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6"/>
  </p:notesMasterIdLst>
  <p:sldIdLst>
    <p:sldId id="256" r:id="rId2"/>
    <p:sldId id="257" r:id="rId3"/>
    <p:sldId id="258" r:id="rId4"/>
    <p:sldId id="259" r:id="rId5"/>
  </p:sldIdLst>
  <p:sldSz cx="9144000" cy="109728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6774" autoAdjust="0"/>
  </p:normalViewPr>
  <p:slideViewPr>
    <p:cSldViewPr>
      <p:cViewPr>
        <p:scale>
          <a:sx n="100" d="100"/>
          <a:sy n="100" d="100"/>
        </p:scale>
        <p:origin x="-270" y="1836"/>
      </p:cViewPr>
      <p:guideLst>
        <p:guide orient="horz" pos="3456"/>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6CD4B6-880F-4360-86CC-354D6551AC80}" type="datetimeFigureOut">
              <a:rPr lang="en-US" smtClean="0"/>
              <a:pPr/>
              <a:t>1/16/2020</a:t>
            </a:fld>
            <a:endParaRPr lang="en-US"/>
          </a:p>
        </p:txBody>
      </p:sp>
      <p:sp>
        <p:nvSpPr>
          <p:cNvPr id="4" name="Slide Image Placeholder 3"/>
          <p:cNvSpPr>
            <a:spLocks noGrp="1" noRot="1" noChangeAspect="1"/>
          </p:cNvSpPr>
          <p:nvPr>
            <p:ph type="sldImg" idx="2"/>
          </p:nvPr>
        </p:nvSpPr>
        <p:spPr>
          <a:xfrm>
            <a:off x="2000250" y="685800"/>
            <a:ext cx="28575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B89F41-5913-4822-B559-BBB5B8C8D0E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00250" y="685800"/>
            <a:ext cx="28575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B89F41-5913-4822-B559-BBB5B8C8D0EC}"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2194560"/>
            <a:ext cx="7851648" cy="292608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5165658"/>
            <a:ext cx="7854696" cy="280416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1890A04-2134-42E9-A72E-89EBC27F17A8}" type="datetime1">
              <a:rPr lang="en-US" smtClean="0"/>
              <a:pPr/>
              <a:t>1/16/2020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E9C008-4EC0-4BB1-8459-57CBBDD9FAEE}" type="datetime1">
              <a:rPr lang="en-US" smtClean="0"/>
              <a:pPr/>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2106778"/>
            <a:ext cx="7772400" cy="2179929"/>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4327463"/>
            <a:ext cx="7772400" cy="2415539"/>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4AF2046-CBBE-4859-829C-FEEEFDB93717}" type="datetime1">
              <a:rPr lang="en-US" smtClean="0"/>
              <a:pPr/>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26541"/>
            <a:ext cx="8229600" cy="18288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3072136"/>
            <a:ext cx="4038600" cy="7095744"/>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3072136"/>
            <a:ext cx="4038600" cy="7095744"/>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224C78-2A4B-412F-8FAE-37B065982B43}" type="datetime1">
              <a:rPr lang="en-US" smtClean="0"/>
              <a:pPr/>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26541"/>
            <a:ext cx="8229600" cy="18288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2968397"/>
            <a:ext cx="4040188" cy="1054963"/>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7" y="2975612"/>
            <a:ext cx="4041775" cy="1047749"/>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4023360"/>
            <a:ext cx="4040188" cy="6153152"/>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7" y="4023360"/>
            <a:ext cx="4041775" cy="6153152"/>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D6E9A75-695F-4030-AFA0-21B43A662672}" type="datetime1">
              <a:rPr lang="en-US" smtClean="0"/>
              <a:pPr/>
              <a:t>1/16/2020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26541"/>
            <a:ext cx="8305800" cy="18288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F37C60F-3CBB-4AE5-AC1F-E7B485059684}" type="datetime1">
              <a:rPr lang="en-US" smtClean="0"/>
              <a:pPr/>
              <a:t>1/16/2020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AD0AA2-478E-4783-A87B-1852D63FA956}" type="datetime1">
              <a:rPr lang="en-US" smtClean="0"/>
              <a:pPr/>
              <a:t>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822963"/>
            <a:ext cx="2743200" cy="185928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2682240"/>
            <a:ext cx="2743200" cy="73152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682240"/>
            <a:ext cx="5111750" cy="73152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AB6A9E-1A51-486A-A184-4A25F836D875}" type="datetime1">
              <a:rPr lang="en-US" smtClean="0"/>
              <a:pPr/>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772923"/>
            <a:ext cx="5257800" cy="658368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8575630"/>
            <a:ext cx="155448" cy="248717"/>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883194"/>
            <a:ext cx="2212848" cy="2532194"/>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4526056"/>
            <a:ext cx="2209800" cy="3486912"/>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15C3625-5B18-45FC-BCCB-DE473000D20D}" type="datetime1">
              <a:rPr lang="en-US" smtClean="0"/>
              <a:pPr/>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10170161"/>
            <a:ext cx="609600" cy="584200"/>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919227"/>
            <a:ext cx="4617720" cy="6291072"/>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9306560"/>
            <a:ext cx="9163050" cy="166624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9951721"/>
            <a:ext cx="4762500" cy="102108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7646E1-EC54-40C1-AFF4-3BA09381F8E8}" type="datetime1">
              <a:rPr lang="en-US" smtClean="0"/>
              <a:pPr/>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63042"/>
            <a:ext cx="2057400" cy="833882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63042"/>
            <a:ext cx="6019800" cy="833882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8965EF-7627-4B65-8E70-E2C045C23F82}" type="datetime1">
              <a:rPr lang="en-US" smtClean="0"/>
              <a:pPr/>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11430"/>
            <a:ext cx="9163050" cy="166624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11430"/>
            <a:ext cx="4762500" cy="102108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1126541"/>
            <a:ext cx="8229600" cy="18288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3096768"/>
            <a:ext cx="8229600" cy="702259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10170161"/>
            <a:ext cx="2133600" cy="584200"/>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C070FDC-3662-45CF-BC87-B5CB559AB7BE}" type="datetime1">
              <a:rPr lang="en-US" smtClean="0"/>
              <a:pPr/>
              <a:t>1/16/2020</a:t>
            </a:fld>
            <a:endParaRPr lang="en-US"/>
          </a:p>
        </p:txBody>
      </p:sp>
      <p:sp>
        <p:nvSpPr>
          <p:cNvPr id="22" name="Footer Placeholder 21"/>
          <p:cNvSpPr>
            <a:spLocks noGrp="1"/>
          </p:cNvSpPr>
          <p:nvPr>
            <p:ph type="ftr" sz="quarter" idx="3"/>
          </p:nvPr>
        </p:nvSpPr>
        <p:spPr>
          <a:xfrm>
            <a:off x="2667000" y="10170161"/>
            <a:ext cx="3352800" cy="584200"/>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10170161"/>
            <a:ext cx="762000" cy="584200"/>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323853"/>
            <a:ext cx="9180548" cy="1038759"/>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hyperlink" Target="https://doi.org/10.1063/1.5032851" TargetMode="External"/><Relationship Id="rId2" Type="http://schemas.openxmlformats.org/officeDocument/2006/relationships/hyperlink" Target="https://doi.org/10.1063/1.5032344"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7086600" y="152400"/>
            <a:ext cx="1937084" cy="1722120"/>
          </a:xfrm>
          <a:prstGeom prst="rect">
            <a:avLst/>
          </a:prstGeom>
          <a:noFill/>
          <a:ln w="9525">
            <a:noFill/>
            <a:miter lim="800000"/>
            <a:headEnd/>
            <a:tailEnd/>
          </a:ln>
        </p:spPr>
      </p:pic>
      <p:sp>
        <p:nvSpPr>
          <p:cNvPr id="7" name="Rectangle 6"/>
          <p:cNvSpPr/>
          <p:nvPr/>
        </p:nvSpPr>
        <p:spPr>
          <a:xfrm>
            <a:off x="2743200" y="1443335"/>
            <a:ext cx="3352800" cy="461665"/>
          </a:xfrm>
          <a:prstGeom prst="rect">
            <a:avLst/>
          </a:prstGeom>
          <a:noFill/>
        </p:spPr>
        <p:txBody>
          <a:bodyPr wrap="square" lIns="91440" tIns="45720" rIns="91440" bIns="45720">
            <a:spAutoFit/>
          </a:bodyPr>
          <a:lstStyle/>
          <a:p>
            <a:pPr algn="ctr"/>
            <a:r>
              <a:rPr lang="en-US" sz="2400" b="1" cap="none" spc="0" dirty="0" smtClean="0">
                <a:ln w="10541" cmpd="sng">
                  <a:solidFill>
                    <a:schemeClr val="accent1">
                      <a:shade val="88000"/>
                      <a:satMod val="110000"/>
                    </a:schemeClr>
                  </a:solidFill>
                  <a:prstDash val="solid"/>
                </a:ln>
                <a:solidFill>
                  <a:srgbClr val="FFFF00"/>
                </a:solidFill>
                <a:effectLst/>
                <a:latin typeface="Pristina" pitchFamily="66" charset="0"/>
              </a:rPr>
              <a:t>Physics </a:t>
            </a:r>
            <a:r>
              <a:rPr lang="en-US" sz="2400" b="1" dirty="0" smtClean="0">
                <a:ln w="10541" cmpd="sng">
                  <a:solidFill>
                    <a:schemeClr val="accent1">
                      <a:shade val="88000"/>
                      <a:satMod val="110000"/>
                    </a:schemeClr>
                  </a:solidFill>
                  <a:prstDash val="solid"/>
                </a:ln>
                <a:solidFill>
                  <a:srgbClr val="FFFF00"/>
                </a:solidFill>
                <a:latin typeface="Pristina" pitchFamily="66" charset="0"/>
              </a:rPr>
              <a:t>Magazine</a:t>
            </a:r>
            <a:r>
              <a:rPr lang="en-US" sz="2400" b="1" cap="none" spc="0" dirty="0" smtClean="0">
                <a:ln w="10541" cmpd="sng">
                  <a:solidFill>
                    <a:schemeClr val="accent1">
                      <a:shade val="88000"/>
                      <a:satMod val="110000"/>
                    </a:schemeClr>
                  </a:solidFill>
                  <a:prstDash val="solid"/>
                </a:ln>
                <a:solidFill>
                  <a:srgbClr val="FFFF00"/>
                </a:solidFill>
                <a:effectLst/>
                <a:latin typeface="Pristina" pitchFamily="66" charset="0"/>
              </a:rPr>
              <a:t> </a:t>
            </a:r>
            <a:endParaRPr lang="en-US" sz="2400" b="1" cap="none" spc="0" dirty="0">
              <a:ln w="10541" cmpd="sng">
                <a:solidFill>
                  <a:schemeClr val="accent1">
                    <a:shade val="88000"/>
                    <a:satMod val="110000"/>
                  </a:schemeClr>
                </a:solidFill>
                <a:prstDash val="solid"/>
              </a:ln>
              <a:solidFill>
                <a:srgbClr val="FFFF00"/>
              </a:solidFill>
              <a:effectLst/>
              <a:latin typeface="Pristina" pitchFamily="66" charset="0"/>
            </a:endParaRPr>
          </a:p>
        </p:txBody>
      </p:sp>
      <p:sp>
        <p:nvSpPr>
          <p:cNvPr id="8" name="Rectangle 7"/>
          <p:cNvSpPr/>
          <p:nvPr/>
        </p:nvSpPr>
        <p:spPr>
          <a:xfrm>
            <a:off x="2800918" y="1154668"/>
            <a:ext cx="3447482" cy="369332"/>
          </a:xfrm>
          <a:prstGeom prst="rect">
            <a:avLst/>
          </a:prstGeom>
          <a:noFill/>
        </p:spPr>
        <p:txBody>
          <a:bodyPr wrap="none" lIns="91440" tIns="45720" rIns="91440" bIns="45720">
            <a:spAutoFit/>
            <a:scene3d>
              <a:camera prst="orthographicFront"/>
              <a:lightRig rig="threePt" dir="t"/>
            </a:scene3d>
            <a:sp3d extrusionH="57150">
              <a:extrusionClr>
                <a:srgbClr val="FF0000"/>
              </a:extrusionClr>
            </a:sp3d>
          </a:bodyPr>
          <a:lstStyle/>
          <a:p>
            <a:pPr algn="ctr"/>
            <a:r>
              <a:rPr lang="en-US" b="1" cap="none" spc="0" dirty="0" smtClean="0">
                <a:ln w="17780" cmpd="sng">
                  <a:solidFill>
                    <a:srgbClr val="FFFFFF"/>
                  </a:solidFill>
                  <a:prstDash val="solid"/>
                  <a:miter lim="800000"/>
                </a:ln>
                <a:solidFill>
                  <a:schemeClr val="bg2"/>
                </a:solidFill>
                <a:effectLst>
                  <a:outerShdw blurRad="50800" algn="tl" rotWithShape="0">
                    <a:srgbClr val="000000"/>
                  </a:outerShdw>
                </a:effectLst>
                <a:latin typeface="Castellar" pitchFamily="18" charset="0"/>
              </a:rPr>
              <a:t>Department of Physics</a:t>
            </a:r>
            <a:endParaRPr lang="en-US" b="1" cap="none" spc="0" dirty="0">
              <a:ln w="17780" cmpd="sng">
                <a:solidFill>
                  <a:srgbClr val="FFFFFF"/>
                </a:solidFill>
                <a:prstDash val="solid"/>
                <a:miter lim="800000"/>
              </a:ln>
              <a:solidFill>
                <a:schemeClr val="bg2"/>
              </a:solidFill>
              <a:effectLst>
                <a:outerShdw blurRad="50800" algn="tl" rotWithShape="0">
                  <a:srgbClr val="000000"/>
                </a:outerShdw>
              </a:effectLst>
              <a:latin typeface="Castellar" pitchFamily="18" charset="0"/>
            </a:endParaRPr>
          </a:p>
        </p:txBody>
      </p:sp>
      <p:sp>
        <p:nvSpPr>
          <p:cNvPr id="9" name="Rectangle 8"/>
          <p:cNvSpPr/>
          <p:nvPr/>
        </p:nvSpPr>
        <p:spPr>
          <a:xfrm>
            <a:off x="5181600" y="1676400"/>
            <a:ext cx="1935145" cy="276999"/>
          </a:xfrm>
          <a:prstGeom prst="rect">
            <a:avLst/>
          </a:prstGeom>
          <a:noFill/>
        </p:spPr>
        <p:txBody>
          <a:bodyPr wrap="none" lIns="91440" tIns="45720" rIns="91440" bIns="45720">
            <a:spAutoFit/>
          </a:bodyPr>
          <a:lstStyle/>
          <a:p>
            <a:pPr algn="ctr"/>
            <a:r>
              <a:rPr lang="en-US" sz="1200" b="1" cap="none" spc="0" dirty="0" smtClean="0">
                <a:ln w="10541" cmpd="sng">
                  <a:solidFill>
                    <a:srgbClr val="7D7D7D">
                      <a:tint val="100000"/>
                      <a:shade val="100000"/>
                      <a:satMod val="110000"/>
                    </a:srgbClr>
                  </a:solidFill>
                  <a:prstDash val="solid"/>
                </a:ln>
                <a:solidFill>
                  <a:schemeClr val="tx2">
                    <a:lumMod val="90000"/>
                  </a:schemeClr>
                </a:solidFill>
                <a:effectLst/>
                <a:latin typeface="Harlow Solid Italic" pitchFamily="82" charset="0"/>
              </a:rPr>
              <a:t>Where learning never ends…</a:t>
            </a:r>
            <a:endParaRPr lang="en-US" sz="1200" b="1" cap="none" spc="0" dirty="0">
              <a:ln w="10541" cmpd="sng">
                <a:solidFill>
                  <a:srgbClr val="7D7D7D">
                    <a:tint val="100000"/>
                    <a:shade val="100000"/>
                    <a:satMod val="110000"/>
                  </a:srgbClr>
                </a:solidFill>
                <a:prstDash val="solid"/>
              </a:ln>
              <a:solidFill>
                <a:schemeClr val="tx2">
                  <a:lumMod val="90000"/>
                </a:schemeClr>
              </a:solidFill>
              <a:effectLst/>
              <a:latin typeface="Harlow Solid Italic" pitchFamily="82" charset="0"/>
            </a:endParaRPr>
          </a:p>
        </p:txBody>
      </p:sp>
      <p:sp>
        <p:nvSpPr>
          <p:cNvPr id="10" name="Rectangle 9"/>
          <p:cNvSpPr/>
          <p:nvPr/>
        </p:nvSpPr>
        <p:spPr>
          <a:xfrm>
            <a:off x="1905000" y="65782"/>
            <a:ext cx="5486400" cy="1138773"/>
          </a:xfrm>
          <a:prstGeom prst="rect">
            <a:avLst/>
          </a:prstGeom>
          <a:noFill/>
        </p:spPr>
        <p:txBody>
          <a:bodyPr wrap="square" lIns="91440" tIns="45720" rIns="91440" bIns="45720">
            <a:spAutoFit/>
          </a:bodyPr>
          <a:lstStyle/>
          <a:p>
            <a:pPr algn="ctr"/>
            <a:r>
              <a:rPr lang="en-US" sz="3400" b="1" cap="none" spc="300" dirty="0" smtClean="0">
                <a:ln w="11430" cmpd="sng">
                  <a:solidFill>
                    <a:schemeClr val="accent1">
                      <a:tint val="10000"/>
                    </a:schemeClr>
                  </a:solidFill>
                  <a:prstDash val="solid"/>
                  <a:miter lim="800000"/>
                </a:ln>
                <a:solidFill>
                  <a:schemeClr val="tx1">
                    <a:lumMod val="75000"/>
                  </a:schemeClr>
                </a:solidFill>
                <a:effectLst>
                  <a:glow rad="45500">
                    <a:schemeClr val="accent1">
                      <a:satMod val="220000"/>
                      <a:alpha val="35000"/>
                    </a:schemeClr>
                  </a:glow>
                </a:effectLst>
                <a:latin typeface="Imprint MT Shadow" pitchFamily="82" charset="0"/>
                <a:cs typeface="Times New Roman" pitchFamily="18" charset="0"/>
              </a:rPr>
              <a:t>Sapthagiri College of Engineering</a:t>
            </a:r>
            <a:endParaRPr lang="en-US" sz="3400" b="1" cap="none" spc="300" dirty="0">
              <a:ln w="11430" cmpd="sng">
                <a:solidFill>
                  <a:schemeClr val="accent1">
                    <a:tint val="10000"/>
                  </a:schemeClr>
                </a:solidFill>
                <a:prstDash val="solid"/>
                <a:miter lim="800000"/>
              </a:ln>
              <a:solidFill>
                <a:schemeClr val="tx1">
                  <a:lumMod val="75000"/>
                </a:schemeClr>
              </a:solidFill>
              <a:effectLst>
                <a:glow rad="45500">
                  <a:schemeClr val="accent1">
                    <a:satMod val="220000"/>
                    <a:alpha val="35000"/>
                  </a:schemeClr>
                </a:glow>
              </a:effectLst>
              <a:latin typeface="Imprint MT Shadow" pitchFamily="82" charset="0"/>
              <a:cs typeface="Times New Roman" pitchFamily="18" charset="0"/>
            </a:endParaRPr>
          </a:p>
        </p:txBody>
      </p:sp>
      <p:sp>
        <p:nvSpPr>
          <p:cNvPr id="11" name="Rectangle 10"/>
          <p:cNvSpPr/>
          <p:nvPr/>
        </p:nvSpPr>
        <p:spPr>
          <a:xfrm>
            <a:off x="304800" y="2895600"/>
            <a:ext cx="403860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just"/>
            <a:r>
              <a:rPr lang="en-US" sz="1200" dirty="0" smtClean="0">
                <a:ln w="50800"/>
                <a:solidFill>
                  <a:schemeClr val="bg1">
                    <a:shade val="50000"/>
                  </a:schemeClr>
                </a:solidFill>
                <a:latin typeface="Times New Roman" pitchFamily="18" charset="0"/>
                <a:cs typeface="Times New Roman" pitchFamily="18" charset="0"/>
              </a:rPr>
              <a:t>To provide a sound basic education in   physics for students planning carrier in engineering.</a:t>
            </a:r>
            <a:endParaRPr lang="en-US" sz="1100" dirty="0">
              <a:ln w="50800"/>
              <a:solidFill>
                <a:schemeClr val="bg1">
                  <a:shade val="50000"/>
                </a:schemeClr>
              </a:solidFill>
              <a:latin typeface="Times New Roman" pitchFamily="18" charset="0"/>
              <a:cs typeface="Times New Roman" pitchFamily="18" charset="0"/>
            </a:endParaRPr>
          </a:p>
        </p:txBody>
      </p:sp>
      <p:sp>
        <p:nvSpPr>
          <p:cNvPr id="12" name="Rectangle 11"/>
          <p:cNvSpPr/>
          <p:nvPr/>
        </p:nvSpPr>
        <p:spPr>
          <a:xfrm>
            <a:off x="6096000" y="2514600"/>
            <a:ext cx="1329192" cy="369332"/>
          </a:xfrm>
          <a:prstGeom prst="rect">
            <a:avLst/>
          </a:prstGeom>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latin typeface="Times New Roman" pitchFamily="18" charset="0"/>
                <a:cs typeface="Times New Roman" pitchFamily="18" charset="0"/>
              </a:rPr>
              <a:t>MISSION</a:t>
            </a:r>
            <a:endParaRPr lang="en-US" b="1" dirty="0">
              <a:ln w="50800"/>
              <a:solidFill>
                <a:schemeClr val="bg1">
                  <a:shade val="50000"/>
                </a:schemeClr>
              </a:solidFill>
              <a:latin typeface="Times New Roman" pitchFamily="18" charset="0"/>
              <a:cs typeface="Times New Roman" pitchFamily="18" charset="0"/>
            </a:endParaRPr>
          </a:p>
        </p:txBody>
      </p:sp>
      <p:sp>
        <p:nvSpPr>
          <p:cNvPr id="13" name="Rectangle 12"/>
          <p:cNvSpPr/>
          <p:nvPr/>
        </p:nvSpPr>
        <p:spPr>
          <a:xfrm>
            <a:off x="1600200" y="2514600"/>
            <a:ext cx="1172817" cy="369332"/>
          </a:xfrm>
          <a:prstGeom prst="rect">
            <a:avLst/>
          </a:prstGeom>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latin typeface="Times New Roman" pitchFamily="18" charset="0"/>
                <a:cs typeface="Times New Roman" pitchFamily="18" charset="0"/>
              </a:rPr>
              <a:t>VISION</a:t>
            </a:r>
            <a:endParaRPr lang="en-US" b="1" dirty="0">
              <a:ln w="50800"/>
              <a:solidFill>
                <a:schemeClr val="bg1">
                  <a:shade val="50000"/>
                </a:schemeClr>
              </a:solidFill>
              <a:latin typeface="Times New Roman" pitchFamily="18" charset="0"/>
              <a:cs typeface="Times New Roman" pitchFamily="18" charset="0"/>
            </a:endParaRPr>
          </a:p>
        </p:txBody>
      </p:sp>
      <p:sp>
        <p:nvSpPr>
          <p:cNvPr id="17" name="Rectangle 16"/>
          <p:cNvSpPr/>
          <p:nvPr/>
        </p:nvSpPr>
        <p:spPr>
          <a:xfrm>
            <a:off x="4419600" y="2895600"/>
            <a:ext cx="4419600"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u="none" strike="noStrike" normalizeH="0" baseline="0" dirty="0" smtClean="0">
                <a:ln w="50800"/>
                <a:solidFill>
                  <a:schemeClr val="bg1">
                    <a:shade val="50000"/>
                  </a:schemeClr>
                </a:solidFill>
                <a:latin typeface="Times New Roman" pitchFamily="18" charset="0"/>
                <a:ea typeface="Times New Roman" pitchFamily="18" charset="0"/>
                <a:cs typeface="Times New Roman" pitchFamily="18" charset="0"/>
              </a:rPr>
              <a:t>To feed the budding engineer with finer aspects of science which make him understand, exploit and innovate, thus contributing to the technological advancement of tomorrow. </a:t>
            </a:r>
          </a:p>
          <a:p>
            <a:pPr marL="0" marR="0" lvl="0" indent="0" algn="just" defTabSz="914400" rtl="0" eaLnBrk="1" fontAlgn="base" latinLnBrk="0" hangingPunct="1">
              <a:lnSpc>
                <a:spcPct val="100000"/>
              </a:lnSpc>
              <a:spcBef>
                <a:spcPct val="0"/>
              </a:spcBef>
              <a:spcAft>
                <a:spcPct val="0"/>
              </a:spcAft>
              <a:buClrTx/>
              <a:buSzTx/>
              <a:tabLst/>
            </a:pPr>
            <a:r>
              <a:rPr kumimoji="0" lang="en-US" sz="1200" u="none" strike="noStrike" normalizeH="0" baseline="0" dirty="0" smtClean="0">
                <a:ln w="50800"/>
                <a:solidFill>
                  <a:schemeClr val="bg1">
                    <a:shade val="50000"/>
                  </a:schemeClr>
                </a:solidFill>
                <a:latin typeface="Times New Roman" pitchFamily="18" charset="0"/>
                <a:ea typeface="Times New Roman" pitchFamily="18" charset="0"/>
                <a:cs typeface="Times New Roman" pitchFamily="18" charset="0"/>
              </a:rPr>
              <a:t>To offer high quality education in engineering physics with practical and provides strong foundation for all branches of engineering and technology.</a:t>
            </a:r>
            <a:endParaRPr lang="en-US" sz="1200" dirty="0">
              <a:ln w="50800"/>
              <a:solidFill>
                <a:schemeClr val="bg1">
                  <a:shade val="50000"/>
                </a:schemeClr>
              </a:solidFill>
              <a:latin typeface="Times New Roman" pitchFamily="18" charset="0"/>
              <a:cs typeface="Times New Roman" pitchFamily="18" charset="0"/>
            </a:endParaRPr>
          </a:p>
        </p:txBody>
      </p:sp>
      <p:pic>
        <p:nvPicPr>
          <p:cNvPr id="1035" name="Picture 0" descr="principal.jpg"/>
          <p:cNvPicPr>
            <a:picLocks noChangeAspect="1" noChangeArrowheads="1"/>
          </p:cNvPicPr>
          <p:nvPr/>
        </p:nvPicPr>
        <p:blipFill>
          <a:blip r:embed="rId4" cstate="print"/>
          <a:srcRect l="28426" r="16022"/>
          <a:stretch>
            <a:fillRect/>
          </a:stretch>
        </p:blipFill>
        <p:spPr bwMode="auto">
          <a:xfrm>
            <a:off x="5410200" y="7239000"/>
            <a:ext cx="3200400" cy="1371600"/>
          </a:xfrm>
          <a:prstGeom prst="rect">
            <a:avLst/>
          </a:prstGeom>
          <a:noFill/>
        </p:spPr>
      </p:pic>
      <p:sp>
        <p:nvSpPr>
          <p:cNvPr id="1037" name="Text Box 13"/>
          <p:cNvSpPr txBox="1">
            <a:spLocks noChangeArrowheads="1"/>
          </p:cNvSpPr>
          <p:nvPr/>
        </p:nvSpPr>
        <p:spPr bwMode="auto">
          <a:xfrm>
            <a:off x="0" y="7391400"/>
            <a:ext cx="5334000" cy="1447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scene3d>
              <a:camera prst="orthographicFront"/>
              <a:lightRig rig="balanced" dir="t">
                <a:rot lat="0" lon="0" rev="2100000"/>
              </a:lightRig>
            </a:scene3d>
            <a:sp3d extrusionH="57150" prstMaterial="metal">
              <a:bevelT w="38100" h="25400"/>
              <a:contourClr>
                <a:schemeClr val="bg2"/>
              </a:contourClr>
            </a:sp3d>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100" i="0" u="none" strike="noStrike" normalizeH="0" baseline="0" dirty="0" smtClean="0">
                <a:ln w="50800"/>
                <a:solidFill>
                  <a:schemeClr val="bg1">
                    <a:shade val="50000"/>
                  </a:schemeClr>
                </a:solidFill>
                <a:latin typeface="Bell MT" pitchFamily="18" charset="0"/>
                <a:ea typeface="Calibri" pitchFamily="34" charset="0"/>
                <a:cs typeface="Times New Roman" pitchFamily="18" charset="0"/>
              </a:rPr>
              <a:t>It gives me immense pleasure to note that, SCE has been publishing bi-annual newsletter and I am sure, this will provide an opportunity for the faculty and students to share their knowledge and beacon the information about various issues and activities that are being taking place in the department. I look forward for more activities and achievements for the department to march towards excellence in the future. I would like to thank all teaching, supporting staff and our beloved students for their active participation in publishing this magazine. My special compliments and congratulation to the editorial team of the department for their consistent effort in publishing this newsletter.</a:t>
            </a:r>
            <a:endParaRPr kumimoji="0" lang="en-US" sz="1100" b="1" i="0" u="none" strike="noStrike" normalizeH="0" baseline="0" dirty="0" smtClean="0">
              <a:ln w="50800"/>
              <a:solidFill>
                <a:schemeClr val="bg1">
                  <a:shade val="50000"/>
                </a:schemeClr>
              </a:solidFill>
              <a:latin typeface="Bell MT" pitchFamily="18" charset="0"/>
              <a:cs typeface="Arial" pitchFamily="34" charset="0"/>
            </a:endParaRPr>
          </a:p>
        </p:txBody>
      </p:sp>
      <p:sp>
        <p:nvSpPr>
          <p:cNvPr id="1038" name="Rectangle 14"/>
          <p:cNvSpPr>
            <a:spLocks noChangeArrowheads="1"/>
          </p:cNvSpPr>
          <p:nvPr/>
        </p:nvSpPr>
        <p:spPr bwMode="auto">
          <a:xfrm>
            <a:off x="1"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9" name="Rectangle 15"/>
          <p:cNvSpPr>
            <a:spLocks noChangeArrowheads="1"/>
          </p:cNvSpPr>
          <p:nvPr/>
        </p:nvSpPr>
        <p:spPr bwMode="auto">
          <a:xfrm>
            <a:off x="0" y="7086600"/>
            <a:ext cx="17526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Principal’s Message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48" name="Picture 8" descr="Vice Principal.jpg"/>
          <p:cNvPicPr>
            <a:picLocks noChangeAspect="1" noChangeArrowheads="1"/>
          </p:cNvPicPr>
          <p:nvPr/>
        </p:nvPicPr>
        <p:blipFill>
          <a:blip r:embed="rId5" cstate="print"/>
          <a:srcRect l="35365" t="19528" r="13914" b="13313"/>
          <a:stretch>
            <a:fillRect/>
          </a:stretch>
        </p:blipFill>
        <p:spPr bwMode="auto">
          <a:xfrm>
            <a:off x="381000" y="9144000"/>
            <a:ext cx="2971800" cy="1600200"/>
          </a:xfrm>
          <a:prstGeom prst="rect">
            <a:avLst/>
          </a:prstGeom>
          <a:noFill/>
        </p:spPr>
      </p:pic>
      <p:sp>
        <p:nvSpPr>
          <p:cNvPr id="1050" name="Text Box 26"/>
          <p:cNvSpPr txBox="1">
            <a:spLocks noChangeArrowheads="1"/>
          </p:cNvSpPr>
          <p:nvPr/>
        </p:nvSpPr>
        <p:spPr bwMode="auto">
          <a:xfrm>
            <a:off x="3429000" y="9144000"/>
            <a:ext cx="5257800" cy="12954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bg1"/>
                </a:solidFill>
                <a:effectLst/>
                <a:latin typeface="Bell MT" pitchFamily="18" charset="0"/>
                <a:ea typeface="Calibri" pitchFamily="34" charset="0"/>
                <a:cs typeface="Times New Roman" pitchFamily="18" charset="0"/>
              </a:rPr>
              <a:t>I am very happy and delighted to know that our college is bringing out the college newsletter. SCE is one of the leading premier engineering colleges in the country offering quality technical education to students thereby enabling them to become globally acceptable engineers in their domains. The newsletter provides a platform for both faculty and students to showcase their achievements and hidden talents. I congratulate our beloved principal and members of editorial board for bringing out this excellent and informative newsletter on time.</a:t>
            </a:r>
            <a:endParaRPr kumimoji="0" lang="en-US" sz="1100" b="0" i="0" u="none" strike="noStrike" cap="none" normalizeH="0" baseline="0" dirty="0" smtClean="0">
              <a:ln>
                <a:noFill/>
              </a:ln>
              <a:solidFill>
                <a:schemeClr val="bg1"/>
              </a:solidFill>
              <a:effectLst/>
              <a:latin typeface="Bell MT"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1051" name="Rectangle 27"/>
          <p:cNvSpPr>
            <a:spLocks noChangeArrowheads="1"/>
          </p:cNvSpPr>
          <p:nvPr/>
        </p:nvSpPr>
        <p:spPr bwMode="auto">
          <a:xfrm>
            <a:off x="1"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52" name="Rectangle 28"/>
          <p:cNvSpPr>
            <a:spLocks noChangeArrowheads="1"/>
          </p:cNvSpPr>
          <p:nvPr/>
        </p:nvSpPr>
        <p:spPr bwMode="auto">
          <a:xfrm>
            <a:off x="381000" y="8839200"/>
            <a:ext cx="2209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Vice- Principal’s Message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53" name="Rectangle 29"/>
          <p:cNvSpPr>
            <a:spLocks noChangeArrowheads="1"/>
          </p:cNvSpPr>
          <p:nvPr/>
        </p:nvSpPr>
        <p:spPr bwMode="auto">
          <a:xfrm>
            <a:off x="1" y="373380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9" name="Rectangle 48"/>
          <p:cNvSpPr/>
          <p:nvPr/>
        </p:nvSpPr>
        <p:spPr>
          <a:xfrm>
            <a:off x="3429000" y="10439400"/>
            <a:ext cx="2895600" cy="307777"/>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kumimoji="0" lang="en-US" sz="1400" b="1" i="0" u="none" strike="noStrike" cap="none" spc="0" normalizeH="0" baseline="0" dirty="0" smtClean="0">
                <a:ln w="50800"/>
                <a:effectLst/>
                <a:latin typeface="Times New Roman" pitchFamily="18" charset="0"/>
                <a:ea typeface="Calibri" pitchFamily="34" charset="0"/>
                <a:cs typeface="Times New Roman" pitchFamily="18" charset="0"/>
              </a:rPr>
              <a:t>Dr M H </a:t>
            </a:r>
            <a:r>
              <a:rPr kumimoji="0" lang="en-US" sz="1400" b="1" i="0" u="none" strike="noStrike" cap="none" spc="0" normalizeH="0" baseline="0" dirty="0" err="1" smtClean="0">
                <a:ln w="50800"/>
                <a:effectLst/>
                <a:latin typeface="Times New Roman" pitchFamily="18" charset="0"/>
                <a:ea typeface="Calibri" pitchFamily="34" charset="0"/>
                <a:cs typeface="Times New Roman" pitchFamily="18" charset="0"/>
              </a:rPr>
              <a:t>Annaiah</a:t>
            </a:r>
            <a:r>
              <a:rPr kumimoji="0" lang="en-US" sz="1400" b="1" i="0" u="none" strike="noStrike" cap="none" spc="0" normalizeH="0" baseline="0" dirty="0" smtClean="0">
                <a:ln w="50800"/>
                <a:effectLst/>
                <a:latin typeface="Times New Roman" pitchFamily="18" charset="0"/>
                <a:ea typeface="Calibri" pitchFamily="34" charset="0"/>
                <a:cs typeface="Times New Roman" pitchFamily="18" charset="0"/>
              </a:rPr>
              <a:t>  Vice-Principal</a:t>
            </a:r>
            <a:endParaRPr lang="en-US" sz="1400" b="1" cap="none" spc="0" dirty="0">
              <a:ln w="50800"/>
              <a:effectLst/>
            </a:endParaRPr>
          </a:p>
        </p:txBody>
      </p:sp>
      <p:sp>
        <p:nvSpPr>
          <p:cNvPr id="1056" name="Rectangle 32"/>
          <p:cNvSpPr>
            <a:spLocks noChangeArrowheads="1"/>
          </p:cNvSpPr>
          <p:nvPr/>
        </p:nvSpPr>
        <p:spPr bwMode="auto">
          <a:xfrm>
            <a:off x="5334000" y="8534400"/>
            <a:ext cx="27432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effectLst/>
                <a:latin typeface="Times New Roman" pitchFamily="18" charset="0"/>
                <a:ea typeface="Calibri" pitchFamily="34" charset="0"/>
                <a:cs typeface="Times New Roman" pitchFamily="18" charset="0"/>
              </a:rPr>
              <a:t>Dr. H Ramakrishna</a:t>
            </a:r>
            <a:r>
              <a:rPr kumimoji="0" lang="en-US" sz="1400" b="1" i="0" u="none" strike="noStrike" cap="none" normalizeH="0" dirty="0" smtClean="0">
                <a:ln>
                  <a:noFill/>
                </a:ln>
                <a:effectLst/>
                <a:latin typeface="Times New Roman" pitchFamily="18" charset="0"/>
                <a:ea typeface="Calibri" pitchFamily="34" charset="0"/>
                <a:cs typeface="Times New Roman" pitchFamily="18" charset="0"/>
              </a:rPr>
              <a:t>  </a:t>
            </a:r>
            <a:r>
              <a:rPr kumimoji="0" lang="en-US" sz="1400" b="1" i="0" u="none" strike="noStrike" cap="none" normalizeH="0" baseline="0" dirty="0" smtClean="0">
                <a:ln>
                  <a:noFill/>
                </a:ln>
                <a:effectLst/>
                <a:latin typeface="Times New Roman" pitchFamily="18" charset="0"/>
                <a:ea typeface="Calibri" pitchFamily="34" charset="0"/>
                <a:cs typeface="Times New Roman" pitchFamily="18" charset="0"/>
              </a:rPr>
              <a:t>Principal</a:t>
            </a:r>
            <a:endParaRPr kumimoji="0" lang="en-US" sz="1400" b="0" i="0" u="none" strike="noStrike" cap="none" normalizeH="0" baseline="0" dirty="0" smtClean="0">
              <a:ln>
                <a:noFill/>
              </a:ln>
              <a:effectLst/>
              <a:latin typeface="Arial" pitchFamily="34" charset="0"/>
              <a:cs typeface="Arial" pitchFamily="34" charset="0"/>
            </a:endParaRPr>
          </a:p>
        </p:txBody>
      </p:sp>
      <p:sp>
        <p:nvSpPr>
          <p:cNvPr id="25" name="Rectangle 24"/>
          <p:cNvSpPr/>
          <p:nvPr/>
        </p:nvSpPr>
        <p:spPr>
          <a:xfrm>
            <a:off x="2895601" y="2099846"/>
            <a:ext cx="3342069" cy="33855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a:spAutoFit/>
          </a:bodyPr>
          <a:lstStyle/>
          <a:p>
            <a:pPr lvl="0" algn="ctr"/>
            <a:r>
              <a:rPr lang="en-US" sz="1600" b="1" dirty="0" smtClean="0">
                <a:ln w="50800"/>
                <a:solidFill>
                  <a:srgbClr val="002060"/>
                </a:solidFill>
              </a:rPr>
              <a:t>News Letter for the AY : 2018-2019</a:t>
            </a:r>
            <a:endParaRPr lang="en-US" sz="1600" b="1" dirty="0">
              <a:ln w="50800"/>
              <a:solidFill>
                <a:srgbClr val="002060"/>
              </a:solidFill>
            </a:endParaRPr>
          </a:p>
        </p:txBody>
      </p:sp>
      <p:pic>
        <p:nvPicPr>
          <p:cNvPr id="5122" name="Picture 2" descr="Image result for sapthagiri college of engineering logo"/>
          <p:cNvPicPr>
            <a:picLocks noChangeAspect="1" noChangeArrowheads="1"/>
          </p:cNvPicPr>
          <p:nvPr/>
        </p:nvPicPr>
        <p:blipFill>
          <a:blip r:embed="rId6" cstate="print"/>
          <a:srcRect/>
          <a:stretch>
            <a:fillRect/>
          </a:stretch>
        </p:blipFill>
        <p:spPr bwMode="auto">
          <a:xfrm>
            <a:off x="152400" y="152400"/>
            <a:ext cx="1937084" cy="1763486"/>
          </a:xfrm>
          <a:prstGeom prst="rect">
            <a:avLst/>
          </a:prstGeom>
          <a:noFill/>
        </p:spPr>
      </p:pic>
      <p:sp>
        <p:nvSpPr>
          <p:cNvPr id="26" name="Slide Number Placeholder 25"/>
          <p:cNvSpPr>
            <a:spLocks noGrp="1"/>
          </p:cNvSpPr>
          <p:nvPr>
            <p:ph type="sldNum" sz="quarter" idx="12"/>
          </p:nvPr>
        </p:nvSpPr>
        <p:spPr/>
        <p:txBody>
          <a:bodyPr/>
          <a:lstStyle/>
          <a:p>
            <a:fld id="{B6F15528-21DE-4FAA-801E-634DDDAF4B2B}" type="slidenum">
              <a:rPr lang="en-US" smtClean="0"/>
              <a:pPr/>
              <a:t>1</a:t>
            </a:fld>
            <a:endParaRPr lang="en-US"/>
          </a:p>
        </p:txBody>
      </p:sp>
      <p:pic>
        <p:nvPicPr>
          <p:cNvPr id="2" name="Picture 2"/>
          <p:cNvPicPr>
            <a:picLocks noChangeAspect="1" noChangeArrowheads="1"/>
          </p:cNvPicPr>
          <p:nvPr/>
        </p:nvPicPr>
        <p:blipFill>
          <a:blip r:embed="rId7" cstate="print"/>
          <a:srcRect/>
          <a:stretch>
            <a:fillRect/>
          </a:stretch>
        </p:blipFill>
        <p:spPr bwMode="auto">
          <a:xfrm>
            <a:off x="228600" y="3810000"/>
            <a:ext cx="2305050" cy="1669379"/>
          </a:xfrm>
          <a:prstGeom prst="rect">
            <a:avLst/>
          </a:prstGeom>
          <a:noFill/>
          <a:ln w="9525">
            <a:noFill/>
            <a:miter lim="800000"/>
            <a:headEnd/>
            <a:tailEnd/>
          </a:ln>
        </p:spPr>
      </p:pic>
      <p:pic>
        <p:nvPicPr>
          <p:cNvPr id="1027" name="Picture 3"/>
          <p:cNvPicPr>
            <a:picLocks noChangeAspect="1" noChangeArrowheads="1"/>
          </p:cNvPicPr>
          <p:nvPr/>
        </p:nvPicPr>
        <p:blipFill>
          <a:blip r:embed="rId8" cstate="print"/>
          <a:srcRect/>
          <a:stretch>
            <a:fillRect/>
          </a:stretch>
        </p:blipFill>
        <p:spPr bwMode="auto">
          <a:xfrm>
            <a:off x="6324600" y="5562600"/>
            <a:ext cx="2286000" cy="1558636"/>
          </a:xfrm>
          <a:prstGeom prst="rect">
            <a:avLst/>
          </a:prstGeom>
          <a:noFill/>
          <a:ln w="9525">
            <a:noFill/>
            <a:miter lim="800000"/>
            <a:headEnd/>
            <a:tailEnd/>
          </a:ln>
        </p:spPr>
      </p:pic>
      <p:sp>
        <p:nvSpPr>
          <p:cNvPr id="28" name="Rectangle 27"/>
          <p:cNvSpPr/>
          <p:nvPr/>
        </p:nvSpPr>
        <p:spPr>
          <a:xfrm>
            <a:off x="2667000" y="4191001"/>
            <a:ext cx="6172200"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r>
              <a:rPr lang="en-IN" sz="1200" dirty="0" smtClean="0"/>
              <a:t>The “PHYSICS MAGAZINE” newsletter of the department PHYSICS is providing great space for the faculty and students to pen down their innovative ideas, imagination and perceptions to show case their creativity. So, I take the opportunity to congratulate the department of ISE and its editorial team to successful release of this issue. I am sure that students and faculty will find the content of this edition very interesting and educating.</a:t>
            </a:r>
            <a:endParaRPr lang="en-US" sz="1200" dirty="0" smtClean="0"/>
          </a:p>
        </p:txBody>
      </p:sp>
      <p:sp>
        <p:nvSpPr>
          <p:cNvPr id="29" name="Rectangle 28"/>
          <p:cNvSpPr/>
          <p:nvPr/>
        </p:nvSpPr>
        <p:spPr>
          <a:xfrm>
            <a:off x="228600" y="3505200"/>
            <a:ext cx="1889684" cy="307777"/>
          </a:xfrm>
          <a:prstGeom prst="rect">
            <a:avLst/>
          </a:prstGeom>
        </p:spPr>
        <p:txBody>
          <a:bodyPr wrap="none">
            <a:spAutoFit/>
          </a:bodyPr>
          <a:lstStyle/>
          <a:p>
            <a:r>
              <a:rPr lang="en-IN" sz="1400" b="1" dirty="0" smtClean="0"/>
              <a:t>Chairman’s Message</a:t>
            </a:r>
            <a:endParaRPr lang="en-US" sz="1400" dirty="0" smtClean="0"/>
          </a:p>
        </p:txBody>
      </p:sp>
      <p:sp>
        <p:nvSpPr>
          <p:cNvPr id="30" name="Rectangle 29"/>
          <p:cNvSpPr/>
          <p:nvPr/>
        </p:nvSpPr>
        <p:spPr>
          <a:xfrm>
            <a:off x="2667000" y="5181600"/>
            <a:ext cx="2181431" cy="276999"/>
          </a:xfrm>
          <a:prstGeom prst="rect">
            <a:avLst/>
          </a:prstGeom>
        </p:spPr>
        <p:txBody>
          <a:bodyPr wrap="none">
            <a:spAutoFit/>
          </a:bodyPr>
          <a:lstStyle/>
          <a:p>
            <a:r>
              <a:rPr lang="en-IN" sz="1200" b="1" dirty="0" smtClean="0"/>
              <a:t>Chairman: Sri G. </a:t>
            </a:r>
            <a:r>
              <a:rPr lang="en-IN" sz="1200" b="1" dirty="0" err="1" smtClean="0"/>
              <a:t>Dayanand</a:t>
            </a:r>
            <a:endParaRPr lang="en-US" sz="1200" dirty="0" smtClean="0"/>
          </a:p>
        </p:txBody>
      </p:sp>
      <p:sp>
        <p:nvSpPr>
          <p:cNvPr id="31" name="Rectangle 30"/>
          <p:cNvSpPr/>
          <p:nvPr/>
        </p:nvSpPr>
        <p:spPr>
          <a:xfrm>
            <a:off x="152400" y="5638800"/>
            <a:ext cx="6019800"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r>
              <a:rPr lang="en-IN" sz="1200" dirty="0" smtClean="0"/>
              <a:t>I am indeed happy to know that the department of PHYSICS taken initiative in realizing its monthly newsletter “PHYSICS MAGAZINE” and urge faculties and students to make use of the platform to share and educate among themselves in publishing article pertaining to the emerging domain and articles of interesting. I congratulate the team of editorial community and department of PHYSICS</a:t>
            </a:r>
            <a:endParaRPr lang="en-US" sz="1200" dirty="0"/>
          </a:p>
        </p:txBody>
      </p:sp>
      <p:sp>
        <p:nvSpPr>
          <p:cNvPr id="32" name="Rectangle 31"/>
          <p:cNvSpPr/>
          <p:nvPr/>
        </p:nvSpPr>
        <p:spPr>
          <a:xfrm>
            <a:off x="6096000" y="5257800"/>
            <a:ext cx="2611997" cy="307777"/>
          </a:xfrm>
          <a:prstGeom prst="rect">
            <a:avLst/>
          </a:prstGeom>
        </p:spPr>
        <p:txBody>
          <a:bodyPr wrap="none">
            <a:spAutoFit/>
          </a:bodyPr>
          <a:lstStyle/>
          <a:p>
            <a:r>
              <a:rPr lang="en-IN" sz="1400" b="1" dirty="0" smtClean="0"/>
              <a:t>Executive Director’s Message</a:t>
            </a:r>
            <a:endParaRPr lang="en-US" sz="1400" dirty="0"/>
          </a:p>
        </p:txBody>
      </p:sp>
      <p:sp>
        <p:nvSpPr>
          <p:cNvPr id="34" name="Rectangle 33"/>
          <p:cNvSpPr/>
          <p:nvPr/>
        </p:nvSpPr>
        <p:spPr>
          <a:xfrm>
            <a:off x="3581400" y="6705600"/>
            <a:ext cx="2654573" cy="276999"/>
          </a:xfrm>
          <a:prstGeom prst="rect">
            <a:avLst/>
          </a:prstGeom>
        </p:spPr>
        <p:txBody>
          <a:bodyPr wrap="none">
            <a:spAutoFit/>
          </a:bodyPr>
          <a:lstStyle/>
          <a:p>
            <a:r>
              <a:rPr lang="en-IN" sz="1200" b="1" dirty="0" smtClean="0"/>
              <a:t>Executive Director: Sri G. D </a:t>
            </a:r>
            <a:r>
              <a:rPr lang="en-IN" sz="1200" b="1" dirty="0" err="1" smtClean="0"/>
              <a:t>Manoj</a:t>
            </a:r>
            <a:endParaRPr lang="en-US" sz="1200" dirty="0"/>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4339" name="Picture 3" descr="http://www.sapthagiri.edu.in/wp-content/uploads/2019/04/016A6337.jpg"/>
          <p:cNvPicPr>
            <a:picLocks noChangeAspect="1" noChangeArrowheads="1"/>
          </p:cNvPicPr>
          <p:nvPr/>
        </p:nvPicPr>
        <p:blipFill>
          <a:blip r:embed="rId2" cstate="print"/>
          <a:srcRect/>
          <a:stretch>
            <a:fillRect/>
          </a:stretch>
        </p:blipFill>
        <p:spPr bwMode="auto">
          <a:xfrm>
            <a:off x="228600" y="487680"/>
            <a:ext cx="3429000" cy="2560320"/>
          </a:xfrm>
          <a:prstGeom prst="rect">
            <a:avLst/>
          </a:prstGeom>
          <a:noFill/>
        </p:spPr>
      </p:pic>
      <p:sp>
        <p:nvSpPr>
          <p:cNvPr id="6" name="Rectangle 5"/>
          <p:cNvSpPr/>
          <p:nvPr/>
        </p:nvSpPr>
        <p:spPr>
          <a:xfrm>
            <a:off x="3886200" y="243840"/>
            <a:ext cx="4953000" cy="2462213"/>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just"/>
            <a:r>
              <a:rPr lang="en-US" sz="1400" dirty="0" smtClean="0"/>
              <a:t>The Department of Physics has come into existence since the inception of the Institute. The department is involved in teaching the Engineering Physics Theory and Laboratory courses to the students of different Engineering disciplines. The department has six active faculty members and engaged in research and teaching at the frontier areas of experimental physics. Our exceptional research profile directly feeds into our teaching experience. This ensures good academic performance of the students. The Department has been getting excellent results both in theory and practical examinations. </a:t>
            </a:r>
            <a:endParaRPr lang="en-US" sz="1400" dirty="0"/>
          </a:p>
        </p:txBody>
      </p:sp>
      <p:sp>
        <p:nvSpPr>
          <p:cNvPr id="7" name="Rectangle 6"/>
          <p:cNvSpPr/>
          <p:nvPr/>
        </p:nvSpPr>
        <p:spPr>
          <a:xfrm>
            <a:off x="3886200" y="2662535"/>
            <a:ext cx="2667000" cy="523220"/>
          </a:xfrm>
          <a:prstGeom prst="rect">
            <a:avLst/>
          </a:prstGeom>
        </p:spPr>
        <p:txBody>
          <a:bodyPr wrap="square">
            <a:spAutoFit/>
          </a:bodyPr>
          <a:lstStyle/>
          <a:p>
            <a:r>
              <a:rPr lang="en-US" sz="1400" b="1" dirty="0" smtClean="0">
                <a:solidFill>
                  <a:schemeClr val="bg1"/>
                </a:solidFill>
              </a:rPr>
              <a:t>Dr.Jagadeesha Gowda.G.V</a:t>
            </a:r>
            <a:r>
              <a:rPr lang="en-US" sz="1400" dirty="0" smtClean="0">
                <a:solidFill>
                  <a:schemeClr val="bg1"/>
                </a:solidFill>
              </a:rPr>
              <a:t/>
            </a:r>
            <a:br>
              <a:rPr lang="en-US" sz="1400" dirty="0" smtClean="0">
                <a:solidFill>
                  <a:schemeClr val="bg1"/>
                </a:solidFill>
              </a:rPr>
            </a:br>
            <a:r>
              <a:rPr lang="en-US" sz="1400" b="1" dirty="0" smtClean="0">
                <a:solidFill>
                  <a:schemeClr val="bg1"/>
                </a:solidFill>
              </a:rPr>
              <a:t>Professor &amp; HOD</a:t>
            </a:r>
            <a:endParaRPr lang="en-US" sz="1400" dirty="0" smtClean="0">
              <a:solidFill>
                <a:schemeClr val="bg1"/>
              </a:solidFill>
            </a:endParaRPr>
          </a:p>
        </p:txBody>
      </p:sp>
      <p:sp>
        <p:nvSpPr>
          <p:cNvPr id="12" name="Rectangle 11"/>
          <p:cNvSpPr/>
          <p:nvPr/>
        </p:nvSpPr>
        <p:spPr>
          <a:xfrm>
            <a:off x="1524000" y="3352800"/>
            <a:ext cx="6553200" cy="40011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000" b="1" cap="none" spc="0" dirty="0" smtClean="0">
                <a:ln w="50800"/>
                <a:solidFill>
                  <a:srgbClr val="7030A0"/>
                </a:solidFill>
                <a:effectLst/>
              </a:rPr>
              <a:t>Events Conducted in the Department</a:t>
            </a:r>
            <a:endParaRPr lang="en-US" sz="2000" b="1" cap="none" spc="0" dirty="0">
              <a:ln w="50800"/>
              <a:solidFill>
                <a:srgbClr val="7030A0"/>
              </a:solidFill>
              <a:effectLst/>
            </a:endParaRPr>
          </a:p>
        </p:txBody>
      </p:sp>
      <p:sp>
        <p:nvSpPr>
          <p:cNvPr id="13" name="Rectangle 12"/>
          <p:cNvSpPr/>
          <p:nvPr/>
        </p:nvSpPr>
        <p:spPr>
          <a:xfrm>
            <a:off x="996465" y="76200"/>
            <a:ext cx="1822935" cy="40011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000" b="1" cap="none" spc="50" dirty="0" smtClean="0">
                <a:ln w="11430"/>
                <a:effectLst>
                  <a:outerShdw blurRad="76200" dist="50800" dir="5400000" algn="tl" rotWithShape="0">
                    <a:srgbClr val="000000">
                      <a:alpha val="65000"/>
                    </a:srgbClr>
                  </a:outerShdw>
                </a:effectLst>
                <a:latin typeface="Times New Roman" pitchFamily="18" charset="0"/>
                <a:cs typeface="Times New Roman" pitchFamily="18" charset="0"/>
              </a:rPr>
              <a:t>HOD’S DESK</a:t>
            </a:r>
            <a:endParaRPr lang="en-US" sz="2000" b="1" cap="none" spc="50" dirty="0">
              <a:ln w="11430"/>
              <a:effectLst>
                <a:outerShdw blurRad="76200" dist="50800" dir="5400000" algn="tl" rotWithShape="0">
                  <a:srgbClr val="000000">
                    <a:alpha val="65000"/>
                  </a:srgbClr>
                </a:outerShdw>
              </a:effectLst>
              <a:latin typeface="Times New Roman" pitchFamily="18" charset="0"/>
              <a:cs typeface="Times New Roman" pitchFamily="18" charset="0"/>
            </a:endParaRPr>
          </a:p>
        </p:txBody>
      </p:sp>
      <p:graphicFrame>
        <p:nvGraphicFramePr>
          <p:cNvPr id="18" name="Table 17"/>
          <p:cNvGraphicFramePr>
            <a:graphicFrameLocks noGrp="1"/>
          </p:cNvGraphicFramePr>
          <p:nvPr/>
        </p:nvGraphicFramePr>
        <p:xfrm>
          <a:off x="304800" y="3810000"/>
          <a:ext cx="8610600" cy="2971800"/>
        </p:xfrm>
        <a:graphic>
          <a:graphicData uri="http://schemas.openxmlformats.org/drawingml/2006/table">
            <a:tbl>
              <a:tblPr/>
              <a:tblGrid>
                <a:gridCol w="3657600"/>
                <a:gridCol w="4953000"/>
              </a:tblGrid>
              <a:tr h="297180">
                <a:tc gridSpan="2">
                  <a:txBody>
                    <a:bodyPr/>
                    <a:lstStyle/>
                    <a:p>
                      <a:pPr marL="457200" marR="0" algn="ctr">
                        <a:lnSpc>
                          <a:spcPct val="115000"/>
                        </a:lnSpc>
                        <a:spcBef>
                          <a:spcPts val="0"/>
                        </a:spcBef>
                        <a:spcAft>
                          <a:spcPts val="0"/>
                        </a:spcAft>
                      </a:pPr>
                      <a:r>
                        <a:rPr lang="en-US" sz="1600" b="1" dirty="0">
                          <a:latin typeface="Times New Roman"/>
                          <a:ea typeface="Calibri"/>
                          <a:cs typeface="Times New Roman"/>
                        </a:rPr>
                        <a:t>Guest Lecture - 1</a:t>
                      </a:r>
                      <a:endParaRPr lang="en-US" sz="1100" dirty="0">
                        <a:latin typeface="Calibri"/>
                        <a:ea typeface="Calibri"/>
                        <a:cs typeface="Times New Roman"/>
                      </a:endParaRPr>
                    </a:p>
                  </a:txBody>
                  <a:tcPr marL="67754" marR="6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674620">
                <a:tc>
                  <a:txBody>
                    <a:bodyPr/>
                    <a:lstStyle/>
                    <a:p>
                      <a:pPr marL="0" marR="0">
                        <a:lnSpc>
                          <a:spcPct val="115000"/>
                        </a:lnSpc>
                        <a:spcBef>
                          <a:spcPts val="0"/>
                        </a:spcBef>
                        <a:spcAft>
                          <a:spcPts val="1000"/>
                        </a:spcAft>
                      </a:pPr>
                      <a:endParaRPr lang="en-US" sz="1200">
                        <a:latin typeface="Times New Roman"/>
                        <a:ea typeface="Calibri"/>
                        <a:cs typeface="Times New Roman"/>
                      </a:endParaRPr>
                    </a:p>
                  </a:txBody>
                  <a:tcPr marL="67754" marR="6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600" dirty="0">
                          <a:latin typeface="Times New Roman"/>
                          <a:ea typeface="Calibri"/>
                          <a:cs typeface="Times New Roman"/>
                        </a:rPr>
                        <a:t>Physics department has organized the guest Lecture for Physics cycle students on the topic </a:t>
                      </a:r>
                      <a:r>
                        <a:rPr lang="en-US" sz="1600" b="1" dirty="0">
                          <a:latin typeface="Times New Roman"/>
                          <a:ea typeface="Calibri"/>
                          <a:cs typeface="Times New Roman"/>
                        </a:rPr>
                        <a:t>“Liquid crystals: Life, Science and Technology”</a:t>
                      </a:r>
                      <a:r>
                        <a:rPr lang="en-US" sz="1600" dirty="0">
                          <a:latin typeface="Times New Roman"/>
                          <a:ea typeface="Calibri"/>
                          <a:cs typeface="Times New Roman"/>
                        </a:rPr>
                        <a:t> on 27/04/2019 at 11: 00 am by the guest </a:t>
                      </a:r>
                      <a:r>
                        <a:rPr lang="en-US" sz="1600" b="1" dirty="0">
                          <a:latin typeface="Times New Roman"/>
                          <a:ea typeface="Calibri"/>
                          <a:cs typeface="Times New Roman"/>
                        </a:rPr>
                        <a:t>Dr. C V </a:t>
                      </a:r>
                      <a:r>
                        <a:rPr lang="en-US" sz="1600" b="1" dirty="0" err="1">
                          <a:latin typeface="Times New Roman"/>
                          <a:ea typeface="Calibri"/>
                          <a:cs typeface="Times New Roman"/>
                        </a:rPr>
                        <a:t>Yelamaggad</a:t>
                      </a:r>
                      <a:r>
                        <a:rPr lang="en-US" sz="1600" b="1" dirty="0">
                          <a:latin typeface="Times New Roman"/>
                          <a:ea typeface="Calibri"/>
                          <a:cs typeface="Times New Roman"/>
                        </a:rPr>
                        <a:t>,</a:t>
                      </a:r>
                      <a:r>
                        <a:rPr lang="en-US" sz="1600" dirty="0">
                          <a:latin typeface="Times New Roman"/>
                          <a:ea typeface="Calibri"/>
                          <a:cs typeface="Times New Roman"/>
                        </a:rPr>
                        <a:t> Scientist, </a:t>
                      </a:r>
                      <a:r>
                        <a:rPr lang="en-US" sz="1600" dirty="0" err="1">
                          <a:latin typeface="Times New Roman"/>
                          <a:ea typeface="Calibri"/>
                          <a:cs typeface="Times New Roman"/>
                        </a:rPr>
                        <a:t>CeNS</a:t>
                      </a:r>
                      <a:r>
                        <a:rPr lang="en-US" sz="1600" dirty="0">
                          <a:latin typeface="Times New Roman"/>
                          <a:ea typeface="Calibri"/>
                          <a:cs typeface="Times New Roman"/>
                        </a:rPr>
                        <a:t>, Bangalore. The Program was conducted and Co-</a:t>
                      </a:r>
                      <a:r>
                        <a:rPr lang="en-US" sz="1600" dirty="0" err="1">
                          <a:latin typeface="Times New Roman"/>
                          <a:ea typeface="Calibri"/>
                          <a:cs typeface="Times New Roman"/>
                        </a:rPr>
                        <a:t>ordinated</a:t>
                      </a:r>
                      <a:r>
                        <a:rPr lang="en-US" sz="1600" dirty="0">
                          <a:latin typeface="Times New Roman"/>
                          <a:ea typeface="Calibri"/>
                          <a:cs typeface="Times New Roman"/>
                        </a:rPr>
                        <a:t> by Dr. </a:t>
                      </a:r>
                      <a:r>
                        <a:rPr lang="en-US" sz="1600" dirty="0" err="1">
                          <a:latin typeface="Times New Roman"/>
                          <a:ea typeface="Calibri"/>
                          <a:cs typeface="Times New Roman"/>
                        </a:rPr>
                        <a:t>Jagadeesha</a:t>
                      </a:r>
                      <a:r>
                        <a:rPr lang="en-US" sz="1600" dirty="0">
                          <a:latin typeface="Times New Roman"/>
                          <a:ea typeface="Calibri"/>
                          <a:cs typeface="Times New Roman"/>
                        </a:rPr>
                        <a:t> </a:t>
                      </a:r>
                      <a:r>
                        <a:rPr lang="en-US" sz="1600" dirty="0" err="1">
                          <a:latin typeface="Times New Roman"/>
                          <a:ea typeface="Calibri"/>
                          <a:cs typeface="Times New Roman"/>
                        </a:rPr>
                        <a:t>Gowda</a:t>
                      </a:r>
                      <a:r>
                        <a:rPr lang="en-US" sz="1600" dirty="0">
                          <a:latin typeface="Times New Roman"/>
                          <a:ea typeface="Calibri"/>
                          <a:cs typeface="Times New Roman"/>
                        </a:rPr>
                        <a:t>, HOD, dept of Physics. The session was Inaugurated by Dr. K L </a:t>
                      </a:r>
                      <a:r>
                        <a:rPr lang="en-US" sz="1600" dirty="0" err="1">
                          <a:latin typeface="Times New Roman"/>
                          <a:ea typeface="Calibri"/>
                          <a:cs typeface="Times New Roman"/>
                        </a:rPr>
                        <a:t>Shivabasappa</a:t>
                      </a:r>
                      <a:r>
                        <a:rPr lang="en-US" sz="1600" dirty="0">
                          <a:latin typeface="Times New Roman"/>
                          <a:ea typeface="Calibri"/>
                          <a:cs typeface="Times New Roman"/>
                        </a:rPr>
                        <a:t>, Principal, &amp; Dr. </a:t>
                      </a:r>
                      <a:r>
                        <a:rPr lang="en-US" sz="1600" dirty="0" err="1">
                          <a:latin typeface="Times New Roman"/>
                          <a:ea typeface="Calibri"/>
                          <a:cs typeface="Times New Roman"/>
                        </a:rPr>
                        <a:t>Nagabhushana</a:t>
                      </a:r>
                      <a:r>
                        <a:rPr lang="en-US" sz="1600" dirty="0">
                          <a:latin typeface="Times New Roman"/>
                          <a:ea typeface="Calibri"/>
                          <a:cs typeface="Times New Roman"/>
                        </a:rPr>
                        <a:t> K R, Administrative officer. </a:t>
                      </a:r>
                      <a:endParaRPr lang="en-US" sz="1200" dirty="0">
                        <a:latin typeface="Calibri"/>
                        <a:ea typeface="Calibri"/>
                        <a:cs typeface="Times New Roman"/>
                      </a:endParaRPr>
                    </a:p>
                  </a:txBody>
                  <a:tcPr marL="67754" marR="6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073" name="Picture 1" descr="GL-1"/>
          <p:cNvPicPr>
            <a:picLocks noChangeAspect="1" noChangeArrowheads="1"/>
          </p:cNvPicPr>
          <p:nvPr/>
        </p:nvPicPr>
        <p:blipFill>
          <a:blip r:embed="rId3" cstate="print"/>
          <a:srcRect/>
          <a:stretch>
            <a:fillRect/>
          </a:stretch>
        </p:blipFill>
        <p:spPr bwMode="auto">
          <a:xfrm>
            <a:off x="381000" y="4114800"/>
            <a:ext cx="3505200" cy="2590800"/>
          </a:xfrm>
          <a:prstGeom prst="rect">
            <a:avLst/>
          </a:prstGeom>
          <a:noFill/>
        </p:spPr>
      </p:pic>
      <p:graphicFrame>
        <p:nvGraphicFramePr>
          <p:cNvPr id="19" name="Table 18"/>
          <p:cNvGraphicFramePr>
            <a:graphicFrameLocks noGrp="1"/>
          </p:cNvGraphicFramePr>
          <p:nvPr/>
        </p:nvGraphicFramePr>
        <p:xfrm>
          <a:off x="304800" y="7134845"/>
          <a:ext cx="8610600" cy="3152155"/>
        </p:xfrm>
        <a:graphic>
          <a:graphicData uri="http://schemas.openxmlformats.org/drawingml/2006/table">
            <a:tbl>
              <a:tblPr/>
              <a:tblGrid>
                <a:gridCol w="3657600"/>
                <a:gridCol w="4953000"/>
              </a:tblGrid>
              <a:tr h="252461">
                <a:tc gridSpan="2">
                  <a:txBody>
                    <a:bodyPr/>
                    <a:lstStyle/>
                    <a:p>
                      <a:pPr marL="457200" marR="0" algn="ctr">
                        <a:lnSpc>
                          <a:spcPct val="115000"/>
                        </a:lnSpc>
                        <a:spcBef>
                          <a:spcPts val="0"/>
                        </a:spcBef>
                        <a:spcAft>
                          <a:spcPts val="0"/>
                        </a:spcAft>
                      </a:pPr>
                      <a:r>
                        <a:rPr lang="en-US" sz="1600" b="1" dirty="0">
                          <a:latin typeface="Times New Roman"/>
                          <a:ea typeface="Calibri"/>
                          <a:cs typeface="Times New Roman"/>
                        </a:rPr>
                        <a:t>Guest Lecture - 2</a:t>
                      </a:r>
                      <a:endParaRPr lang="en-US" sz="1100" dirty="0">
                        <a:latin typeface="Calibri"/>
                        <a:ea typeface="Calibri"/>
                        <a:cs typeface="Times New Roman"/>
                      </a:endParaRPr>
                    </a:p>
                  </a:txBody>
                  <a:tcPr marL="67754" marR="6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871739">
                <a:tc>
                  <a:txBody>
                    <a:bodyPr/>
                    <a:lstStyle/>
                    <a:p>
                      <a:pPr marL="0" marR="0">
                        <a:lnSpc>
                          <a:spcPct val="115000"/>
                        </a:lnSpc>
                        <a:spcBef>
                          <a:spcPts val="0"/>
                        </a:spcBef>
                        <a:spcAft>
                          <a:spcPts val="1000"/>
                        </a:spcAft>
                      </a:pPr>
                      <a:endParaRPr lang="en-US" sz="1100" dirty="0">
                        <a:latin typeface="Times New Roman"/>
                        <a:ea typeface="Calibri"/>
                        <a:cs typeface="Times New Roman"/>
                      </a:endParaRPr>
                    </a:p>
                  </a:txBody>
                  <a:tcPr marL="67754" marR="6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600" dirty="0">
                          <a:latin typeface="Times New Roman"/>
                          <a:ea typeface="Calibri"/>
                          <a:cs typeface="Times New Roman"/>
                        </a:rPr>
                        <a:t>Department of Physics has conducted the guest Lecture for Physics cycle students studying in 2</a:t>
                      </a:r>
                      <a:r>
                        <a:rPr lang="en-US" sz="1600" baseline="30000" dirty="0">
                          <a:latin typeface="Times New Roman"/>
                          <a:ea typeface="Calibri"/>
                          <a:cs typeface="Times New Roman"/>
                        </a:rPr>
                        <a:t>nd</a:t>
                      </a:r>
                      <a:r>
                        <a:rPr lang="en-US" sz="1600" dirty="0">
                          <a:latin typeface="Times New Roman"/>
                          <a:ea typeface="Calibri"/>
                          <a:cs typeface="Times New Roman"/>
                        </a:rPr>
                        <a:t> semester on the topic </a:t>
                      </a:r>
                      <a:r>
                        <a:rPr lang="en-US" sz="1600" b="1" dirty="0">
                          <a:latin typeface="Times New Roman"/>
                          <a:ea typeface="Calibri"/>
                          <a:cs typeface="Times New Roman"/>
                        </a:rPr>
                        <a:t>“Early History of Quantum Mechanics”</a:t>
                      </a:r>
                      <a:r>
                        <a:rPr lang="en-US" sz="1600" dirty="0">
                          <a:latin typeface="Times New Roman"/>
                          <a:ea typeface="Calibri"/>
                          <a:cs typeface="Times New Roman"/>
                        </a:rPr>
                        <a:t> on 30/05/2019 at 10: 30 am by the guest </a:t>
                      </a:r>
                      <a:r>
                        <a:rPr lang="en-US" sz="1600" b="1" dirty="0">
                          <a:latin typeface="Times New Roman"/>
                          <a:ea typeface="Calibri"/>
                          <a:cs typeface="Times New Roman"/>
                        </a:rPr>
                        <a:t>Dr. S P </a:t>
                      </a:r>
                      <a:r>
                        <a:rPr lang="en-US" sz="1600" b="1" dirty="0" err="1">
                          <a:latin typeface="Times New Roman"/>
                          <a:ea typeface="Calibri"/>
                          <a:cs typeface="Times New Roman"/>
                        </a:rPr>
                        <a:t>Basavaraju</a:t>
                      </a:r>
                      <a:r>
                        <a:rPr lang="en-US" sz="1600" b="1" dirty="0">
                          <a:latin typeface="Times New Roman"/>
                          <a:ea typeface="Calibri"/>
                          <a:cs typeface="Times New Roman"/>
                        </a:rPr>
                        <a:t>,</a:t>
                      </a:r>
                      <a:r>
                        <a:rPr lang="en-US" sz="1600" dirty="0">
                          <a:latin typeface="Times New Roman"/>
                          <a:ea typeface="Calibri"/>
                          <a:cs typeface="Times New Roman"/>
                        </a:rPr>
                        <a:t> Former HOD, Department of Physics, BIT, </a:t>
                      </a:r>
                      <a:r>
                        <a:rPr lang="en-US" sz="1600" dirty="0" err="1">
                          <a:latin typeface="Times New Roman"/>
                          <a:ea typeface="Calibri"/>
                          <a:cs typeface="Times New Roman"/>
                        </a:rPr>
                        <a:t>Bengaluru</a:t>
                      </a:r>
                      <a:r>
                        <a:rPr lang="en-US" sz="1600" dirty="0">
                          <a:latin typeface="Times New Roman"/>
                          <a:ea typeface="Calibri"/>
                          <a:cs typeface="Times New Roman"/>
                        </a:rPr>
                        <a:t>. The Program was conducted and Co-</a:t>
                      </a:r>
                      <a:r>
                        <a:rPr lang="en-US" sz="1600" dirty="0" err="1">
                          <a:latin typeface="Times New Roman"/>
                          <a:ea typeface="Calibri"/>
                          <a:cs typeface="Times New Roman"/>
                        </a:rPr>
                        <a:t>ordinated</a:t>
                      </a:r>
                      <a:r>
                        <a:rPr lang="en-US" sz="1600" dirty="0">
                          <a:latin typeface="Times New Roman"/>
                          <a:ea typeface="Calibri"/>
                          <a:cs typeface="Times New Roman"/>
                        </a:rPr>
                        <a:t> by Dr. </a:t>
                      </a:r>
                      <a:r>
                        <a:rPr lang="en-US" sz="1600" dirty="0" err="1">
                          <a:latin typeface="Times New Roman"/>
                          <a:ea typeface="Calibri"/>
                          <a:cs typeface="Times New Roman"/>
                        </a:rPr>
                        <a:t>Jagadeesha</a:t>
                      </a:r>
                      <a:r>
                        <a:rPr lang="en-US" sz="1600" dirty="0">
                          <a:latin typeface="Times New Roman"/>
                          <a:ea typeface="Calibri"/>
                          <a:cs typeface="Times New Roman"/>
                        </a:rPr>
                        <a:t> </a:t>
                      </a:r>
                      <a:r>
                        <a:rPr lang="en-US" sz="1600" dirty="0" err="1">
                          <a:latin typeface="Times New Roman"/>
                          <a:ea typeface="Calibri"/>
                          <a:cs typeface="Times New Roman"/>
                        </a:rPr>
                        <a:t>Gowda</a:t>
                      </a:r>
                      <a:r>
                        <a:rPr lang="en-US" sz="1600" dirty="0">
                          <a:latin typeface="Times New Roman"/>
                          <a:ea typeface="Calibri"/>
                          <a:cs typeface="Times New Roman"/>
                        </a:rPr>
                        <a:t>, HOD, dept of Physics. The session was Inaugurated by Dr. K L </a:t>
                      </a:r>
                      <a:r>
                        <a:rPr lang="en-US" sz="1600" dirty="0" err="1">
                          <a:latin typeface="Times New Roman"/>
                          <a:ea typeface="Calibri"/>
                          <a:cs typeface="Times New Roman"/>
                        </a:rPr>
                        <a:t>Shivabasappa</a:t>
                      </a:r>
                      <a:r>
                        <a:rPr lang="en-US" sz="1600" dirty="0">
                          <a:latin typeface="Times New Roman"/>
                          <a:ea typeface="Calibri"/>
                          <a:cs typeface="Times New Roman"/>
                        </a:rPr>
                        <a:t>, Principal, &amp; Dr. </a:t>
                      </a:r>
                      <a:r>
                        <a:rPr lang="en-US" sz="1600" dirty="0" err="1">
                          <a:latin typeface="Times New Roman"/>
                          <a:ea typeface="Calibri"/>
                          <a:cs typeface="Times New Roman"/>
                        </a:rPr>
                        <a:t>Nagabhushana</a:t>
                      </a:r>
                      <a:r>
                        <a:rPr lang="en-US" sz="1600" dirty="0">
                          <a:latin typeface="Times New Roman"/>
                          <a:ea typeface="Calibri"/>
                          <a:cs typeface="Times New Roman"/>
                        </a:rPr>
                        <a:t> K R, Administrative officer.</a:t>
                      </a:r>
                      <a:endParaRPr lang="en-US" sz="1200" dirty="0">
                        <a:latin typeface="Calibri"/>
                        <a:ea typeface="Calibri"/>
                        <a:cs typeface="Times New Roman"/>
                      </a:endParaRPr>
                    </a:p>
                  </a:txBody>
                  <a:tcPr marL="67754" marR="677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074" name="Picture 3" descr="GL-2"/>
          <p:cNvPicPr>
            <a:picLocks noChangeAspect="1" noChangeArrowheads="1"/>
          </p:cNvPicPr>
          <p:nvPr/>
        </p:nvPicPr>
        <p:blipFill>
          <a:blip r:embed="rId4" cstate="print"/>
          <a:srcRect/>
          <a:stretch>
            <a:fillRect/>
          </a:stretch>
        </p:blipFill>
        <p:spPr bwMode="auto">
          <a:xfrm>
            <a:off x="381000" y="7467600"/>
            <a:ext cx="3505200" cy="2767783"/>
          </a:xfrm>
          <a:prstGeom prst="rect">
            <a:avLst/>
          </a:prstGeom>
          <a:noFill/>
        </p:spPr>
      </p:pic>
      <p:sp>
        <p:nvSpPr>
          <p:cNvPr id="11" name="Slide Number Placeholder 10"/>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33400" y="762000"/>
            <a:ext cx="8153400" cy="2793072"/>
          </a:xfrm>
          <a:prstGeom prst="rect">
            <a:avLst/>
          </a:prstGeom>
          <a:noFill/>
        </p:spPr>
        <p:txBody>
          <a:bodyPr wrap="square" rtlCol="0">
            <a:spAutoFit/>
          </a:bodyPr>
          <a:lstStyle/>
          <a:p>
            <a:pPr marL="342900" indent="-342900" algn="just">
              <a:lnSpc>
                <a:spcPct val="150000"/>
              </a:lnSpc>
              <a:buFont typeface="+mj-lt"/>
              <a:buAutoNum type="arabicPeriod"/>
            </a:pPr>
            <a:r>
              <a:rPr lang="en-IN" sz="1300" dirty="0" err="1" smtClean="0">
                <a:latin typeface="Times New Roman" pitchFamily="18" charset="0"/>
                <a:cs typeface="Times New Roman" pitchFamily="18" charset="0"/>
              </a:rPr>
              <a:t>Jagadeesha</a:t>
            </a:r>
            <a:r>
              <a:rPr lang="en-IN" sz="1300" dirty="0" smtClean="0">
                <a:latin typeface="Times New Roman" pitchFamily="18" charset="0"/>
                <a:cs typeface="Times New Roman" pitchFamily="18" charset="0"/>
              </a:rPr>
              <a:t> </a:t>
            </a:r>
            <a:r>
              <a:rPr lang="en-IN" sz="1300" dirty="0" err="1" smtClean="0">
                <a:latin typeface="Times New Roman" pitchFamily="18" charset="0"/>
                <a:cs typeface="Times New Roman" pitchFamily="18" charset="0"/>
              </a:rPr>
              <a:t>Gowda</a:t>
            </a:r>
            <a:r>
              <a:rPr lang="en-IN" sz="1300" dirty="0" smtClean="0">
                <a:latin typeface="Times New Roman" pitchFamily="18" charset="0"/>
                <a:cs typeface="Times New Roman" pitchFamily="18" charset="0"/>
              </a:rPr>
              <a:t> G V, </a:t>
            </a:r>
            <a:r>
              <a:rPr lang="en-IN" sz="1300" dirty="0" err="1" smtClean="0">
                <a:latin typeface="Times New Roman" pitchFamily="18" charset="0"/>
                <a:cs typeface="Times New Roman" pitchFamily="18" charset="0"/>
              </a:rPr>
              <a:t>Devaraja</a:t>
            </a:r>
            <a:r>
              <a:rPr lang="en-IN" sz="1300" dirty="0" smtClean="0">
                <a:latin typeface="Times New Roman" pitchFamily="18" charset="0"/>
                <a:cs typeface="Times New Roman" pitchFamily="18" charset="0"/>
              </a:rPr>
              <a:t> C and B </a:t>
            </a:r>
            <a:r>
              <a:rPr lang="en-IN" sz="1300" dirty="0" err="1" smtClean="0">
                <a:latin typeface="Times New Roman" pitchFamily="18" charset="0"/>
                <a:cs typeface="Times New Roman" pitchFamily="18" charset="0"/>
              </a:rPr>
              <a:t>Eraiah</a:t>
            </a:r>
            <a:r>
              <a:rPr lang="en-IN" sz="1300" dirty="0" smtClean="0">
                <a:latin typeface="Times New Roman" pitchFamily="18" charset="0"/>
                <a:cs typeface="Times New Roman" pitchFamily="18" charset="0"/>
              </a:rPr>
              <a:t>, “Influence of europium (Eu</a:t>
            </a:r>
            <a:r>
              <a:rPr lang="en-IN" sz="1300" baseline="30000" dirty="0" smtClean="0">
                <a:latin typeface="Times New Roman" pitchFamily="18" charset="0"/>
                <a:cs typeface="Times New Roman" pitchFamily="18" charset="0"/>
              </a:rPr>
              <a:t>3+</a:t>
            </a:r>
            <a:r>
              <a:rPr lang="en-IN" sz="1300" dirty="0" smtClean="0">
                <a:latin typeface="Times New Roman" pitchFamily="18" charset="0"/>
                <a:cs typeface="Times New Roman" pitchFamily="18" charset="0"/>
              </a:rPr>
              <a:t>) ions on the optical properties of </a:t>
            </a:r>
            <a:r>
              <a:rPr lang="en-IN" sz="1300" dirty="0" err="1" smtClean="0">
                <a:latin typeface="Times New Roman" pitchFamily="18" charset="0"/>
                <a:cs typeface="Times New Roman" pitchFamily="18" charset="0"/>
              </a:rPr>
              <a:t>boro</a:t>
            </a:r>
            <a:r>
              <a:rPr lang="en-IN" sz="1300" dirty="0" smtClean="0">
                <a:latin typeface="Times New Roman" pitchFamily="18" charset="0"/>
                <a:cs typeface="Times New Roman" pitchFamily="18" charset="0"/>
              </a:rPr>
              <a:t> </a:t>
            </a:r>
            <a:r>
              <a:rPr lang="en-IN" sz="1300" dirty="0" err="1" smtClean="0">
                <a:latin typeface="Times New Roman" pitchFamily="18" charset="0"/>
                <a:cs typeface="Times New Roman" pitchFamily="18" charset="0"/>
              </a:rPr>
              <a:t>tellurite</a:t>
            </a:r>
            <a:r>
              <a:rPr lang="en-IN" sz="1300" dirty="0" smtClean="0">
                <a:latin typeface="Times New Roman" pitchFamily="18" charset="0"/>
                <a:cs typeface="Times New Roman" pitchFamily="18" charset="0"/>
              </a:rPr>
              <a:t> glasses,”</a:t>
            </a:r>
            <a:r>
              <a:rPr lang="en-IN" sz="1300" i="1" dirty="0" smtClean="0">
                <a:latin typeface="Times New Roman" pitchFamily="18" charset="0"/>
                <a:cs typeface="Times New Roman" pitchFamily="18" charset="0"/>
              </a:rPr>
              <a:t> AIP proceedings, 2018,</a:t>
            </a:r>
            <a:r>
              <a:rPr lang="en-IN" sz="1300" dirty="0" smtClean="0">
                <a:latin typeface="Times New Roman" pitchFamily="18" charset="0"/>
                <a:cs typeface="Times New Roman" pitchFamily="18" charset="0"/>
              </a:rPr>
              <a:t> </a:t>
            </a:r>
            <a:r>
              <a:rPr lang="en-IN" sz="1300" i="1" dirty="0" smtClean="0">
                <a:latin typeface="Times New Roman" pitchFamily="18" charset="0"/>
                <a:cs typeface="Times New Roman" pitchFamily="18" charset="0"/>
              </a:rPr>
              <a:t>Vol.1953, Page No. 030009 (1-4).</a:t>
            </a:r>
            <a:r>
              <a:rPr lang="en-IN" sz="1300" dirty="0" smtClean="0">
                <a:latin typeface="Times New Roman" pitchFamily="18" charset="0"/>
                <a:cs typeface="Times New Roman" pitchFamily="18" charset="0"/>
              </a:rPr>
              <a:t> </a:t>
            </a:r>
            <a:r>
              <a:rPr lang="en-US" sz="1300" dirty="0" smtClean="0">
                <a:latin typeface="Times New Roman" pitchFamily="18" charset="0"/>
                <a:cs typeface="Times New Roman" pitchFamily="18" charset="0"/>
                <a:hlinkClick r:id="rId2"/>
              </a:rPr>
              <a:t>DOI</a:t>
            </a:r>
            <a:r>
              <a:rPr lang="en-US" sz="1300" u="sng" dirty="0" smtClean="0">
                <a:latin typeface="Times New Roman" pitchFamily="18" charset="0"/>
                <a:cs typeface="Times New Roman" pitchFamily="18" charset="0"/>
                <a:hlinkClick r:id="rId2"/>
              </a:rPr>
              <a:t>: 10.1063/1.5032344</a:t>
            </a:r>
            <a:endParaRPr lang="en-US" sz="1300" u="sng" dirty="0" smtClean="0">
              <a:latin typeface="Times New Roman" pitchFamily="18" charset="0"/>
              <a:cs typeface="Times New Roman" pitchFamily="18" charset="0"/>
            </a:endParaRPr>
          </a:p>
          <a:p>
            <a:pPr marL="342900" indent="-342900" algn="just">
              <a:lnSpc>
                <a:spcPct val="150000"/>
              </a:lnSpc>
              <a:buFont typeface="+mj-lt"/>
              <a:buAutoNum type="arabicPeriod"/>
            </a:pPr>
            <a:r>
              <a:rPr lang="en-IN" sz="1300" dirty="0" smtClean="0">
                <a:latin typeface="Times New Roman" pitchFamily="18" charset="0"/>
                <a:cs typeface="Times New Roman" pitchFamily="18" charset="0"/>
              </a:rPr>
              <a:t>K. </a:t>
            </a:r>
            <a:r>
              <a:rPr lang="en-IN" sz="1300" dirty="0" err="1" smtClean="0">
                <a:latin typeface="Times New Roman" pitchFamily="18" charset="0"/>
                <a:cs typeface="Times New Roman" pitchFamily="18" charset="0"/>
              </a:rPr>
              <a:t>Keshavamurthy</a:t>
            </a:r>
            <a:r>
              <a:rPr lang="en-IN" sz="1300" dirty="0" smtClean="0">
                <a:latin typeface="Times New Roman" pitchFamily="18" charset="0"/>
                <a:cs typeface="Times New Roman" pitchFamily="18" charset="0"/>
              </a:rPr>
              <a:t> and B. </a:t>
            </a:r>
            <a:r>
              <a:rPr lang="en-IN" sz="1300" dirty="0" err="1" smtClean="0">
                <a:latin typeface="Times New Roman" pitchFamily="18" charset="0"/>
                <a:cs typeface="Times New Roman" pitchFamily="18" charset="0"/>
              </a:rPr>
              <a:t>Eraiah</a:t>
            </a:r>
            <a:r>
              <a:rPr lang="en-IN" sz="1300" dirty="0" smtClean="0">
                <a:latin typeface="Times New Roman" pitchFamily="18" charset="0"/>
                <a:cs typeface="Times New Roman" pitchFamily="18" charset="0"/>
              </a:rPr>
              <a:t>, “</a:t>
            </a:r>
            <a:r>
              <a:rPr lang="en-US" sz="1300" dirty="0" smtClean="0">
                <a:latin typeface="Times New Roman" pitchFamily="18" charset="0"/>
                <a:cs typeface="Times New Roman" pitchFamily="18" charset="0"/>
              </a:rPr>
              <a:t>Effect of γ-ray Irradiation on Optical Properties of Erbium doped Bismuth-</a:t>
            </a:r>
            <a:r>
              <a:rPr lang="en-US" sz="1300" dirty="0" err="1" smtClean="0">
                <a:latin typeface="Times New Roman" pitchFamily="18" charset="0"/>
                <a:cs typeface="Times New Roman" pitchFamily="18" charset="0"/>
              </a:rPr>
              <a:t>Tellurite</a:t>
            </a:r>
            <a:r>
              <a:rPr lang="en-US" sz="1300" dirty="0" smtClean="0">
                <a:latin typeface="Times New Roman" pitchFamily="18" charset="0"/>
                <a:cs typeface="Times New Roman" pitchFamily="18" charset="0"/>
              </a:rPr>
              <a:t> Glasses</a:t>
            </a:r>
            <a:r>
              <a:rPr lang="en-IN" sz="1300" dirty="0" smtClean="0">
                <a:latin typeface="Times New Roman" pitchFamily="18" charset="0"/>
                <a:cs typeface="Times New Roman" pitchFamily="18" charset="0"/>
              </a:rPr>
              <a:t>,”</a:t>
            </a:r>
            <a:r>
              <a:rPr lang="en-IN" sz="1300" i="1" dirty="0" smtClean="0">
                <a:latin typeface="Times New Roman" pitchFamily="18" charset="0"/>
                <a:cs typeface="Times New Roman" pitchFamily="18" charset="0"/>
              </a:rPr>
              <a:t> AIP proceeding ,2018,</a:t>
            </a:r>
            <a:r>
              <a:rPr lang="en-IN" sz="1300" dirty="0" smtClean="0">
                <a:latin typeface="Times New Roman" pitchFamily="18" charset="0"/>
                <a:cs typeface="Times New Roman" pitchFamily="18" charset="0"/>
              </a:rPr>
              <a:t> </a:t>
            </a:r>
            <a:r>
              <a:rPr lang="en-US" sz="1300" i="1" dirty="0" smtClean="0">
                <a:latin typeface="Times New Roman" pitchFamily="18" charset="0"/>
                <a:cs typeface="Times New Roman" pitchFamily="18" charset="0"/>
              </a:rPr>
              <a:t>Vol.1953, Page No. 090004 (1-4).</a:t>
            </a:r>
            <a:r>
              <a:rPr lang="en-US" sz="1300" dirty="0" smtClean="0">
                <a:latin typeface="Times New Roman" pitchFamily="18" charset="0"/>
                <a:cs typeface="Times New Roman" pitchFamily="18" charset="0"/>
              </a:rPr>
              <a:t> </a:t>
            </a:r>
            <a:r>
              <a:rPr lang="en-US" sz="1300" u="sng" dirty="0" smtClean="0">
                <a:latin typeface="Times New Roman" pitchFamily="18" charset="0"/>
                <a:cs typeface="Times New Roman" pitchFamily="18" charset="0"/>
                <a:hlinkClick r:id="rId3"/>
              </a:rPr>
              <a:t>DOI: 10.1063/1.5032851</a:t>
            </a:r>
            <a:endParaRPr lang="en-US" sz="1300" u="sng" dirty="0" smtClean="0">
              <a:latin typeface="Times New Roman" pitchFamily="18" charset="0"/>
              <a:cs typeface="Times New Roman" pitchFamily="18" charset="0"/>
            </a:endParaRPr>
          </a:p>
          <a:p>
            <a:pPr marL="342900" indent="-342900" algn="just">
              <a:lnSpc>
                <a:spcPct val="150000"/>
              </a:lnSpc>
              <a:buFont typeface="+mj-lt"/>
              <a:buAutoNum type="arabicPeriod"/>
            </a:pPr>
            <a:r>
              <a:rPr lang="en-US" sz="1300" dirty="0" err="1" smtClean="0">
                <a:latin typeface="Times New Roman" pitchFamily="18" charset="0"/>
                <a:cs typeface="Times New Roman" pitchFamily="18" charset="0"/>
              </a:rPr>
              <a:t>Devaraja</a:t>
            </a:r>
            <a:r>
              <a:rPr lang="en-US" sz="1300" dirty="0" smtClean="0">
                <a:latin typeface="Times New Roman" pitchFamily="18" charset="0"/>
                <a:cs typeface="Times New Roman" pitchFamily="18" charset="0"/>
              </a:rPr>
              <a:t> C, </a:t>
            </a:r>
            <a:r>
              <a:rPr lang="en-US" sz="1300" dirty="0" err="1" smtClean="0">
                <a:latin typeface="Times New Roman" pitchFamily="18" charset="0"/>
                <a:cs typeface="Times New Roman" pitchFamily="18" charset="0"/>
              </a:rPr>
              <a:t>Jagadeesha</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Gowda</a:t>
            </a:r>
            <a:r>
              <a:rPr lang="en-US" sz="1300" dirty="0" smtClean="0">
                <a:latin typeface="Times New Roman" pitchFamily="18" charset="0"/>
                <a:cs typeface="Times New Roman" pitchFamily="18" charset="0"/>
              </a:rPr>
              <a:t> G V, </a:t>
            </a:r>
            <a:r>
              <a:rPr lang="en-US" sz="1300" dirty="0" err="1" smtClean="0">
                <a:latin typeface="Times New Roman" pitchFamily="18" charset="0"/>
                <a:cs typeface="Times New Roman" pitchFamily="18" charset="0"/>
              </a:rPr>
              <a:t>Eraiah</a:t>
            </a:r>
            <a:r>
              <a:rPr lang="en-US" sz="1300" dirty="0" smtClean="0">
                <a:latin typeface="Times New Roman" pitchFamily="18" charset="0"/>
                <a:cs typeface="Times New Roman" pitchFamily="18" charset="0"/>
              </a:rPr>
              <a:t> B</a:t>
            </a:r>
            <a:r>
              <a:rPr lang="en-US" sz="1300" baseline="30000" dirty="0" smtClean="0">
                <a:latin typeface="Times New Roman" pitchFamily="18" charset="0"/>
                <a:cs typeface="Times New Roman" pitchFamily="18" charset="0"/>
              </a:rPr>
              <a:t> </a:t>
            </a:r>
            <a:r>
              <a:rPr lang="en-US" sz="1300" dirty="0" smtClean="0">
                <a:latin typeface="Times New Roman" pitchFamily="18" charset="0"/>
                <a:cs typeface="Times New Roman" pitchFamily="18" charset="0"/>
              </a:rPr>
              <a:t>and </a:t>
            </a:r>
            <a:r>
              <a:rPr lang="en-US" sz="1300" dirty="0" err="1" smtClean="0">
                <a:latin typeface="Times New Roman" pitchFamily="18" charset="0"/>
                <a:cs typeface="Times New Roman" pitchFamily="18" charset="0"/>
              </a:rPr>
              <a:t>Keshavamurthy</a:t>
            </a:r>
            <a:r>
              <a:rPr lang="en-US" sz="1300" dirty="0" smtClean="0">
                <a:latin typeface="Times New Roman" pitchFamily="18" charset="0"/>
                <a:cs typeface="Times New Roman" pitchFamily="18" charset="0"/>
              </a:rPr>
              <a:t> K</a:t>
            </a:r>
            <a:r>
              <a:rPr lang="en-IN" sz="1300" dirty="0" smtClean="0">
                <a:latin typeface="Times New Roman" pitchFamily="18" charset="0"/>
                <a:cs typeface="Times New Roman" pitchFamily="18" charset="0"/>
              </a:rPr>
              <a:t>, “</a:t>
            </a:r>
            <a:r>
              <a:rPr lang="en-US" sz="1300" dirty="0" smtClean="0">
                <a:latin typeface="Times New Roman" pitchFamily="18" charset="0"/>
                <a:cs typeface="Times New Roman" pitchFamily="18" charset="0"/>
              </a:rPr>
              <a:t>FTIR and Raman Studies of  Eu</a:t>
            </a:r>
            <a:r>
              <a:rPr lang="en-US" sz="1300" baseline="30000" dirty="0" smtClean="0">
                <a:latin typeface="Times New Roman" pitchFamily="18" charset="0"/>
                <a:cs typeface="Times New Roman" pitchFamily="18" charset="0"/>
              </a:rPr>
              <a:t>3+</a:t>
            </a:r>
            <a:r>
              <a:rPr lang="en-US" sz="1300" dirty="0" smtClean="0">
                <a:latin typeface="Times New Roman" pitchFamily="18" charset="0"/>
                <a:cs typeface="Times New Roman" pitchFamily="18" charset="0"/>
              </a:rPr>
              <a:t> Ions Doped  Alkali </a:t>
            </a:r>
            <a:r>
              <a:rPr lang="en-US" sz="1300" dirty="0" err="1" smtClean="0">
                <a:latin typeface="Times New Roman" pitchFamily="18" charset="0"/>
                <a:cs typeface="Times New Roman" pitchFamily="18" charset="0"/>
              </a:rPr>
              <a:t>Boro</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Tellurite</a:t>
            </a:r>
            <a:r>
              <a:rPr lang="en-US" sz="1300" dirty="0" smtClean="0">
                <a:latin typeface="Times New Roman" pitchFamily="18" charset="0"/>
                <a:cs typeface="Times New Roman" pitchFamily="18" charset="0"/>
              </a:rPr>
              <a:t> Glasses</a:t>
            </a:r>
            <a:r>
              <a:rPr lang="en-IN" sz="1300" dirty="0" smtClean="0">
                <a:latin typeface="Times New Roman" pitchFamily="18" charset="0"/>
                <a:cs typeface="Times New Roman" pitchFamily="18" charset="0"/>
              </a:rPr>
              <a:t>,”</a:t>
            </a:r>
            <a:r>
              <a:rPr lang="en-IN" sz="1300" i="1" dirty="0" smtClean="0">
                <a:latin typeface="Times New Roman" pitchFamily="18" charset="0"/>
                <a:cs typeface="Times New Roman" pitchFamily="18" charset="0"/>
              </a:rPr>
              <a:t> AIP proceeding, 2018,</a:t>
            </a:r>
            <a:r>
              <a:rPr lang="en-IN" sz="1300" dirty="0" smtClean="0">
                <a:latin typeface="Times New Roman" pitchFamily="18" charset="0"/>
                <a:cs typeface="Times New Roman" pitchFamily="18" charset="0"/>
              </a:rPr>
              <a:t> </a:t>
            </a:r>
            <a:r>
              <a:rPr lang="en-US" sz="1300" dirty="0" smtClean="0">
                <a:latin typeface="Times New Roman" pitchFamily="18" charset="0"/>
                <a:cs typeface="Times New Roman" pitchFamily="18" charset="0"/>
              </a:rPr>
              <a:t>Vol.2115, Page No. 030230(1-4). </a:t>
            </a:r>
          </a:p>
          <a:p>
            <a:pPr marL="342900" indent="-342900">
              <a:lnSpc>
                <a:spcPct val="150000"/>
              </a:lnSpc>
              <a:buFont typeface="+mj-lt"/>
              <a:buAutoNum type="arabicPeriod"/>
            </a:pPr>
            <a:r>
              <a:rPr lang="en-IN" sz="1300" dirty="0" smtClean="0">
                <a:latin typeface="Times New Roman" pitchFamily="18" charset="0"/>
                <a:cs typeface="Times New Roman" pitchFamily="18" charset="0"/>
              </a:rPr>
              <a:t>B. S. </a:t>
            </a:r>
            <a:r>
              <a:rPr lang="en-IN" sz="1300" dirty="0" err="1" smtClean="0">
                <a:latin typeface="Times New Roman" pitchFamily="18" charset="0"/>
                <a:cs typeface="Times New Roman" pitchFamily="18" charset="0"/>
              </a:rPr>
              <a:t>Shashikala</a:t>
            </a:r>
            <a:r>
              <a:rPr lang="en-IN" sz="1300" dirty="0" smtClean="0">
                <a:latin typeface="Times New Roman" pitchFamily="18" charset="0"/>
                <a:cs typeface="Times New Roman" pitchFamily="18" charset="0"/>
              </a:rPr>
              <a:t>,  H B </a:t>
            </a:r>
            <a:r>
              <a:rPr lang="en-IN" sz="1300" dirty="0" err="1" smtClean="0">
                <a:latin typeface="Times New Roman" pitchFamily="18" charset="0"/>
                <a:cs typeface="Times New Roman" pitchFamily="18" charset="0"/>
              </a:rPr>
              <a:t>Prem</a:t>
            </a:r>
            <a:r>
              <a:rPr lang="en-IN" sz="1300" dirty="0" smtClean="0">
                <a:latin typeface="Times New Roman" pitchFamily="18" charset="0"/>
                <a:cs typeface="Times New Roman" pitchFamily="18" charset="0"/>
              </a:rPr>
              <a:t> Kumar, “</a:t>
            </a:r>
            <a:r>
              <a:rPr lang="en-US" sz="1300" dirty="0" smtClean="0">
                <a:latin typeface="Times New Roman" pitchFamily="18" charset="0"/>
                <a:cs typeface="Times New Roman" pitchFamily="18" charset="0"/>
              </a:rPr>
              <a:t>Rational design of bi-functional RE</a:t>
            </a:r>
            <a:r>
              <a:rPr lang="en-US" sz="1300" baseline="30000" dirty="0" smtClean="0">
                <a:latin typeface="Times New Roman" pitchFamily="18" charset="0"/>
                <a:cs typeface="Times New Roman" pitchFamily="18" charset="0"/>
              </a:rPr>
              <a:t>3+</a:t>
            </a:r>
            <a:r>
              <a:rPr lang="en-US" sz="1300" dirty="0" smtClean="0">
                <a:latin typeface="Times New Roman" pitchFamily="18" charset="0"/>
                <a:cs typeface="Times New Roman" pitchFamily="18" charset="0"/>
              </a:rPr>
              <a:t> (RE = Tb, </a:t>
            </a:r>
            <a:r>
              <a:rPr lang="en-US" sz="1300" dirty="0" err="1" smtClean="0">
                <a:latin typeface="Times New Roman" pitchFamily="18" charset="0"/>
                <a:cs typeface="Times New Roman" pitchFamily="18" charset="0"/>
              </a:rPr>
              <a:t>Ce</a:t>
            </a:r>
            <a:r>
              <a:rPr lang="en-US" sz="1300" dirty="0" smtClean="0">
                <a:latin typeface="Times New Roman" pitchFamily="18" charset="0"/>
                <a:cs typeface="Times New Roman" pitchFamily="18" charset="0"/>
              </a:rPr>
              <a:t>) and alkali metals (M</a:t>
            </a:r>
            <a:r>
              <a:rPr lang="en-US" sz="1300" baseline="30000" dirty="0" smtClean="0">
                <a:latin typeface="Times New Roman" pitchFamily="18" charset="0"/>
                <a:cs typeface="Times New Roman" pitchFamily="18" charset="0"/>
              </a:rPr>
              <a:t>+</a:t>
            </a:r>
            <a:r>
              <a:rPr lang="en-US" sz="1300" dirty="0" smtClean="0">
                <a:latin typeface="Times New Roman" pitchFamily="18" charset="0"/>
                <a:cs typeface="Times New Roman" pitchFamily="18" charset="0"/>
              </a:rPr>
              <a:t> = Li, Na, K) co-doped CaAl</a:t>
            </a:r>
            <a:r>
              <a:rPr lang="en-US" sz="1300" baseline="-25000" dirty="0" smtClean="0">
                <a:latin typeface="Times New Roman" pitchFamily="18" charset="0"/>
                <a:cs typeface="Times New Roman" pitchFamily="18" charset="0"/>
              </a:rPr>
              <a:t>2</a:t>
            </a:r>
            <a:r>
              <a:rPr lang="en-US" sz="1300" dirty="0" smtClean="0">
                <a:latin typeface="Times New Roman" pitchFamily="18" charset="0"/>
                <a:cs typeface="Times New Roman" pitchFamily="18" charset="0"/>
              </a:rPr>
              <a:t>O</a:t>
            </a:r>
            <a:r>
              <a:rPr lang="en-US" sz="1300" baseline="-25000" dirty="0" smtClean="0">
                <a:latin typeface="Times New Roman" pitchFamily="18" charset="0"/>
                <a:cs typeface="Times New Roman" pitchFamily="18" charset="0"/>
              </a:rPr>
              <a:t>4</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nanophosphors</a:t>
            </a:r>
            <a:r>
              <a:rPr lang="en-US" sz="1300" dirty="0" smtClean="0">
                <a:latin typeface="Times New Roman" pitchFamily="18" charset="0"/>
                <a:cs typeface="Times New Roman" pitchFamily="18" charset="0"/>
              </a:rPr>
              <a:t> for solid state lighting and advanced forensic applications</a:t>
            </a:r>
            <a:r>
              <a:rPr lang="en-IN" sz="1300" dirty="0" smtClean="0">
                <a:latin typeface="Times New Roman" pitchFamily="18" charset="0"/>
                <a:cs typeface="Times New Roman" pitchFamily="18" charset="0"/>
              </a:rPr>
              <a:t>,”</a:t>
            </a:r>
            <a:r>
              <a:rPr lang="en-IN" sz="1300" i="1" dirty="0" smtClean="0">
                <a:latin typeface="Times New Roman" pitchFamily="18" charset="0"/>
                <a:cs typeface="Times New Roman" pitchFamily="18" charset="0"/>
              </a:rPr>
              <a:t> </a:t>
            </a:r>
            <a:r>
              <a:rPr lang="en-US" sz="1300" dirty="0" smtClean="0">
                <a:latin typeface="Times New Roman" pitchFamily="18" charset="0"/>
                <a:cs typeface="Times New Roman" pitchFamily="18" charset="0"/>
              </a:rPr>
              <a:t>Materials Research Bulletin 115 (2019) 88–97.</a:t>
            </a:r>
            <a:endParaRPr lang="en-US" sz="1400" b="1" dirty="0" smtClean="0">
              <a:latin typeface="Times New Roman" pitchFamily="18" charset="0"/>
              <a:cs typeface="Times New Roman" pitchFamily="18" charset="0"/>
            </a:endParaRPr>
          </a:p>
        </p:txBody>
      </p:sp>
      <p:sp>
        <p:nvSpPr>
          <p:cNvPr id="9" name="TextBox 8"/>
          <p:cNvSpPr txBox="1"/>
          <p:nvPr/>
        </p:nvSpPr>
        <p:spPr>
          <a:xfrm>
            <a:off x="533400" y="4343400"/>
            <a:ext cx="8458200" cy="6093976"/>
          </a:xfrm>
          <a:prstGeom prst="rect">
            <a:avLst/>
          </a:prstGeom>
          <a:noFill/>
        </p:spPr>
        <p:txBody>
          <a:bodyPr wrap="square" rtlCol="0">
            <a:spAutoFit/>
          </a:bodyPr>
          <a:lstStyle/>
          <a:p>
            <a:pPr marL="342900" indent="-342900" algn="just">
              <a:lnSpc>
                <a:spcPct val="150000"/>
              </a:lnSpc>
              <a:buFont typeface="+mj-lt"/>
              <a:buAutoNum type="arabicPeriod"/>
            </a:pPr>
            <a:r>
              <a:rPr lang="en-IN" sz="1400" dirty="0" smtClean="0">
                <a:latin typeface="Times New Roman" pitchFamily="18" charset="0"/>
                <a:cs typeface="Times New Roman" pitchFamily="18" charset="0"/>
              </a:rPr>
              <a:t>Dr. </a:t>
            </a:r>
            <a:r>
              <a:rPr lang="en-IN" sz="1400" dirty="0" err="1" smtClean="0">
                <a:latin typeface="Times New Roman" pitchFamily="18" charset="0"/>
                <a:cs typeface="Times New Roman" pitchFamily="18" charset="0"/>
              </a:rPr>
              <a:t>Jagadeesha</a:t>
            </a:r>
            <a:r>
              <a:rPr lang="en-IN" sz="1400" dirty="0" smtClean="0">
                <a:latin typeface="Times New Roman" pitchFamily="18" charset="0"/>
                <a:cs typeface="Times New Roman" pitchFamily="18" charset="0"/>
              </a:rPr>
              <a:t> </a:t>
            </a:r>
            <a:r>
              <a:rPr lang="en-IN" sz="1400" dirty="0" err="1" smtClean="0">
                <a:latin typeface="Times New Roman" pitchFamily="18" charset="0"/>
                <a:cs typeface="Times New Roman" pitchFamily="18" charset="0"/>
              </a:rPr>
              <a:t>Gowda</a:t>
            </a:r>
            <a:r>
              <a:rPr lang="en-IN" sz="1400" dirty="0" smtClean="0">
                <a:latin typeface="Times New Roman" pitchFamily="18" charset="0"/>
                <a:cs typeface="Times New Roman" pitchFamily="18" charset="0"/>
              </a:rPr>
              <a:t> G V, </a:t>
            </a:r>
            <a:r>
              <a:rPr lang="en-IN" sz="1400" dirty="0" err="1" smtClean="0">
                <a:latin typeface="Times New Roman" pitchFamily="18" charset="0"/>
                <a:cs typeface="Times New Roman" pitchFamily="18" charset="0"/>
              </a:rPr>
              <a:t>Shashikala</a:t>
            </a:r>
            <a:r>
              <a:rPr lang="en-IN" sz="1400" dirty="0" smtClean="0">
                <a:latin typeface="Times New Roman" pitchFamily="18" charset="0"/>
                <a:cs typeface="Times New Roman" pitchFamily="18" charset="0"/>
              </a:rPr>
              <a:t> B S, </a:t>
            </a:r>
            <a:r>
              <a:rPr lang="en-IN" sz="1400" dirty="0" err="1" smtClean="0">
                <a:latin typeface="Times New Roman" pitchFamily="18" charset="0"/>
                <a:cs typeface="Times New Roman" pitchFamily="18" charset="0"/>
              </a:rPr>
              <a:t>Gnanendra</a:t>
            </a:r>
            <a:r>
              <a:rPr lang="en-IN" sz="1400" dirty="0" smtClean="0">
                <a:latin typeface="Times New Roman" pitchFamily="18" charset="0"/>
                <a:cs typeface="Times New Roman" pitchFamily="18" charset="0"/>
              </a:rPr>
              <a:t> D S, </a:t>
            </a:r>
            <a:r>
              <a:rPr lang="en-US" sz="1400" dirty="0" err="1" smtClean="0">
                <a:latin typeface="Times New Roman" pitchFamily="18" charset="0"/>
                <a:cs typeface="Times New Roman" pitchFamily="18" charset="0"/>
              </a:rPr>
              <a:t>Devaraja</a:t>
            </a:r>
            <a:r>
              <a:rPr lang="en-US" sz="1400" dirty="0" smtClean="0">
                <a:latin typeface="Times New Roman" pitchFamily="18" charset="0"/>
                <a:cs typeface="Times New Roman" pitchFamily="18" charset="0"/>
              </a:rPr>
              <a:t> C and</a:t>
            </a:r>
            <a:r>
              <a:rPr lang="en-IN" sz="1400" dirty="0" smtClean="0">
                <a:latin typeface="Times New Roman" pitchFamily="18" charset="0"/>
                <a:cs typeface="Times New Roman" pitchFamily="18" charset="0"/>
              </a:rPr>
              <a:t> Dr. </a:t>
            </a:r>
            <a:r>
              <a:rPr lang="en-IN" sz="1400" dirty="0" err="1" smtClean="0">
                <a:latin typeface="Times New Roman" pitchFamily="18" charset="0"/>
                <a:cs typeface="Times New Roman" pitchFamily="18" charset="0"/>
              </a:rPr>
              <a:t>Keshavamurthy</a:t>
            </a:r>
            <a:r>
              <a:rPr lang="en-IN" sz="1400" dirty="0" smtClean="0">
                <a:latin typeface="Times New Roman" pitchFamily="18" charset="0"/>
                <a:cs typeface="Times New Roman" pitchFamily="18" charset="0"/>
              </a:rPr>
              <a:t> K, have attended Faculty Development Program (FDP) on “Teacher Empowerment”, held at Sapthagiri College of Engineering, Bangalore. July 23-25, 2018. </a:t>
            </a:r>
            <a:endParaRPr lang="en-US" sz="1400" dirty="0" smtClean="0">
              <a:latin typeface="Times New Roman" pitchFamily="18" charset="0"/>
              <a:cs typeface="Times New Roman" pitchFamily="18" charset="0"/>
            </a:endParaRPr>
          </a:p>
          <a:p>
            <a:pPr marL="342900" indent="-342900" algn="just">
              <a:lnSpc>
                <a:spcPct val="150000"/>
              </a:lnSpc>
              <a:buFont typeface="+mj-lt"/>
              <a:buAutoNum type="arabicPeriod"/>
            </a:pPr>
            <a:r>
              <a:rPr lang="en-US" sz="1400" dirty="0" err="1" smtClean="0">
                <a:latin typeface="Times New Roman" pitchFamily="18" charset="0"/>
                <a:cs typeface="Times New Roman" pitchFamily="18" charset="0"/>
              </a:rPr>
              <a:t>Jagadeesha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Gowda.G.V</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Devaraja.C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B.Eraiah</a:t>
            </a:r>
            <a:r>
              <a:rPr lang="en-US" sz="1400" dirty="0" smtClean="0">
                <a:latin typeface="Times New Roman" pitchFamily="18" charset="0"/>
                <a:cs typeface="Times New Roman" pitchFamily="18" charset="0"/>
              </a:rPr>
              <a:t> have presented a paper, “FTIR and Raman Studies of Eu</a:t>
            </a:r>
            <a:r>
              <a:rPr lang="en-US" sz="1400" baseline="30000" dirty="0" smtClean="0">
                <a:latin typeface="Times New Roman" pitchFamily="18" charset="0"/>
                <a:cs typeface="Times New Roman" pitchFamily="18" charset="0"/>
              </a:rPr>
              <a:t>3+</a:t>
            </a:r>
            <a:r>
              <a:rPr lang="en-US" sz="1400" dirty="0" smtClean="0">
                <a:latin typeface="Times New Roman" pitchFamily="18" charset="0"/>
                <a:cs typeface="Times New Roman" pitchFamily="18" charset="0"/>
              </a:rPr>
              <a:t> Ions Doped Alkali </a:t>
            </a:r>
            <a:r>
              <a:rPr lang="en-US" sz="1400" dirty="0" err="1" smtClean="0">
                <a:latin typeface="Times New Roman" pitchFamily="18" charset="0"/>
                <a:cs typeface="Times New Roman" pitchFamily="18" charset="0"/>
              </a:rPr>
              <a:t>Boro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Tellurite</a:t>
            </a:r>
            <a:r>
              <a:rPr lang="en-US" sz="1400" dirty="0" smtClean="0">
                <a:latin typeface="Times New Roman" pitchFamily="18" charset="0"/>
                <a:cs typeface="Times New Roman" pitchFamily="18" charset="0"/>
              </a:rPr>
              <a:t> Glasses”. At 63</a:t>
            </a:r>
            <a:r>
              <a:rPr lang="en-US" sz="1400" baseline="30000" dirty="0" smtClean="0">
                <a:latin typeface="Times New Roman" pitchFamily="18" charset="0"/>
                <a:cs typeface="Times New Roman" pitchFamily="18" charset="0"/>
              </a:rPr>
              <a:t>rd</a:t>
            </a:r>
            <a:r>
              <a:rPr lang="en-US" sz="1400" dirty="0" smtClean="0">
                <a:latin typeface="Times New Roman" pitchFamily="18" charset="0"/>
                <a:cs typeface="Times New Roman" pitchFamily="18" charset="0"/>
              </a:rPr>
              <a:t> DAE Solid State Physics Symposium, Guru </a:t>
            </a:r>
            <a:r>
              <a:rPr lang="en-US" sz="1400" dirty="0" err="1" smtClean="0">
                <a:latin typeface="Times New Roman" pitchFamily="18" charset="0"/>
                <a:cs typeface="Times New Roman" pitchFamily="18" charset="0"/>
              </a:rPr>
              <a:t>Jambheshwar</a:t>
            </a:r>
            <a:r>
              <a:rPr lang="en-US" sz="1400" dirty="0" smtClean="0">
                <a:latin typeface="Times New Roman" pitchFamily="18" charset="0"/>
                <a:cs typeface="Times New Roman" pitchFamily="18" charset="0"/>
              </a:rPr>
              <a:t> University of science &amp; technology, </a:t>
            </a:r>
            <a:r>
              <a:rPr lang="en-US" sz="1400" dirty="0" err="1" smtClean="0">
                <a:latin typeface="Times New Roman" pitchFamily="18" charset="0"/>
                <a:cs typeface="Times New Roman" pitchFamily="18" charset="0"/>
              </a:rPr>
              <a:t>Hisar</a:t>
            </a:r>
            <a:r>
              <a:rPr lang="en-US" sz="1400" dirty="0" smtClean="0">
                <a:latin typeface="Times New Roman" pitchFamily="18" charset="0"/>
                <a:cs typeface="Times New Roman" pitchFamily="18" charset="0"/>
              </a:rPr>
              <a:t>, Haryana India. Dec 18-22, 2018.</a:t>
            </a:r>
          </a:p>
          <a:p>
            <a:pPr marL="342900" indent="-342900" algn="just">
              <a:lnSpc>
                <a:spcPct val="150000"/>
              </a:lnSpc>
              <a:buFont typeface="+mj-lt"/>
              <a:buAutoNum type="arabicPeriod"/>
            </a:pPr>
            <a:r>
              <a:rPr lang="en-IN" sz="1400" dirty="0" smtClean="0">
                <a:latin typeface="Times New Roman" pitchFamily="18" charset="0"/>
                <a:cs typeface="Times New Roman" pitchFamily="18" charset="0"/>
              </a:rPr>
              <a:t>B. S. </a:t>
            </a:r>
            <a:r>
              <a:rPr lang="en-IN" sz="1400" dirty="0" err="1" smtClean="0">
                <a:latin typeface="Times New Roman" pitchFamily="18" charset="0"/>
                <a:cs typeface="Times New Roman" pitchFamily="18" charset="0"/>
              </a:rPr>
              <a:t>Shashikala</a:t>
            </a:r>
            <a:r>
              <a:rPr lang="en-IN" sz="1400" dirty="0" smtClean="0">
                <a:latin typeface="Times New Roman" pitchFamily="18" charset="0"/>
                <a:cs typeface="Times New Roman" pitchFamily="18" charset="0"/>
              </a:rPr>
              <a:t>, H B </a:t>
            </a:r>
            <a:r>
              <a:rPr lang="en-IN" sz="1400" dirty="0" err="1" smtClean="0">
                <a:latin typeface="Times New Roman" pitchFamily="18" charset="0"/>
                <a:cs typeface="Times New Roman" pitchFamily="18" charset="0"/>
              </a:rPr>
              <a:t>Prem</a:t>
            </a:r>
            <a:r>
              <a:rPr lang="en-IN" sz="1400" dirty="0" smtClean="0">
                <a:latin typeface="Times New Roman" pitchFamily="18" charset="0"/>
                <a:cs typeface="Times New Roman" pitchFamily="18" charset="0"/>
              </a:rPr>
              <a:t> Kumar</a:t>
            </a:r>
            <a:r>
              <a:rPr lang="en-US" sz="1400" dirty="0" smtClean="0">
                <a:latin typeface="Times New Roman" pitchFamily="18" charset="0"/>
                <a:cs typeface="Times New Roman" pitchFamily="18" charset="0"/>
              </a:rPr>
              <a:t> have presented a paper, “Spectroscopic Studies of Strong Red Emitting CaAl</a:t>
            </a:r>
            <a:r>
              <a:rPr lang="en-US" sz="1400" baseline="-25000" dirty="0" smtClean="0">
                <a:latin typeface="Times New Roman" pitchFamily="18" charset="0"/>
                <a:cs typeface="Times New Roman" pitchFamily="18" charset="0"/>
              </a:rPr>
              <a:t>2</a:t>
            </a:r>
            <a:r>
              <a:rPr lang="en-US" sz="1400" dirty="0" smtClean="0">
                <a:latin typeface="Times New Roman" pitchFamily="18" charset="0"/>
                <a:cs typeface="Times New Roman" pitchFamily="18" charset="0"/>
              </a:rPr>
              <a:t>O</a:t>
            </a:r>
            <a:r>
              <a:rPr lang="en-US" sz="1400" baseline="-25000" dirty="0" smtClean="0">
                <a:latin typeface="Times New Roman" pitchFamily="18" charset="0"/>
                <a:cs typeface="Times New Roman" pitchFamily="18" charset="0"/>
              </a:rPr>
              <a:t>4</a:t>
            </a:r>
            <a:r>
              <a:rPr lang="en-US" sz="1400" b="1"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Eu</a:t>
            </a:r>
            <a:r>
              <a:rPr lang="en-US" sz="1400" baseline="30000" dirty="0" smtClean="0">
                <a:latin typeface="Times New Roman" pitchFamily="18" charset="0"/>
                <a:cs typeface="Times New Roman" pitchFamily="18" charset="0"/>
              </a:rPr>
              <a:t>3+</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Nano</a:t>
            </a:r>
            <a:r>
              <a:rPr lang="en-US" sz="1400" dirty="0" smtClean="0">
                <a:latin typeface="Times New Roman" pitchFamily="18" charset="0"/>
                <a:cs typeface="Times New Roman" pitchFamily="18" charset="0"/>
              </a:rPr>
              <a:t> Phosphor WLED’s Applications Using Judd-</a:t>
            </a:r>
            <a:r>
              <a:rPr lang="en-US" sz="1400" dirty="0" err="1" smtClean="0">
                <a:latin typeface="Times New Roman" pitchFamily="18" charset="0"/>
                <a:cs typeface="Times New Roman" pitchFamily="18" charset="0"/>
              </a:rPr>
              <a:t>Ofelt</a:t>
            </a:r>
            <a:r>
              <a:rPr lang="en-US" sz="1400" dirty="0" smtClean="0">
                <a:latin typeface="Times New Roman" pitchFamily="18" charset="0"/>
                <a:cs typeface="Times New Roman" pitchFamily="18" charset="0"/>
              </a:rPr>
              <a:t> theory”, at International Conference On Luminescence and Its Applications, Pt. </a:t>
            </a:r>
            <a:r>
              <a:rPr lang="en-US" sz="1400" dirty="0" err="1" smtClean="0">
                <a:latin typeface="Times New Roman" pitchFamily="18" charset="0"/>
                <a:cs typeface="Times New Roman" pitchFamily="18" charset="0"/>
              </a:rPr>
              <a:t>Ravishankar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Shukla</a:t>
            </a:r>
            <a:r>
              <a:rPr lang="en-US" sz="1400" dirty="0" smtClean="0">
                <a:latin typeface="Times New Roman" pitchFamily="18" charset="0"/>
                <a:cs typeface="Times New Roman" pitchFamily="18" charset="0"/>
              </a:rPr>
              <a:t> University, Raipur. January 7-10, 2019.</a:t>
            </a:r>
          </a:p>
          <a:p>
            <a:pPr marL="342900" indent="-342900" algn="just">
              <a:lnSpc>
                <a:spcPct val="150000"/>
              </a:lnSpc>
              <a:buFont typeface="+mj-lt"/>
              <a:buAutoNum type="arabicPeriod"/>
            </a:pPr>
            <a:r>
              <a:rPr lang="en-US" sz="1400" dirty="0" err="1" smtClean="0">
                <a:latin typeface="Times New Roman" pitchFamily="18" charset="0"/>
                <a:cs typeface="Times New Roman" pitchFamily="18" charset="0"/>
              </a:rPr>
              <a:t>Jagadeesha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Gowda.G.V</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Devaraja.C</a:t>
            </a:r>
            <a:r>
              <a:rPr lang="en-US" sz="1400" dirty="0" smtClean="0">
                <a:latin typeface="Times New Roman" pitchFamily="18" charset="0"/>
                <a:cs typeface="Times New Roman" pitchFamily="18" charset="0"/>
              </a:rPr>
              <a:t>, have presented a paper, “Structural and optical investigations on Europium oxide doped alkali </a:t>
            </a:r>
            <a:r>
              <a:rPr lang="en-US" sz="1400" dirty="0" err="1" smtClean="0">
                <a:latin typeface="Times New Roman" pitchFamily="18" charset="0"/>
                <a:cs typeface="Times New Roman" pitchFamily="18" charset="0"/>
              </a:rPr>
              <a:t>boro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tellurite</a:t>
            </a:r>
            <a:r>
              <a:rPr lang="en-US" sz="1400" dirty="0" smtClean="0">
                <a:latin typeface="Times New Roman" pitchFamily="18" charset="0"/>
                <a:cs typeface="Times New Roman" pitchFamily="18" charset="0"/>
              </a:rPr>
              <a:t> glasses”, at Advanced Functional Materials for Energy, Environment and Health Care (AFMEEHC), Mysore University, Mysore, Karnataka, India. March 18-20, 2019.</a:t>
            </a:r>
          </a:p>
          <a:p>
            <a:pPr marL="342900" indent="-342900" algn="just">
              <a:lnSpc>
                <a:spcPct val="150000"/>
              </a:lnSpc>
              <a:buFont typeface="+mj-lt"/>
              <a:buAutoNum type="arabicPeriod"/>
            </a:pPr>
            <a:r>
              <a:rPr lang="en-US" sz="1400" dirty="0" err="1" smtClean="0">
                <a:latin typeface="Times New Roman" pitchFamily="18" charset="0"/>
                <a:cs typeface="Times New Roman" pitchFamily="18" charset="0"/>
              </a:rPr>
              <a:t>Jagadeesha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Gowda.G.V</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Keshavamurthy</a:t>
            </a:r>
            <a:r>
              <a:rPr lang="en-US" sz="1400" dirty="0" smtClean="0">
                <a:latin typeface="Times New Roman" pitchFamily="18" charset="0"/>
                <a:cs typeface="Times New Roman" pitchFamily="18" charset="0"/>
              </a:rPr>
              <a:t> K, have presented a paper, “Thermal and </a:t>
            </a:r>
            <a:r>
              <a:rPr lang="en-US" sz="1400" dirty="0" err="1" smtClean="0">
                <a:latin typeface="Times New Roman" pitchFamily="18" charset="0"/>
                <a:cs typeface="Times New Roman" pitchFamily="18" charset="0"/>
              </a:rPr>
              <a:t>StructuralProperties</a:t>
            </a:r>
            <a:r>
              <a:rPr lang="en-US" sz="1400" dirty="0" smtClean="0">
                <a:latin typeface="Times New Roman" pitchFamily="18" charset="0"/>
                <a:cs typeface="Times New Roman" pitchFamily="18" charset="0"/>
              </a:rPr>
              <a:t> of Alkali-</a:t>
            </a:r>
            <a:r>
              <a:rPr lang="en-US" sz="1400" dirty="0" err="1" smtClean="0">
                <a:latin typeface="Times New Roman" pitchFamily="18" charset="0"/>
                <a:cs typeface="Times New Roman" pitchFamily="18" charset="0"/>
              </a:rPr>
              <a:t>Vanado</a:t>
            </a:r>
            <a:r>
              <a:rPr lang="en-US" sz="1400" dirty="0" smtClean="0">
                <a:latin typeface="Times New Roman" pitchFamily="18" charset="0"/>
                <a:cs typeface="Times New Roman" pitchFamily="18" charset="0"/>
              </a:rPr>
              <a:t>-Bismuth-</a:t>
            </a:r>
            <a:r>
              <a:rPr lang="en-US" sz="1400" dirty="0" err="1" smtClean="0">
                <a:latin typeface="Times New Roman" pitchFamily="18" charset="0"/>
                <a:cs typeface="Times New Roman" pitchFamily="18" charset="0"/>
              </a:rPr>
              <a:t>Tellurite</a:t>
            </a:r>
            <a:r>
              <a:rPr lang="en-US" sz="1400" dirty="0" smtClean="0">
                <a:latin typeface="Times New Roman" pitchFamily="18" charset="0"/>
                <a:cs typeface="Times New Roman" pitchFamily="18" charset="0"/>
              </a:rPr>
              <a:t> glasses”, at International Conference on Advanced Materials (ICAM-2019), </a:t>
            </a:r>
            <a:r>
              <a:rPr lang="en-US" sz="1400" dirty="0" err="1" smtClean="0">
                <a:latin typeface="Times New Roman" pitchFamily="18" charset="0"/>
                <a:cs typeface="Times New Roman" pitchFamily="18" charset="0"/>
              </a:rPr>
              <a:t>Nirmalagiri</a:t>
            </a:r>
            <a:r>
              <a:rPr lang="en-US" sz="1400" dirty="0" smtClean="0">
                <a:latin typeface="Times New Roman" pitchFamily="18" charset="0"/>
                <a:cs typeface="Times New Roman" pitchFamily="18" charset="0"/>
              </a:rPr>
              <a:t> College, </a:t>
            </a:r>
            <a:r>
              <a:rPr lang="en-US" sz="1400" dirty="0" err="1" smtClean="0">
                <a:latin typeface="Times New Roman" pitchFamily="18" charset="0"/>
                <a:cs typeface="Times New Roman" pitchFamily="18" charset="0"/>
              </a:rPr>
              <a:t>Kannur</a:t>
            </a:r>
            <a:r>
              <a:rPr lang="en-US" sz="1400" dirty="0" smtClean="0">
                <a:latin typeface="Times New Roman" pitchFamily="18" charset="0"/>
                <a:cs typeface="Times New Roman" pitchFamily="18" charset="0"/>
              </a:rPr>
              <a:t>, Kerala, India. June 12-14, 2019.</a:t>
            </a:r>
          </a:p>
          <a:p>
            <a:pPr marL="342900" indent="-342900" algn="just">
              <a:lnSpc>
                <a:spcPct val="150000"/>
              </a:lnSpc>
              <a:buFont typeface="+mj-lt"/>
              <a:buAutoNum type="arabicPeriod"/>
            </a:pPr>
            <a:r>
              <a:rPr lang="en-US" sz="1400" dirty="0" err="1" smtClean="0"/>
              <a:t>Gnanendra</a:t>
            </a:r>
            <a:r>
              <a:rPr lang="en-US" sz="1400" dirty="0" smtClean="0"/>
              <a:t> D S, has attended Two days faculty development program on Material Science and Technology during 22</a:t>
            </a:r>
            <a:r>
              <a:rPr lang="en-US" sz="1400" baseline="30000" dirty="0" smtClean="0"/>
              <a:t>nd</a:t>
            </a:r>
            <a:r>
              <a:rPr lang="en-US" sz="1400" dirty="0" smtClean="0"/>
              <a:t> to 23</a:t>
            </a:r>
            <a:r>
              <a:rPr lang="en-US" sz="1400" baseline="30000" dirty="0" smtClean="0"/>
              <a:t>rd</a:t>
            </a:r>
            <a:r>
              <a:rPr lang="en-US" sz="1400" dirty="0" smtClean="0"/>
              <a:t> April 2019 held at RRIT, Bangalore.</a:t>
            </a:r>
            <a:endParaRPr lang="en-US" sz="1400" dirty="0" smtClean="0">
              <a:latin typeface="Times New Roman" pitchFamily="18" charset="0"/>
              <a:cs typeface="Times New Roman" pitchFamily="18" charset="0"/>
            </a:endParaRPr>
          </a:p>
        </p:txBody>
      </p:sp>
      <p:sp>
        <p:nvSpPr>
          <p:cNvPr id="10" name="TextBox 9"/>
          <p:cNvSpPr txBox="1"/>
          <p:nvPr/>
        </p:nvSpPr>
        <p:spPr>
          <a:xfrm>
            <a:off x="457200" y="3810000"/>
            <a:ext cx="67056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Papers Presented in Conference/Symposium/Workshop Attended</a:t>
            </a:r>
            <a:endParaRPr lang="en-US" dirty="0"/>
          </a:p>
        </p:txBody>
      </p:sp>
      <p:sp>
        <p:nvSpPr>
          <p:cNvPr id="11" name="TextBox 10"/>
          <p:cNvSpPr txBox="1"/>
          <p:nvPr/>
        </p:nvSpPr>
        <p:spPr>
          <a:xfrm>
            <a:off x="457200" y="457200"/>
            <a:ext cx="20574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Publications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ews letter\Newsletter 2018-19\Forum Activity\Kannada kalarawa event pics\IMG-20190414-WA0100.jpg"/>
          <p:cNvPicPr>
            <a:picLocks noChangeAspect="1" noChangeArrowheads="1"/>
          </p:cNvPicPr>
          <p:nvPr/>
        </p:nvPicPr>
        <p:blipFill>
          <a:blip r:embed="rId2" cstate="print"/>
          <a:srcRect/>
          <a:stretch>
            <a:fillRect/>
          </a:stretch>
        </p:blipFill>
        <p:spPr bwMode="auto">
          <a:xfrm>
            <a:off x="4495800" y="990600"/>
            <a:ext cx="4343400" cy="3733800"/>
          </a:xfrm>
          <a:prstGeom prst="rect">
            <a:avLst/>
          </a:prstGeom>
          <a:noFill/>
        </p:spPr>
      </p:pic>
      <p:pic>
        <p:nvPicPr>
          <p:cNvPr id="1028" name="Picture 4" descr="C:\Users\admin\Desktop\News letter\Newsletter 2018-19\Forum Activity\Kannada kalarawa event pics\IMG-20190414-WA0097.jpg"/>
          <p:cNvPicPr>
            <a:picLocks noChangeAspect="1" noChangeArrowheads="1"/>
          </p:cNvPicPr>
          <p:nvPr/>
        </p:nvPicPr>
        <p:blipFill>
          <a:blip r:embed="rId3" cstate="print"/>
          <a:srcRect/>
          <a:stretch>
            <a:fillRect/>
          </a:stretch>
        </p:blipFill>
        <p:spPr bwMode="auto">
          <a:xfrm>
            <a:off x="228600" y="990600"/>
            <a:ext cx="4191000" cy="3733800"/>
          </a:xfrm>
          <a:prstGeom prst="rect">
            <a:avLst/>
          </a:prstGeom>
          <a:noFill/>
        </p:spPr>
      </p:pic>
      <p:sp>
        <p:nvSpPr>
          <p:cNvPr id="7" name="Rectangle 6"/>
          <p:cNvSpPr/>
          <p:nvPr/>
        </p:nvSpPr>
        <p:spPr>
          <a:xfrm>
            <a:off x="228602" y="487680"/>
            <a:ext cx="8686799"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000" b="1" cap="none" spc="0" dirty="0" smtClean="0">
                <a:ln w="50800"/>
                <a:solidFill>
                  <a:schemeClr val="bg1">
                    <a:shade val="50000"/>
                  </a:schemeClr>
                </a:solidFill>
                <a:effectLst/>
              </a:rPr>
              <a:t>Kannada </a:t>
            </a:r>
            <a:r>
              <a:rPr lang="en-US" sz="2000" b="1" cap="none" spc="0" dirty="0" err="1" smtClean="0">
                <a:ln w="50800"/>
                <a:solidFill>
                  <a:schemeClr val="bg1">
                    <a:shade val="50000"/>
                  </a:schemeClr>
                </a:solidFill>
                <a:effectLst/>
              </a:rPr>
              <a:t>kalarava</a:t>
            </a:r>
            <a:r>
              <a:rPr lang="en-US" sz="2000" b="1" cap="none" spc="0" dirty="0" smtClean="0">
                <a:ln w="50800"/>
                <a:solidFill>
                  <a:schemeClr val="bg1">
                    <a:shade val="50000"/>
                  </a:schemeClr>
                </a:solidFill>
                <a:effectLst/>
              </a:rPr>
              <a:t> event Conducted By STEC team on 14</a:t>
            </a:r>
            <a:r>
              <a:rPr lang="en-US" sz="2000" b="1" cap="none" spc="0" baseline="30000" dirty="0" smtClean="0">
                <a:ln w="50800"/>
                <a:solidFill>
                  <a:schemeClr val="bg1">
                    <a:shade val="50000"/>
                  </a:schemeClr>
                </a:solidFill>
                <a:effectLst/>
              </a:rPr>
              <a:t>th</a:t>
            </a:r>
            <a:r>
              <a:rPr lang="en-US" sz="2000" b="1" cap="none" spc="0" dirty="0" smtClean="0">
                <a:ln w="50800"/>
                <a:solidFill>
                  <a:schemeClr val="bg1">
                    <a:shade val="50000"/>
                  </a:schemeClr>
                </a:solidFill>
                <a:effectLst/>
              </a:rPr>
              <a:t> April 2019</a:t>
            </a:r>
            <a:endParaRPr lang="en-US" sz="2000" b="1" cap="none" spc="0" dirty="0">
              <a:ln w="50800"/>
              <a:solidFill>
                <a:schemeClr val="bg1">
                  <a:shade val="50000"/>
                </a:schemeClr>
              </a:solidFill>
              <a:effectLst/>
            </a:endParaRPr>
          </a:p>
        </p:txBody>
      </p:sp>
      <p:pic>
        <p:nvPicPr>
          <p:cNvPr id="1029" name="Picture 5" descr="C:\Users\admin\Desktop\News letter\Newsletter 2018-19\Forum Activity\Ice breakers event\IMG-20181121-WA0025.jpg"/>
          <p:cNvPicPr>
            <a:picLocks noChangeAspect="1" noChangeArrowheads="1"/>
          </p:cNvPicPr>
          <p:nvPr/>
        </p:nvPicPr>
        <p:blipFill>
          <a:blip r:embed="rId4" cstate="print"/>
          <a:srcRect/>
          <a:stretch>
            <a:fillRect/>
          </a:stretch>
        </p:blipFill>
        <p:spPr bwMode="auto">
          <a:xfrm>
            <a:off x="381000" y="5410200"/>
            <a:ext cx="4038600" cy="3657600"/>
          </a:xfrm>
          <a:prstGeom prst="rect">
            <a:avLst/>
          </a:prstGeom>
          <a:noFill/>
        </p:spPr>
      </p:pic>
      <p:sp>
        <p:nvSpPr>
          <p:cNvPr id="9" name="Rectangle 8"/>
          <p:cNvSpPr/>
          <p:nvPr/>
        </p:nvSpPr>
        <p:spPr>
          <a:xfrm>
            <a:off x="304800" y="4953000"/>
            <a:ext cx="8686799"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000" b="1" dirty="0" smtClean="0">
                <a:ln w="50800"/>
                <a:solidFill>
                  <a:schemeClr val="bg1">
                    <a:shade val="50000"/>
                  </a:schemeClr>
                </a:solidFill>
              </a:rPr>
              <a:t>Ice Breakers</a:t>
            </a:r>
            <a:r>
              <a:rPr lang="en-US" sz="2000" b="1" cap="none" spc="0" dirty="0" smtClean="0">
                <a:ln w="50800"/>
                <a:solidFill>
                  <a:schemeClr val="bg1">
                    <a:shade val="50000"/>
                  </a:schemeClr>
                </a:solidFill>
                <a:effectLst/>
              </a:rPr>
              <a:t> event Conducted By STEC team</a:t>
            </a:r>
            <a:r>
              <a:rPr lang="en-US" sz="2000" b="1" dirty="0" smtClean="0">
                <a:ln w="50800"/>
                <a:solidFill>
                  <a:schemeClr val="bg1">
                    <a:shade val="50000"/>
                  </a:schemeClr>
                </a:solidFill>
              </a:rPr>
              <a:t> on 14</a:t>
            </a:r>
            <a:r>
              <a:rPr lang="en-US" sz="2000" b="1" baseline="30000" dirty="0" smtClean="0">
                <a:ln w="50800"/>
                <a:solidFill>
                  <a:schemeClr val="bg1">
                    <a:shade val="50000"/>
                  </a:schemeClr>
                </a:solidFill>
              </a:rPr>
              <a:t>th</a:t>
            </a:r>
            <a:r>
              <a:rPr lang="en-US" sz="2000" b="1" dirty="0" smtClean="0">
                <a:ln w="50800"/>
                <a:solidFill>
                  <a:schemeClr val="bg1">
                    <a:shade val="50000"/>
                  </a:schemeClr>
                </a:solidFill>
              </a:rPr>
              <a:t> April 2019</a:t>
            </a:r>
            <a:endParaRPr lang="en-US" sz="2000" b="1" cap="none" spc="0" dirty="0">
              <a:ln w="50800"/>
              <a:solidFill>
                <a:schemeClr val="bg1">
                  <a:shade val="50000"/>
                </a:schemeClr>
              </a:solidFill>
              <a:effectLst/>
            </a:endParaRPr>
          </a:p>
        </p:txBody>
      </p:sp>
      <p:pic>
        <p:nvPicPr>
          <p:cNvPr id="1030" name="Picture 6"/>
          <p:cNvPicPr>
            <a:picLocks noChangeAspect="1" noChangeArrowheads="1"/>
          </p:cNvPicPr>
          <p:nvPr/>
        </p:nvPicPr>
        <p:blipFill>
          <a:blip r:embed="rId5" cstate="print"/>
          <a:srcRect/>
          <a:stretch>
            <a:fillRect/>
          </a:stretch>
        </p:blipFill>
        <p:spPr bwMode="auto">
          <a:xfrm>
            <a:off x="4495800" y="5410200"/>
            <a:ext cx="4419600" cy="3657600"/>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fld id="{B6F15528-21DE-4FAA-801E-634DDDAF4B2B}" type="slidenum">
              <a:rPr lang="en-US" smtClean="0"/>
              <a:pPr/>
              <a:t>4</a:t>
            </a:fld>
            <a:endParaRPr lang="en-US"/>
          </a:p>
        </p:txBody>
      </p:sp>
      <p:graphicFrame>
        <p:nvGraphicFramePr>
          <p:cNvPr id="13" name="Table 12"/>
          <p:cNvGraphicFramePr>
            <a:graphicFrameLocks noGrp="1"/>
          </p:cNvGraphicFramePr>
          <p:nvPr/>
        </p:nvGraphicFramePr>
        <p:xfrm>
          <a:off x="381000" y="9220200"/>
          <a:ext cx="8534400" cy="1402080"/>
        </p:xfrm>
        <a:graphic>
          <a:graphicData uri="http://schemas.openxmlformats.org/drawingml/2006/table">
            <a:tbl>
              <a:tblPr firstRow="1" bandRow="1">
                <a:tableStyleId>{5C22544A-7EE6-4342-B048-85BDC9FD1C3A}</a:tableStyleId>
              </a:tblPr>
              <a:tblGrid>
                <a:gridCol w="8534400"/>
              </a:tblGrid>
              <a:tr h="1097280">
                <a:tc>
                  <a:txBody>
                    <a:bodyPr/>
                    <a:lstStyle/>
                    <a:p>
                      <a:pPr algn="ctr"/>
                      <a:r>
                        <a:rPr lang="en-US" sz="3200" b="1" dirty="0" smtClean="0">
                          <a:ln w="50800"/>
                          <a:solidFill>
                            <a:srgbClr val="FFFF00"/>
                          </a:solidFill>
                        </a:rPr>
                        <a:t>Editorial board:</a:t>
                      </a:r>
                    </a:p>
                    <a:p>
                      <a:r>
                        <a:rPr lang="en-US" sz="1600" b="1" dirty="0" smtClean="0">
                          <a:ln w="50800"/>
                          <a:solidFill>
                            <a:srgbClr val="FFFF00"/>
                          </a:solidFill>
                        </a:rPr>
                        <a:t>Chief Co-</a:t>
                      </a:r>
                      <a:r>
                        <a:rPr lang="en-US" sz="1600" b="1" dirty="0" err="1" smtClean="0">
                          <a:ln w="50800"/>
                          <a:solidFill>
                            <a:srgbClr val="FFFF00"/>
                          </a:solidFill>
                        </a:rPr>
                        <a:t>ordinator</a:t>
                      </a:r>
                      <a:r>
                        <a:rPr lang="en-US" b="1" dirty="0" smtClean="0">
                          <a:ln w="50800"/>
                          <a:solidFill>
                            <a:srgbClr val="FFFF00"/>
                          </a:solidFill>
                        </a:rPr>
                        <a:t>:     </a:t>
                      </a:r>
                      <a:r>
                        <a:rPr lang="en-US" dirty="0" smtClean="0">
                          <a:latin typeface="Times New Roman"/>
                          <a:ea typeface="Calibri"/>
                          <a:cs typeface="Times New Roman"/>
                        </a:rPr>
                        <a:t>Dr. </a:t>
                      </a:r>
                      <a:r>
                        <a:rPr lang="en-US" dirty="0" err="1" smtClean="0">
                          <a:latin typeface="Times New Roman"/>
                          <a:ea typeface="Calibri"/>
                          <a:cs typeface="Times New Roman"/>
                        </a:rPr>
                        <a:t>Jagadeesha</a:t>
                      </a:r>
                      <a:r>
                        <a:rPr lang="en-US" dirty="0" smtClean="0">
                          <a:latin typeface="Times New Roman"/>
                          <a:ea typeface="Calibri"/>
                          <a:cs typeface="Times New Roman"/>
                        </a:rPr>
                        <a:t> </a:t>
                      </a:r>
                      <a:r>
                        <a:rPr lang="en-US" dirty="0" err="1" smtClean="0">
                          <a:latin typeface="Times New Roman"/>
                          <a:ea typeface="Calibri"/>
                          <a:cs typeface="Times New Roman"/>
                        </a:rPr>
                        <a:t>Gowda</a:t>
                      </a:r>
                      <a:r>
                        <a:rPr lang="en-US" dirty="0" smtClean="0">
                          <a:latin typeface="Times New Roman"/>
                          <a:ea typeface="Calibri"/>
                          <a:cs typeface="Times New Roman"/>
                        </a:rPr>
                        <a:t>, HOD, Dept of Physics</a:t>
                      </a:r>
                      <a:endParaRPr lang="en-US" sz="1600" dirty="0" smtClean="0">
                        <a:latin typeface="Times New Roman"/>
                        <a:ea typeface="Calibri"/>
                        <a:cs typeface="Times New Roman"/>
                      </a:endParaRPr>
                    </a:p>
                    <a:p>
                      <a:r>
                        <a:rPr lang="en-US" sz="1600" b="1" dirty="0" smtClean="0">
                          <a:ln w="50800"/>
                          <a:solidFill>
                            <a:srgbClr val="FFFF00"/>
                          </a:solidFill>
                        </a:rPr>
                        <a:t>Dept Co-</a:t>
                      </a:r>
                      <a:r>
                        <a:rPr lang="en-US" sz="1600" b="1" dirty="0" err="1" smtClean="0">
                          <a:ln w="50800"/>
                          <a:solidFill>
                            <a:srgbClr val="FFFF00"/>
                          </a:solidFill>
                        </a:rPr>
                        <a:t>ordinator</a:t>
                      </a:r>
                      <a:r>
                        <a:rPr lang="en-US" sz="1600" b="1" dirty="0" smtClean="0">
                          <a:ln w="50800"/>
                          <a:solidFill>
                            <a:srgbClr val="FFFF00"/>
                          </a:solidFill>
                        </a:rPr>
                        <a:t> :      </a:t>
                      </a:r>
                      <a:r>
                        <a:rPr lang="en-US" dirty="0" smtClean="0">
                          <a:ln w="50800"/>
                        </a:rPr>
                        <a:t>Mr. </a:t>
                      </a:r>
                      <a:r>
                        <a:rPr lang="en-US" dirty="0" err="1" smtClean="0">
                          <a:ln w="50800"/>
                        </a:rPr>
                        <a:t>Gnanendra</a:t>
                      </a:r>
                      <a:r>
                        <a:rPr lang="en-US" dirty="0" smtClean="0">
                          <a:ln w="50800"/>
                        </a:rPr>
                        <a:t> D S, Asst Professor, </a:t>
                      </a:r>
                      <a:r>
                        <a:rPr lang="en-US" sz="1600" dirty="0" smtClean="0">
                          <a:latin typeface="Times New Roman"/>
                          <a:ea typeface="Calibri"/>
                          <a:cs typeface="Times New Roman"/>
                        </a:rPr>
                        <a:t>Dept of Physics</a:t>
                      </a:r>
                      <a:endParaRPr lang="en-US" sz="1600" dirty="0" smtClean="0">
                        <a:ln w="50800"/>
                      </a:endParaRPr>
                    </a:p>
                    <a:p>
                      <a:r>
                        <a:rPr lang="en-US" sz="1600" b="1" dirty="0" smtClean="0">
                          <a:ln w="50800"/>
                          <a:solidFill>
                            <a:srgbClr val="FFFF00"/>
                          </a:solidFill>
                        </a:rPr>
                        <a:t>Faculty Co-</a:t>
                      </a:r>
                      <a:r>
                        <a:rPr lang="en-US" sz="1600" b="1" dirty="0" err="1" smtClean="0">
                          <a:ln w="50800"/>
                          <a:solidFill>
                            <a:srgbClr val="FFFF00"/>
                          </a:solidFill>
                        </a:rPr>
                        <a:t>ordinator</a:t>
                      </a:r>
                      <a:r>
                        <a:rPr lang="en-US" sz="1600" b="1" dirty="0" smtClean="0">
                          <a:ln w="50800"/>
                          <a:solidFill>
                            <a:srgbClr val="FFFF00"/>
                          </a:solidFill>
                        </a:rPr>
                        <a:t> :  </a:t>
                      </a:r>
                      <a:r>
                        <a:rPr lang="en-US" dirty="0" smtClean="0">
                          <a:ln w="50800"/>
                        </a:rPr>
                        <a:t>Dr. </a:t>
                      </a:r>
                      <a:r>
                        <a:rPr lang="en-US" dirty="0" err="1" smtClean="0">
                          <a:latin typeface="Times New Roman" pitchFamily="18" charset="0"/>
                          <a:cs typeface="Times New Roman" pitchFamily="18" charset="0"/>
                        </a:rPr>
                        <a:t>Keshavamurthy</a:t>
                      </a:r>
                      <a:r>
                        <a:rPr lang="en-US" dirty="0" smtClean="0">
                          <a:latin typeface="Times New Roman" pitchFamily="18" charset="0"/>
                          <a:cs typeface="Times New Roman" pitchFamily="18" charset="0"/>
                        </a:rPr>
                        <a:t> K,</a:t>
                      </a:r>
                      <a:r>
                        <a:rPr lang="en-US" dirty="0" smtClean="0">
                          <a:ln w="50800"/>
                        </a:rPr>
                        <a:t> Asst Professor, </a:t>
                      </a:r>
                      <a:r>
                        <a:rPr lang="en-US" dirty="0" smtClean="0">
                          <a:latin typeface="Times New Roman"/>
                          <a:ea typeface="Calibri"/>
                          <a:cs typeface="Times New Roman"/>
                        </a:rPr>
                        <a:t>Dept of Physics</a:t>
                      </a:r>
                      <a:endParaRPr lang="en-US" dirty="0" smtClean="0"/>
                    </a:p>
                  </a:txBody>
                  <a:tcPr/>
                </a:tc>
              </a:tr>
            </a:tbl>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528</TotalTime>
  <Words>1293</Words>
  <Application>Microsoft Office PowerPoint</Application>
  <PresentationFormat>Custom</PresentationFormat>
  <Paragraphs>53</Paragraphs>
  <Slides>4</Slides>
  <Notes>1</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Flow</vt:lpstr>
      <vt:lpstr>Slide 1</vt:lpstr>
      <vt:lpstr>Slide 2</vt:lpstr>
      <vt:lpstr>Slide 3</vt:lpstr>
      <vt:lpstr>Slide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Gnani</dc:creator>
  <cp:lastModifiedBy>Ashwin</cp:lastModifiedBy>
  <cp:revision>102</cp:revision>
  <dcterms:created xsi:type="dcterms:W3CDTF">2006-08-16T00:00:00Z</dcterms:created>
  <dcterms:modified xsi:type="dcterms:W3CDTF">2020-01-16T15:00:25Z</dcterms:modified>
</cp:coreProperties>
</file>