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3139" y="555142"/>
            <a:ext cx="807212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1548789"/>
            <a:ext cx="8256905" cy="444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12-Feb-2013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4568" y="457200"/>
            <a:ext cx="1094231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2163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57912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76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8291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4862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923" y="457200"/>
            <a:ext cx="5791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4568" y="457200"/>
            <a:ext cx="1094231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12163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57912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70175" y="457200"/>
            <a:ext cx="28955" cy="685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76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8291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4862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76400" y="3886200"/>
            <a:ext cx="76199" cy="3428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6800" y="3886200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1295400" y="647700"/>
                </a:moveTo>
                <a:lnTo>
                  <a:pt x="1293626" y="599497"/>
                </a:lnTo>
                <a:lnTo>
                  <a:pt x="1288386" y="552235"/>
                </a:lnTo>
                <a:lnTo>
                  <a:pt x="1279807" y="506039"/>
                </a:lnTo>
                <a:lnTo>
                  <a:pt x="1268011" y="461036"/>
                </a:lnTo>
                <a:lnTo>
                  <a:pt x="1253124" y="417355"/>
                </a:lnTo>
                <a:lnTo>
                  <a:pt x="1235270" y="375121"/>
                </a:lnTo>
                <a:lnTo>
                  <a:pt x="1214573" y="334462"/>
                </a:lnTo>
                <a:lnTo>
                  <a:pt x="1191158" y="295506"/>
                </a:lnTo>
                <a:lnTo>
                  <a:pt x="1165150" y="258378"/>
                </a:lnTo>
                <a:lnTo>
                  <a:pt x="1136673" y="223207"/>
                </a:lnTo>
                <a:lnTo>
                  <a:pt x="1105852" y="190119"/>
                </a:lnTo>
                <a:lnTo>
                  <a:pt x="1072811" y="159241"/>
                </a:lnTo>
                <a:lnTo>
                  <a:pt x="1037674" y="130701"/>
                </a:lnTo>
                <a:lnTo>
                  <a:pt x="1000567" y="104625"/>
                </a:lnTo>
                <a:lnTo>
                  <a:pt x="961613" y="81142"/>
                </a:lnTo>
                <a:lnTo>
                  <a:pt x="920938" y="60377"/>
                </a:lnTo>
                <a:lnTo>
                  <a:pt x="878665" y="42458"/>
                </a:lnTo>
                <a:lnTo>
                  <a:pt x="834919" y="27512"/>
                </a:lnTo>
                <a:lnTo>
                  <a:pt x="789825" y="15666"/>
                </a:lnTo>
                <a:lnTo>
                  <a:pt x="743508" y="7047"/>
                </a:lnTo>
                <a:lnTo>
                  <a:pt x="696091" y="1783"/>
                </a:lnTo>
                <a:lnTo>
                  <a:pt x="647700" y="0"/>
                </a:lnTo>
                <a:lnTo>
                  <a:pt x="599497" y="1783"/>
                </a:lnTo>
                <a:lnTo>
                  <a:pt x="552235" y="7047"/>
                </a:lnTo>
                <a:lnTo>
                  <a:pt x="506039" y="15666"/>
                </a:lnTo>
                <a:lnTo>
                  <a:pt x="461036" y="27512"/>
                </a:lnTo>
                <a:lnTo>
                  <a:pt x="417355" y="42458"/>
                </a:lnTo>
                <a:lnTo>
                  <a:pt x="375121" y="60377"/>
                </a:lnTo>
                <a:lnTo>
                  <a:pt x="334462" y="81142"/>
                </a:lnTo>
                <a:lnTo>
                  <a:pt x="295506" y="104625"/>
                </a:lnTo>
                <a:lnTo>
                  <a:pt x="258378" y="130701"/>
                </a:lnTo>
                <a:lnTo>
                  <a:pt x="223207" y="159241"/>
                </a:lnTo>
                <a:lnTo>
                  <a:pt x="190119" y="190119"/>
                </a:lnTo>
                <a:lnTo>
                  <a:pt x="159241" y="223207"/>
                </a:lnTo>
                <a:lnTo>
                  <a:pt x="130701" y="258378"/>
                </a:lnTo>
                <a:lnTo>
                  <a:pt x="104625" y="295506"/>
                </a:lnTo>
                <a:lnTo>
                  <a:pt x="81142" y="334462"/>
                </a:lnTo>
                <a:lnTo>
                  <a:pt x="60377" y="375121"/>
                </a:lnTo>
                <a:lnTo>
                  <a:pt x="42458" y="417355"/>
                </a:lnTo>
                <a:lnTo>
                  <a:pt x="27512" y="461036"/>
                </a:lnTo>
                <a:lnTo>
                  <a:pt x="15666" y="506039"/>
                </a:lnTo>
                <a:lnTo>
                  <a:pt x="7047" y="552235"/>
                </a:lnTo>
                <a:lnTo>
                  <a:pt x="1783" y="599497"/>
                </a:lnTo>
                <a:lnTo>
                  <a:pt x="0" y="647700"/>
                </a:lnTo>
                <a:lnTo>
                  <a:pt x="1783" y="696091"/>
                </a:lnTo>
                <a:lnTo>
                  <a:pt x="7047" y="743508"/>
                </a:lnTo>
                <a:lnTo>
                  <a:pt x="15666" y="789825"/>
                </a:lnTo>
                <a:lnTo>
                  <a:pt x="27512" y="834919"/>
                </a:lnTo>
                <a:lnTo>
                  <a:pt x="42458" y="878665"/>
                </a:lnTo>
                <a:lnTo>
                  <a:pt x="60377" y="920938"/>
                </a:lnTo>
                <a:lnTo>
                  <a:pt x="81142" y="961613"/>
                </a:lnTo>
                <a:lnTo>
                  <a:pt x="104625" y="1000567"/>
                </a:lnTo>
                <a:lnTo>
                  <a:pt x="130701" y="1037674"/>
                </a:lnTo>
                <a:lnTo>
                  <a:pt x="159241" y="1072811"/>
                </a:lnTo>
                <a:lnTo>
                  <a:pt x="190119" y="1105852"/>
                </a:lnTo>
                <a:lnTo>
                  <a:pt x="223207" y="1136673"/>
                </a:lnTo>
                <a:lnTo>
                  <a:pt x="258378" y="1165150"/>
                </a:lnTo>
                <a:lnTo>
                  <a:pt x="295506" y="1191158"/>
                </a:lnTo>
                <a:lnTo>
                  <a:pt x="334462" y="1214573"/>
                </a:lnTo>
                <a:lnTo>
                  <a:pt x="375121" y="1235270"/>
                </a:lnTo>
                <a:lnTo>
                  <a:pt x="417355" y="1253124"/>
                </a:lnTo>
                <a:lnTo>
                  <a:pt x="461036" y="1268011"/>
                </a:lnTo>
                <a:lnTo>
                  <a:pt x="506039" y="1279807"/>
                </a:lnTo>
                <a:lnTo>
                  <a:pt x="552235" y="1288386"/>
                </a:lnTo>
                <a:lnTo>
                  <a:pt x="599497" y="1293626"/>
                </a:lnTo>
                <a:lnTo>
                  <a:pt x="647700" y="1295400"/>
                </a:lnTo>
                <a:lnTo>
                  <a:pt x="696091" y="1293626"/>
                </a:lnTo>
                <a:lnTo>
                  <a:pt x="743508" y="1288386"/>
                </a:lnTo>
                <a:lnTo>
                  <a:pt x="789825" y="1279807"/>
                </a:lnTo>
                <a:lnTo>
                  <a:pt x="834919" y="1268011"/>
                </a:lnTo>
                <a:lnTo>
                  <a:pt x="878665" y="1253124"/>
                </a:lnTo>
                <a:lnTo>
                  <a:pt x="920938" y="1235270"/>
                </a:lnTo>
                <a:lnTo>
                  <a:pt x="961613" y="1214573"/>
                </a:lnTo>
                <a:lnTo>
                  <a:pt x="1000567" y="1191158"/>
                </a:lnTo>
                <a:lnTo>
                  <a:pt x="1037674" y="1165150"/>
                </a:lnTo>
                <a:lnTo>
                  <a:pt x="1072811" y="1136673"/>
                </a:lnTo>
                <a:lnTo>
                  <a:pt x="1105852" y="1105852"/>
                </a:lnTo>
                <a:lnTo>
                  <a:pt x="1136673" y="1072811"/>
                </a:lnTo>
                <a:lnTo>
                  <a:pt x="1165150" y="1037674"/>
                </a:lnTo>
                <a:lnTo>
                  <a:pt x="1191158" y="1000567"/>
                </a:lnTo>
                <a:lnTo>
                  <a:pt x="1214573" y="961613"/>
                </a:lnTo>
                <a:lnTo>
                  <a:pt x="1235270" y="920938"/>
                </a:lnTo>
                <a:lnTo>
                  <a:pt x="1253124" y="878665"/>
                </a:lnTo>
                <a:lnTo>
                  <a:pt x="1268011" y="834919"/>
                </a:lnTo>
                <a:lnTo>
                  <a:pt x="1279807" y="789825"/>
                </a:lnTo>
                <a:lnTo>
                  <a:pt x="1288386" y="743508"/>
                </a:lnTo>
                <a:lnTo>
                  <a:pt x="1293626" y="696091"/>
                </a:lnTo>
                <a:lnTo>
                  <a:pt x="1295400" y="64770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67839" y="5324855"/>
            <a:ext cx="641985" cy="641985"/>
          </a:xfrm>
          <a:custGeom>
            <a:avLst/>
            <a:gdLst/>
            <a:ahLst/>
            <a:cxnLst/>
            <a:rect l="l" t="t" r="r" b="b"/>
            <a:pathLst>
              <a:path w="641985" h="641985">
                <a:moveTo>
                  <a:pt x="641604" y="320040"/>
                </a:moveTo>
                <a:lnTo>
                  <a:pt x="638099" y="272739"/>
                </a:lnTo>
                <a:lnTo>
                  <a:pt x="627923" y="227596"/>
                </a:lnTo>
                <a:lnTo>
                  <a:pt x="611585" y="185105"/>
                </a:lnTo>
                <a:lnTo>
                  <a:pt x="589593" y="145761"/>
                </a:lnTo>
                <a:lnTo>
                  <a:pt x="562455" y="110057"/>
                </a:lnTo>
                <a:lnTo>
                  <a:pt x="530680" y="78490"/>
                </a:lnTo>
                <a:lnTo>
                  <a:pt x="494776" y="51552"/>
                </a:lnTo>
                <a:lnTo>
                  <a:pt x="455252" y="29740"/>
                </a:lnTo>
                <a:lnTo>
                  <a:pt x="412615" y="13547"/>
                </a:lnTo>
                <a:lnTo>
                  <a:pt x="367375" y="3469"/>
                </a:lnTo>
                <a:lnTo>
                  <a:pt x="320040" y="0"/>
                </a:lnTo>
                <a:lnTo>
                  <a:pt x="272739" y="3469"/>
                </a:lnTo>
                <a:lnTo>
                  <a:pt x="227596" y="13547"/>
                </a:lnTo>
                <a:lnTo>
                  <a:pt x="185105" y="29740"/>
                </a:lnTo>
                <a:lnTo>
                  <a:pt x="145761" y="51552"/>
                </a:lnTo>
                <a:lnTo>
                  <a:pt x="110057" y="78490"/>
                </a:lnTo>
                <a:lnTo>
                  <a:pt x="78490" y="110057"/>
                </a:lnTo>
                <a:lnTo>
                  <a:pt x="51552" y="145761"/>
                </a:lnTo>
                <a:lnTo>
                  <a:pt x="29740" y="185105"/>
                </a:lnTo>
                <a:lnTo>
                  <a:pt x="13547" y="227596"/>
                </a:lnTo>
                <a:lnTo>
                  <a:pt x="3469" y="272739"/>
                </a:lnTo>
                <a:lnTo>
                  <a:pt x="0" y="320040"/>
                </a:lnTo>
                <a:lnTo>
                  <a:pt x="3469" y="367719"/>
                </a:lnTo>
                <a:lnTo>
                  <a:pt x="13547" y="413172"/>
                </a:lnTo>
                <a:lnTo>
                  <a:pt x="29740" y="455911"/>
                </a:lnTo>
                <a:lnTo>
                  <a:pt x="51552" y="495450"/>
                </a:lnTo>
                <a:lnTo>
                  <a:pt x="78490" y="531298"/>
                </a:lnTo>
                <a:lnTo>
                  <a:pt x="110057" y="562970"/>
                </a:lnTo>
                <a:lnTo>
                  <a:pt x="145761" y="589978"/>
                </a:lnTo>
                <a:lnTo>
                  <a:pt x="185105" y="611832"/>
                </a:lnTo>
                <a:lnTo>
                  <a:pt x="227596" y="628047"/>
                </a:lnTo>
                <a:lnTo>
                  <a:pt x="272739" y="638133"/>
                </a:lnTo>
                <a:lnTo>
                  <a:pt x="320040" y="641604"/>
                </a:lnTo>
                <a:lnTo>
                  <a:pt x="367375" y="638133"/>
                </a:lnTo>
                <a:lnTo>
                  <a:pt x="412615" y="628047"/>
                </a:lnTo>
                <a:lnTo>
                  <a:pt x="455252" y="611832"/>
                </a:lnTo>
                <a:lnTo>
                  <a:pt x="494776" y="589978"/>
                </a:lnTo>
                <a:lnTo>
                  <a:pt x="530680" y="562970"/>
                </a:lnTo>
                <a:lnTo>
                  <a:pt x="562455" y="531298"/>
                </a:lnTo>
                <a:lnTo>
                  <a:pt x="589593" y="495450"/>
                </a:lnTo>
                <a:lnTo>
                  <a:pt x="611585" y="455911"/>
                </a:lnTo>
                <a:lnTo>
                  <a:pt x="627923" y="413172"/>
                </a:lnTo>
                <a:lnTo>
                  <a:pt x="638099" y="367719"/>
                </a:lnTo>
                <a:lnTo>
                  <a:pt x="641604" y="32004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8384" y="5958840"/>
            <a:ext cx="137160" cy="137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21408" y="624535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19" h="274320">
                <a:moveTo>
                  <a:pt x="274320" y="137160"/>
                </a:moveTo>
                <a:lnTo>
                  <a:pt x="267370" y="94219"/>
                </a:lnTo>
                <a:lnTo>
                  <a:pt x="247985" y="56619"/>
                </a:lnTo>
                <a:lnTo>
                  <a:pt x="218358" y="26773"/>
                </a:lnTo>
                <a:lnTo>
                  <a:pt x="180685" y="7095"/>
                </a:lnTo>
                <a:lnTo>
                  <a:pt x="137160" y="0"/>
                </a:lnTo>
                <a:lnTo>
                  <a:pt x="94219" y="7095"/>
                </a:lnTo>
                <a:lnTo>
                  <a:pt x="56619" y="26773"/>
                </a:lnTo>
                <a:lnTo>
                  <a:pt x="26773" y="56619"/>
                </a:lnTo>
                <a:lnTo>
                  <a:pt x="7095" y="94219"/>
                </a:lnTo>
                <a:lnTo>
                  <a:pt x="0" y="137160"/>
                </a:lnTo>
                <a:lnTo>
                  <a:pt x="7095" y="180685"/>
                </a:lnTo>
                <a:lnTo>
                  <a:pt x="26773" y="218358"/>
                </a:lnTo>
                <a:lnTo>
                  <a:pt x="56619" y="247985"/>
                </a:lnTo>
                <a:lnTo>
                  <a:pt x="94219" y="267370"/>
                </a:lnTo>
                <a:lnTo>
                  <a:pt x="137160" y="274320"/>
                </a:lnTo>
                <a:lnTo>
                  <a:pt x="180685" y="267370"/>
                </a:lnTo>
                <a:lnTo>
                  <a:pt x="218358" y="247985"/>
                </a:lnTo>
                <a:lnTo>
                  <a:pt x="247985" y="218358"/>
                </a:lnTo>
                <a:lnTo>
                  <a:pt x="267370" y="180685"/>
                </a:lnTo>
                <a:lnTo>
                  <a:pt x="274320" y="13716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62200" y="49530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0" y="182880"/>
                </a:moveTo>
                <a:lnTo>
                  <a:pt x="359304" y="134408"/>
                </a:lnTo>
                <a:lnTo>
                  <a:pt x="341037" y="90762"/>
                </a:lnTo>
                <a:lnTo>
                  <a:pt x="312610" y="53721"/>
                </a:lnTo>
                <a:lnTo>
                  <a:pt x="275674" y="25061"/>
                </a:lnTo>
                <a:lnTo>
                  <a:pt x="231880" y="6561"/>
                </a:lnTo>
                <a:lnTo>
                  <a:pt x="182880" y="0"/>
                </a:lnTo>
                <a:lnTo>
                  <a:pt x="134408" y="6561"/>
                </a:lnTo>
                <a:lnTo>
                  <a:pt x="90762" y="25061"/>
                </a:lnTo>
                <a:lnTo>
                  <a:pt x="53721" y="53721"/>
                </a:lnTo>
                <a:lnTo>
                  <a:pt x="25061" y="90762"/>
                </a:lnTo>
                <a:lnTo>
                  <a:pt x="6561" y="134408"/>
                </a:lnTo>
                <a:lnTo>
                  <a:pt x="0" y="182880"/>
                </a:lnTo>
                <a:lnTo>
                  <a:pt x="6561" y="231880"/>
                </a:lnTo>
                <a:lnTo>
                  <a:pt x="25061" y="275674"/>
                </a:lnTo>
                <a:lnTo>
                  <a:pt x="53721" y="312610"/>
                </a:lnTo>
                <a:lnTo>
                  <a:pt x="90762" y="341037"/>
                </a:lnTo>
                <a:lnTo>
                  <a:pt x="134408" y="359304"/>
                </a:lnTo>
                <a:lnTo>
                  <a:pt x="182880" y="365760"/>
                </a:lnTo>
                <a:lnTo>
                  <a:pt x="231880" y="359304"/>
                </a:lnTo>
                <a:lnTo>
                  <a:pt x="275674" y="341037"/>
                </a:lnTo>
                <a:lnTo>
                  <a:pt x="312610" y="312610"/>
                </a:lnTo>
                <a:lnTo>
                  <a:pt x="341037" y="275674"/>
                </a:lnTo>
                <a:lnTo>
                  <a:pt x="359304" y="231880"/>
                </a:lnTo>
                <a:lnTo>
                  <a:pt x="365760" y="18288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34568" y="794824"/>
            <a:ext cx="8558022" cy="4712187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752600" algn="ctr">
              <a:lnSpc>
                <a:spcPct val="100000"/>
              </a:lnSpc>
              <a:spcBef>
                <a:spcPts val="685"/>
              </a:spcBef>
            </a:pPr>
            <a:r>
              <a:rPr lang="en-US" sz="4000" spc="-200" dirty="0" smtClean="0">
                <a:latin typeface="Trebuchet MS"/>
                <a:cs typeface="Trebuchet MS"/>
              </a:rPr>
              <a:t>Testing &amp; Commissioning</a:t>
            </a:r>
          </a:p>
          <a:p>
            <a:pPr marL="1752600">
              <a:lnSpc>
                <a:spcPct val="100000"/>
              </a:lnSpc>
              <a:spcBef>
                <a:spcPts val="685"/>
              </a:spcBef>
            </a:pPr>
            <a:r>
              <a:rPr lang="en-US" sz="2800" spc="385" dirty="0" smtClean="0">
                <a:latin typeface="Trebuchet MS"/>
                <a:cs typeface="Trebuchet MS"/>
              </a:rPr>
              <a:t>           A </a:t>
            </a:r>
            <a:r>
              <a:rPr lang="en-US" sz="2800" spc="-175" dirty="0" smtClean="0">
                <a:latin typeface="Trebuchet MS"/>
                <a:cs typeface="Trebuchet MS"/>
              </a:rPr>
              <a:t>Presentation</a:t>
            </a:r>
          </a:p>
          <a:p>
            <a:pPr marL="1752600">
              <a:spcBef>
                <a:spcPts val="685"/>
              </a:spcBef>
            </a:pPr>
            <a:r>
              <a:rPr lang="en-US" sz="2800" spc="-175" dirty="0" smtClean="0">
                <a:latin typeface="Trebuchet MS"/>
                <a:cs typeface="Trebuchet MS"/>
              </a:rPr>
              <a:t>                                </a:t>
            </a:r>
            <a:r>
              <a:rPr lang="en-US" sz="2800" spc="229" dirty="0" smtClean="0">
                <a:latin typeface="Trebuchet MS"/>
                <a:cs typeface="Trebuchet MS"/>
              </a:rPr>
              <a:t>On      </a:t>
            </a:r>
            <a:r>
              <a:rPr lang="en-US" sz="4000" spc="229" dirty="0" smtClean="0">
                <a:latin typeface="Trebuchet MS"/>
                <a:cs typeface="Trebuchet MS"/>
              </a:rPr>
              <a:t>		</a:t>
            </a:r>
            <a:r>
              <a:rPr lang="en-US" sz="4000" spc="229" dirty="0">
                <a:latin typeface="Trebuchet MS"/>
                <a:cs typeface="Trebuchet MS"/>
              </a:rPr>
              <a:t> </a:t>
            </a:r>
            <a:r>
              <a:rPr lang="en-US" sz="4000" spc="229" dirty="0" smtClean="0">
                <a:latin typeface="Trebuchet MS"/>
                <a:cs typeface="Trebuchet MS"/>
              </a:rPr>
              <a:t>               </a:t>
            </a:r>
            <a:r>
              <a:rPr lang="en-US" sz="4000" spc="-200" dirty="0" smtClean="0">
                <a:latin typeface="Trebuchet MS"/>
                <a:cs typeface="Trebuchet MS"/>
              </a:rPr>
              <a:t>Module-1: </a:t>
            </a:r>
            <a:r>
              <a:rPr lang="en-US" sz="4000" spc="-150" dirty="0" smtClean="0">
                <a:latin typeface="Trebuchet MS"/>
                <a:cs typeface="Trebuchet MS"/>
              </a:rPr>
              <a:t>Transformer</a:t>
            </a:r>
            <a:r>
              <a:rPr lang="en-US" sz="4000" spc="-229" dirty="0" smtClean="0">
                <a:latin typeface="Trebuchet MS"/>
                <a:cs typeface="Trebuchet MS"/>
              </a:rPr>
              <a:t> </a:t>
            </a:r>
            <a:r>
              <a:rPr lang="en-US" sz="4000" spc="-200" dirty="0" smtClean="0">
                <a:latin typeface="Trebuchet MS"/>
                <a:cs typeface="Trebuchet MS"/>
              </a:rPr>
              <a:t>Testing</a:t>
            </a:r>
          </a:p>
          <a:p>
            <a:pPr marL="1752600">
              <a:lnSpc>
                <a:spcPct val="100000"/>
              </a:lnSpc>
              <a:spcBef>
                <a:spcPts val="685"/>
              </a:spcBef>
            </a:pPr>
            <a:endParaRPr lang="en-US" sz="4000" spc="-200" dirty="0" smtClean="0">
              <a:latin typeface="Trebuchet MS"/>
              <a:cs typeface="Trebuchet MS"/>
            </a:endParaRPr>
          </a:p>
          <a:p>
            <a:pPr marL="12700" marR="5080" indent="126364">
              <a:lnSpc>
                <a:spcPts val="5400"/>
              </a:lnSpc>
              <a:spcBef>
                <a:spcPts val="270"/>
              </a:spcBef>
            </a:pPr>
            <a:r>
              <a:rPr lang="en-US" sz="4000" spc="-200" dirty="0" smtClean="0">
                <a:latin typeface="Trebuchet MS"/>
                <a:cs typeface="Trebuchet MS"/>
              </a:rPr>
              <a:t>	</a:t>
            </a:r>
            <a:r>
              <a:rPr lang="en-US" sz="4000" spc="-200" smtClean="0">
                <a:latin typeface="Trebuchet MS"/>
                <a:cs typeface="Trebuchet MS"/>
              </a:rPr>
              <a:t>	</a:t>
            </a:r>
            <a:endParaRPr lang="en-US" sz="4000" spc="-200" dirty="0" smtClean="0">
              <a:latin typeface="Trebuchet MS"/>
              <a:cs typeface="Trebuchet MS"/>
            </a:endParaRPr>
          </a:p>
          <a:p>
            <a:pPr marL="12700" marR="5080" indent="126364">
              <a:lnSpc>
                <a:spcPts val="5400"/>
              </a:lnSpc>
              <a:spcBef>
                <a:spcPts val="270"/>
              </a:spcBef>
            </a:pPr>
            <a:endParaRPr sz="4000" dirty="0" smtClean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8339" y="564895"/>
            <a:ext cx="7325359" cy="1800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5895">
              <a:lnSpc>
                <a:spcPct val="100000"/>
              </a:lnSpc>
              <a:spcBef>
                <a:spcPts val="100"/>
              </a:spcBef>
            </a:pP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Losses of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Transformers</a:t>
            </a:r>
            <a:endParaRPr sz="2300">
              <a:latin typeface="Times New Roman"/>
              <a:cs typeface="Times New Roman"/>
            </a:endParaRPr>
          </a:p>
          <a:p>
            <a:pPr marL="12700" marR="5080">
              <a:lnSpc>
                <a:spcPts val="2810"/>
              </a:lnSpc>
              <a:spcBef>
                <a:spcPts val="80"/>
              </a:spcBef>
            </a:pPr>
            <a:r>
              <a:rPr sz="2300" dirty="0"/>
              <a:t>The transformers are </a:t>
            </a:r>
            <a:r>
              <a:rPr sz="2300" spc="-5" dirty="0"/>
              <a:t>made </a:t>
            </a:r>
            <a:r>
              <a:rPr sz="2300" dirty="0"/>
              <a:t>of 2 </a:t>
            </a:r>
            <a:r>
              <a:rPr sz="2300" spc="-5" dirty="0"/>
              <a:t>types </a:t>
            </a:r>
            <a:r>
              <a:rPr sz="2300" dirty="0"/>
              <a:t>of </a:t>
            </a:r>
            <a:r>
              <a:rPr sz="2300" spc="-5" dirty="0"/>
              <a:t>materials: </a:t>
            </a:r>
            <a:r>
              <a:rPr sz="2300" dirty="0"/>
              <a:t>Iron and  Copper. The core of a </a:t>
            </a:r>
            <a:r>
              <a:rPr sz="2300" spc="-5" dirty="0"/>
              <a:t>transformer is made </a:t>
            </a:r>
            <a:r>
              <a:rPr sz="2300" dirty="0"/>
              <a:t>of Iron </a:t>
            </a:r>
            <a:r>
              <a:rPr sz="2300" spc="-5" dirty="0"/>
              <a:t>whereas </a:t>
            </a:r>
            <a:r>
              <a:rPr sz="2300" dirty="0"/>
              <a:t>the  winding which </a:t>
            </a:r>
            <a:r>
              <a:rPr sz="2300" spc="-5" dirty="0"/>
              <a:t>is </a:t>
            </a:r>
            <a:r>
              <a:rPr sz="2300" dirty="0"/>
              <a:t>wrapped over the iron core </a:t>
            </a:r>
            <a:r>
              <a:rPr sz="2300" spc="-5" dirty="0"/>
              <a:t>is made </a:t>
            </a:r>
            <a:r>
              <a:rPr sz="2300" dirty="0"/>
              <a:t>up of  Copper.</a:t>
            </a:r>
            <a:endParaRPr sz="2300"/>
          </a:p>
        </p:txBody>
      </p:sp>
      <p:sp>
        <p:nvSpPr>
          <p:cNvPr id="8" name="object 8"/>
          <p:cNvSpPr txBox="1"/>
          <p:nvPr/>
        </p:nvSpPr>
        <p:spPr>
          <a:xfrm>
            <a:off x="3315714" y="3343146"/>
            <a:ext cx="3279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7670" algn="l"/>
              </a:tabLst>
            </a:pPr>
            <a:r>
              <a:rPr sz="4400" b="1" dirty="0">
                <a:latin typeface="Times New Roman"/>
                <a:cs typeface="Times New Roman"/>
              </a:rPr>
              <a:t>=	+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5800" y="2819400"/>
            <a:ext cx="2467355" cy="1066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91000" y="2819400"/>
            <a:ext cx="1781555" cy="1066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81800" y="3038475"/>
            <a:ext cx="1762124" cy="847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8339" y="5773925"/>
            <a:ext cx="8067675" cy="6508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2520"/>
              </a:lnSpc>
              <a:spcBef>
                <a:spcPts val="8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Correspondingly there </a:t>
            </a:r>
            <a:r>
              <a:rPr sz="2000" b="1" i="1" dirty="0">
                <a:latin typeface="Times New Roman"/>
                <a:cs typeface="Times New Roman"/>
              </a:rPr>
              <a:t>are 2 </a:t>
            </a:r>
            <a:r>
              <a:rPr sz="2000" b="1" i="1" spc="-5" dirty="0">
                <a:latin typeface="Times New Roman"/>
                <a:cs typeface="Times New Roman"/>
              </a:rPr>
              <a:t>types </a:t>
            </a:r>
            <a:r>
              <a:rPr sz="2000" b="1" i="1" dirty="0">
                <a:latin typeface="Times New Roman"/>
                <a:cs typeface="Times New Roman"/>
              </a:rPr>
              <a:t>of losses: Iron Loss and Copper Loss.</a:t>
            </a:r>
            <a:r>
              <a:rPr sz="2000" b="1" i="1" spc="-1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Iron  and Copper </a:t>
            </a:r>
            <a:r>
              <a:rPr sz="2000" b="1" i="1" spc="-5" dirty="0">
                <a:latin typeface="Times New Roman"/>
                <a:cs typeface="Times New Roman"/>
              </a:rPr>
              <a:t>losses </a:t>
            </a:r>
            <a:r>
              <a:rPr sz="2000" b="1" i="1" dirty="0">
                <a:latin typeface="Times New Roman"/>
                <a:cs typeface="Times New Roman"/>
              </a:rPr>
              <a:t>are measured by open </a:t>
            </a:r>
            <a:r>
              <a:rPr sz="2000" b="1" i="1" spc="-5" dirty="0">
                <a:latin typeface="Times New Roman"/>
                <a:cs typeface="Times New Roman"/>
              </a:rPr>
              <a:t>circuit </a:t>
            </a:r>
            <a:r>
              <a:rPr sz="2000" b="1" i="1" dirty="0">
                <a:latin typeface="Times New Roman"/>
                <a:cs typeface="Times New Roman"/>
              </a:rPr>
              <a:t>and short </a:t>
            </a:r>
            <a:r>
              <a:rPr sz="2000" b="1" i="1" spc="-5" dirty="0">
                <a:latin typeface="Times New Roman"/>
                <a:cs typeface="Times New Roman"/>
              </a:rPr>
              <a:t>circuit</a:t>
            </a:r>
            <a:r>
              <a:rPr sz="2000" b="1" i="1" spc="-21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tests.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5800" y="3886200"/>
            <a:ext cx="2467355" cy="7818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91000" y="3886200"/>
            <a:ext cx="1781555" cy="8046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5600" y="3886200"/>
            <a:ext cx="1904999" cy="7619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30883" y="4824474"/>
            <a:ext cx="14217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latin typeface="Times New Roman"/>
                <a:cs typeface="Times New Roman"/>
              </a:rPr>
              <a:t>Transformer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1677" y="4825998"/>
            <a:ext cx="11049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Iron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08144" y="4825998"/>
            <a:ext cx="185356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Copper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Winding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66747" y="692911"/>
            <a:ext cx="66465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ESTS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ISTRIBUTION</a:t>
            </a:r>
            <a:r>
              <a:rPr sz="2400" b="1" u="heavy" spc="4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RANSFORMERS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6400" y="2362200"/>
            <a:ext cx="6096000" cy="1524000"/>
          </a:xfrm>
          <a:custGeom>
            <a:avLst/>
            <a:gdLst/>
            <a:ahLst/>
            <a:cxnLst/>
            <a:rect l="l" t="t" r="r" b="b"/>
            <a:pathLst>
              <a:path w="6096000" h="1524000">
                <a:moveTo>
                  <a:pt x="0" y="0"/>
                </a:moveTo>
                <a:lnTo>
                  <a:pt x="0" y="1523999"/>
                </a:lnTo>
                <a:lnTo>
                  <a:pt x="6096000" y="1523999"/>
                </a:lnTo>
                <a:lnTo>
                  <a:pt x="6096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CA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7161" y="2356104"/>
            <a:ext cx="0" cy="1530350"/>
          </a:xfrm>
          <a:custGeom>
            <a:avLst/>
            <a:gdLst/>
            <a:ahLst/>
            <a:cxnLst/>
            <a:rect l="l" t="t" r="r" b="b"/>
            <a:pathLst>
              <a:path h="1530350">
                <a:moveTo>
                  <a:pt x="0" y="0"/>
                </a:moveTo>
                <a:lnTo>
                  <a:pt x="0" y="1530095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3161" y="2356104"/>
            <a:ext cx="0" cy="1530350"/>
          </a:xfrm>
          <a:custGeom>
            <a:avLst/>
            <a:gdLst/>
            <a:ahLst/>
            <a:cxnLst/>
            <a:rect l="l" t="t" r="r" b="b"/>
            <a:pathLst>
              <a:path h="1530350">
                <a:moveTo>
                  <a:pt x="0" y="0"/>
                </a:moveTo>
                <a:lnTo>
                  <a:pt x="0" y="1530095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70304" y="2356104"/>
            <a:ext cx="6109970" cy="13970"/>
          </a:xfrm>
          <a:custGeom>
            <a:avLst/>
            <a:gdLst/>
            <a:ahLst/>
            <a:cxnLst/>
            <a:rect l="l" t="t" r="r" b="b"/>
            <a:pathLst>
              <a:path w="6109970" h="13969">
                <a:moveTo>
                  <a:pt x="0" y="13716"/>
                </a:moveTo>
                <a:lnTo>
                  <a:pt x="6109716" y="13716"/>
                </a:lnTo>
                <a:lnTo>
                  <a:pt x="6109716" y="0"/>
                </a:lnTo>
                <a:lnTo>
                  <a:pt x="0" y="0"/>
                </a:lnTo>
                <a:lnTo>
                  <a:pt x="0" y="13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4023" y="23622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3999"/>
                </a:lnTo>
              </a:path>
            </a:pathLst>
          </a:custGeom>
          <a:ln w="14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76400" y="3886199"/>
            <a:ext cx="6096000" cy="2956560"/>
          </a:xfrm>
          <a:custGeom>
            <a:avLst/>
            <a:gdLst/>
            <a:ahLst/>
            <a:cxnLst/>
            <a:rect l="l" t="t" r="r" b="b"/>
            <a:pathLst>
              <a:path w="6096000" h="2956559">
                <a:moveTo>
                  <a:pt x="6096000" y="0"/>
                </a:moveTo>
                <a:lnTo>
                  <a:pt x="0" y="0"/>
                </a:lnTo>
                <a:lnTo>
                  <a:pt x="0" y="2956560"/>
                </a:lnTo>
                <a:lnTo>
                  <a:pt x="6096000" y="2956560"/>
                </a:lnTo>
                <a:lnTo>
                  <a:pt x="6096000" y="0"/>
                </a:lnTo>
                <a:close/>
              </a:path>
            </a:pathLst>
          </a:custGeom>
          <a:solidFill>
            <a:srgbClr val="ACA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77161" y="3886199"/>
            <a:ext cx="0" cy="2938780"/>
          </a:xfrm>
          <a:custGeom>
            <a:avLst/>
            <a:gdLst/>
            <a:ahLst/>
            <a:cxnLst/>
            <a:rect l="l" t="t" r="r" b="b"/>
            <a:pathLst>
              <a:path h="2938779">
                <a:moveTo>
                  <a:pt x="0" y="0"/>
                </a:moveTo>
                <a:lnTo>
                  <a:pt x="0" y="2938272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73161" y="3886199"/>
            <a:ext cx="0" cy="2938780"/>
          </a:xfrm>
          <a:custGeom>
            <a:avLst/>
            <a:gdLst/>
            <a:ahLst/>
            <a:cxnLst/>
            <a:rect l="l" t="t" r="r" b="b"/>
            <a:pathLst>
              <a:path h="2938779">
                <a:moveTo>
                  <a:pt x="0" y="0"/>
                </a:moveTo>
                <a:lnTo>
                  <a:pt x="0" y="2938272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0304" y="6824472"/>
            <a:ext cx="6109970" cy="38100"/>
          </a:xfrm>
          <a:custGeom>
            <a:avLst/>
            <a:gdLst/>
            <a:ahLst/>
            <a:cxnLst/>
            <a:rect l="l" t="t" r="r" b="b"/>
            <a:pathLst>
              <a:path w="6109970" h="38100">
                <a:moveTo>
                  <a:pt x="0" y="38100"/>
                </a:moveTo>
                <a:lnTo>
                  <a:pt x="6109716" y="38100"/>
                </a:lnTo>
                <a:lnTo>
                  <a:pt x="6109716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64539" y="1240941"/>
            <a:ext cx="8204200" cy="4741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10" dirty="0">
                <a:latin typeface="Times New Roman"/>
                <a:cs typeface="Times New Roman"/>
              </a:rPr>
              <a:t>Two </a:t>
            </a:r>
            <a:r>
              <a:rPr sz="2500" spc="-5" dirty="0">
                <a:latin typeface="Times New Roman"/>
                <a:cs typeface="Times New Roman"/>
              </a:rPr>
              <a:t>tests are conducted for testing transformers. These tests are  known by different names as described in the table</a:t>
            </a:r>
            <a:r>
              <a:rPr sz="2500" spc="18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below.</a:t>
            </a:r>
            <a:endParaRPr sz="2500">
              <a:latin typeface="Times New Roman"/>
              <a:cs typeface="Times New Roman"/>
            </a:endParaRPr>
          </a:p>
          <a:p>
            <a:pPr marL="1781810" marR="1626870" indent="-779145">
              <a:lnSpc>
                <a:spcPts val="4320"/>
              </a:lnSpc>
              <a:spcBef>
                <a:spcPts val="195"/>
              </a:spcBef>
              <a:tabLst>
                <a:tab pos="4453255" algn="l"/>
                <a:tab pos="5153025" algn="l"/>
              </a:tabLst>
            </a:pPr>
            <a:r>
              <a:rPr sz="1800" b="1" spc="185" dirty="0">
                <a:latin typeface="Times New Roman"/>
                <a:cs typeface="Times New Roman"/>
              </a:rPr>
              <a:t>Short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165" dirty="0">
                <a:latin typeface="Times New Roman"/>
                <a:cs typeface="Times New Roman"/>
              </a:rPr>
              <a:t>Circuit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85" dirty="0">
                <a:latin typeface="Times New Roman"/>
                <a:cs typeface="Times New Roman"/>
              </a:rPr>
              <a:t>Open </a:t>
            </a:r>
            <a:r>
              <a:rPr sz="1800" b="1" spc="165" dirty="0">
                <a:latin typeface="Times New Roman"/>
                <a:cs typeface="Times New Roman"/>
              </a:rPr>
              <a:t>Circuit</a:t>
            </a:r>
            <a:r>
              <a:rPr sz="1800" b="1" spc="-135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  </a:t>
            </a:r>
            <a:r>
              <a:rPr sz="1800" b="1" spc="130" dirty="0">
                <a:latin typeface="Times New Roman"/>
                <a:cs typeface="Times New Roman"/>
              </a:rPr>
              <a:t>OR		OR</a:t>
            </a:r>
            <a:endParaRPr sz="1800">
              <a:latin typeface="Times New Roman"/>
              <a:cs typeface="Times New Roman"/>
            </a:endParaRPr>
          </a:p>
          <a:p>
            <a:pPr marL="1781810" marR="2218055" indent="-715010">
              <a:lnSpc>
                <a:spcPts val="4320"/>
              </a:lnSpc>
              <a:tabLst>
                <a:tab pos="4413885" algn="l"/>
                <a:tab pos="5086985" algn="l"/>
              </a:tabLst>
            </a:pPr>
            <a:r>
              <a:rPr sz="1800" b="1" spc="170" dirty="0">
                <a:latin typeface="Times New Roman"/>
                <a:cs typeface="Times New Roman"/>
              </a:rPr>
              <a:t>Full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Load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95" dirty="0">
                <a:latin typeface="Times New Roman"/>
                <a:cs typeface="Times New Roman"/>
              </a:rPr>
              <a:t>No </a:t>
            </a:r>
            <a:r>
              <a:rPr sz="1800" b="1" spc="170" dirty="0">
                <a:latin typeface="Times New Roman"/>
                <a:cs typeface="Times New Roman"/>
              </a:rPr>
              <a:t>Load</a:t>
            </a:r>
            <a:r>
              <a:rPr sz="1800" b="1" spc="-155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  </a:t>
            </a:r>
            <a:r>
              <a:rPr sz="1800" b="1" spc="130" dirty="0">
                <a:latin typeface="Times New Roman"/>
                <a:cs typeface="Times New Roman"/>
              </a:rPr>
              <a:t>OR		OR</a:t>
            </a:r>
            <a:endParaRPr sz="1800">
              <a:latin typeface="Times New Roman"/>
              <a:cs typeface="Times New Roman"/>
            </a:endParaRPr>
          </a:p>
          <a:p>
            <a:pPr marL="1781810" marR="2093595" indent="-715010">
              <a:lnSpc>
                <a:spcPts val="4320"/>
              </a:lnSpc>
              <a:tabLst>
                <a:tab pos="4413885" algn="l"/>
                <a:tab pos="5086985" algn="l"/>
              </a:tabLst>
            </a:pPr>
            <a:r>
              <a:rPr sz="1800" b="1" spc="175" dirty="0">
                <a:latin typeface="Times New Roman"/>
                <a:cs typeface="Times New Roman"/>
              </a:rPr>
              <a:t>Copper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65" dirty="0">
                <a:latin typeface="Times New Roman"/>
                <a:cs typeface="Times New Roman"/>
              </a:rPr>
              <a:t>Iron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-114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  </a:t>
            </a:r>
            <a:r>
              <a:rPr sz="1800" b="1" spc="130" dirty="0">
                <a:latin typeface="Times New Roman"/>
                <a:cs typeface="Times New Roman"/>
              </a:rPr>
              <a:t>OR		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marL="1002665">
              <a:lnSpc>
                <a:spcPct val="100000"/>
              </a:lnSpc>
              <a:tabLst>
                <a:tab pos="4343400" algn="l"/>
              </a:tabLst>
            </a:pPr>
            <a:r>
              <a:rPr sz="1800" b="1" spc="165" dirty="0">
                <a:latin typeface="Times New Roman"/>
                <a:cs typeface="Times New Roman"/>
              </a:rPr>
              <a:t>Winding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	</a:t>
            </a:r>
            <a:r>
              <a:rPr sz="1800" b="1" spc="165" dirty="0">
                <a:latin typeface="Times New Roman"/>
                <a:cs typeface="Times New Roman"/>
              </a:rPr>
              <a:t>Core </a:t>
            </a:r>
            <a:r>
              <a:rPr sz="1800" b="1" spc="170" dirty="0">
                <a:latin typeface="Times New Roman"/>
                <a:cs typeface="Times New Roman"/>
              </a:rPr>
              <a:t>Loss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170" dirty="0">
                <a:latin typeface="Times New Roman"/>
                <a:cs typeface="Times New Roman"/>
              </a:rPr>
              <a:t>Test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73261" y="3886199"/>
            <a:ext cx="0" cy="2895600"/>
          </a:xfrm>
          <a:custGeom>
            <a:avLst/>
            <a:gdLst/>
            <a:ahLst/>
            <a:cxnLst/>
            <a:rect l="l" t="t" r="r" b="b"/>
            <a:pathLst>
              <a:path h="2895600">
                <a:moveTo>
                  <a:pt x="0" y="0"/>
                </a:moveTo>
                <a:lnTo>
                  <a:pt x="0" y="2895600"/>
                </a:lnTo>
              </a:path>
            </a:pathLst>
          </a:custGeom>
          <a:ln w="14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4223" y="767587"/>
            <a:ext cx="72593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XAMPLE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RANSFORMER </a:t>
            </a: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AME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6800" y="1828800"/>
            <a:ext cx="7690800" cy="4149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35170" y="708151"/>
            <a:ext cx="2987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Short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3000" b="1" u="heavy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52600" y="2362200"/>
            <a:ext cx="5638799" cy="1523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34200" y="3276600"/>
            <a:ext cx="567690" cy="609600"/>
          </a:xfrm>
          <a:custGeom>
            <a:avLst/>
            <a:gdLst/>
            <a:ahLst/>
            <a:cxnLst/>
            <a:rect l="l" t="t" r="r" b="b"/>
            <a:pathLst>
              <a:path w="567690" h="609600">
                <a:moveTo>
                  <a:pt x="100584" y="35052"/>
                </a:moveTo>
                <a:lnTo>
                  <a:pt x="99060" y="30480"/>
                </a:lnTo>
                <a:lnTo>
                  <a:pt x="96012" y="30480"/>
                </a:lnTo>
                <a:lnTo>
                  <a:pt x="0" y="0"/>
                </a:lnTo>
                <a:lnTo>
                  <a:pt x="4572" y="20900"/>
                </a:lnTo>
                <a:lnTo>
                  <a:pt x="4572" y="13716"/>
                </a:lnTo>
                <a:lnTo>
                  <a:pt x="13716" y="6096"/>
                </a:lnTo>
                <a:lnTo>
                  <a:pt x="29791" y="23617"/>
                </a:lnTo>
                <a:lnTo>
                  <a:pt x="91440" y="42672"/>
                </a:lnTo>
                <a:lnTo>
                  <a:pt x="94488" y="42672"/>
                </a:lnTo>
                <a:lnTo>
                  <a:pt x="99060" y="41148"/>
                </a:lnTo>
                <a:lnTo>
                  <a:pt x="99060" y="38100"/>
                </a:lnTo>
                <a:lnTo>
                  <a:pt x="100584" y="35052"/>
                </a:lnTo>
                <a:close/>
              </a:path>
              <a:path w="567690" h="609600">
                <a:moveTo>
                  <a:pt x="29791" y="23617"/>
                </a:moveTo>
                <a:lnTo>
                  <a:pt x="13716" y="6096"/>
                </a:lnTo>
                <a:lnTo>
                  <a:pt x="4572" y="13716"/>
                </a:lnTo>
                <a:lnTo>
                  <a:pt x="7620" y="17044"/>
                </a:lnTo>
                <a:lnTo>
                  <a:pt x="7620" y="16764"/>
                </a:lnTo>
                <a:lnTo>
                  <a:pt x="15240" y="9144"/>
                </a:lnTo>
                <a:lnTo>
                  <a:pt x="17529" y="19826"/>
                </a:lnTo>
                <a:lnTo>
                  <a:pt x="29791" y="23617"/>
                </a:lnTo>
                <a:close/>
              </a:path>
              <a:path w="567690" h="609600">
                <a:moveTo>
                  <a:pt x="35052" y="97536"/>
                </a:moveTo>
                <a:lnTo>
                  <a:pt x="33528" y="94488"/>
                </a:lnTo>
                <a:lnTo>
                  <a:pt x="19777" y="30319"/>
                </a:lnTo>
                <a:lnTo>
                  <a:pt x="4572" y="13716"/>
                </a:lnTo>
                <a:lnTo>
                  <a:pt x="4572" y="20900"/>
                </a:lnTo>
                <a:lnTo>
                  <a:pt x="21336" y="97536"/>
                </a:lnTo>
                <a:lnTo>
                  <a:pt x="22860" y="100584"/>
                </a:lnTo>
                <a:lnTo>
                  <a:pt x="25908" y="103632"/>
                </a:lnTo>
                <a:lnTo>
                  <a:pt x="28956" y="102108"/>
                </a:lnTo>
                <a:lnTo>
                  <a:pt x="32004" y="102108"/>
                </a:lnTo>
                <a:lnTo>
                  <a:pt x="35052" y="97536"/>
                </a:lnTo>
                <a:close/>
              </a:path>
              <a:path w="567690" h="609600">
                <a:moveTo>
                  <a:pt x="17529" y="19826"/>
                </a:moveTo>
                <a:lnTo>
                  <a:pt x="15240" y="9144"/>
                </a:lnTo>
                <a:lnTo>
                  <a:pt x="7620" y="16764"/>
                </a:lnTo>
                <a:lnTo>
                  <a:pt x="17529" y="19826"/>
                </a:lnTo>
                <a:close/>
              </a:path>
              <a:path w="567690" h="609600">
                <a:moveTo>
                  <a:pt x="19777" y="30319"/>
                </a:moveTo>
                <a:lnTo>
                  <a:pt x="17529" y="19826"/>
                </a:lnTo>
                <a:lnTo>
                  <a:pt x="7620" y="16764"/>
                </a:lnTo>
                <a:lnTo>
                  <a:pt x="7620" y="17044"/>
                </a:lnTo>
                <a:lnTo>
                  <a:pt x="19777" y="30319"/>
                </a:lnTo>
                <a:close/>
              </a:path>
              <a:path w="567690" h="609600">
                <a:moveTo>
                  <a:pt x="567435" y="609599"/>
                </a:moveTo>
                <a:lnTo>
                  <a:pt x="29791" y="23617"/>
                </a:lnTo>
                <a:lnTo>
                  <a:pt x="17529" y="19826"/>
                </a:lnTo>
                <a:lnTo>
                  <a:pt x="19777" y="30319"/>
                </a:lnTo>
                <a:lnTo>
                  <a:pt x="550297" y="609599"/>
                </a:lnTo>
                <a:lnTo>
                  <a:pt x="567435" y="609599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81800" y="2433827"/>
            <a:ext cx="993775" cy="402590"/>
          </a:xfrm>
          <a:custGeom>
            <a:avLst/>
            <a:gdLst/>
            <a:ahLst/>
            <a:cxnLst/>
            <a:rect l="l" t="t" r="r" b="b"/>
            <a:pathLst>
              <a:path w="993775" h="402589">
                <a:moveTo>
                  <a:pt x="74676" y="313944"/>
                </a:moveTo>
                <a:lnTo>
                  <a:pt x="74676" y="310896"/>
                </a:lnTo>
                <a:lnTo>
                  <a:pt x="71628" y="307848"/>
                </a:lnTo>
                <a:lnTo>
                  <a:pt x="68580" y="306324"/>
                </a:lnTo>
                <a:lnTo>
                  <a:pt x="65532" y="306324"/>
                </a:lnTo>
                <a:lnTo>
                  <a:pt x="62484" y="309372"/>
                </a:lnTo>
                <a:lnTo>
                  <a:pt x="0" y="385572"/>
                </a:lnTo>
                <a:lnTo>
                  <a:pt x="10668" y="387377"/>
                </a:lnTo>
                <a:lnTo>
                  <a:pt x="10668" y="376428"/>
                </a:lnTo>
                <a:lnTo>
                  <a:pt x="13716" y="375255"/>
                </a:lnTo>
                <a:lnTo>
                  <a:pt x="13716" y="374904"/>
                </a:lnTo>
                <a:lnTo>
                  <a:pt x="14343" y="375014"/>
                </a:lnTo>
                <a:lnTo>
                  <a:pt x="30581" y="368766"/>
                </a:lnTo>
                <a:lnTo>
                  <a:pt x="73152" y="316992"/>
                </a:lnTo>
                <a:lnTo>
                  <a:pt x="74676" y="313944"/>
                </a:lnTo>
                <a:close/>
              </a:path>
              <a:path w="993775" h="402589">
                <a:moveTo>
                  <a:pt x="36527" y="378906"/>
                </a:moveTo>
                <a:lnTo>
                  <a:pt x="24045" y="376716"/>
                </a:lnTo>
                <a:lnTo>
                  <a:pt x="16764" y="385572"/>
                </a:lnTo>
                <a:lnTo>
                  <a:pt x="13806" y="375220"/>
                </a:lnTo>
                <a:lnTo>
                  <a:pt x="10668" y="376428"/>
                </a:lnTo>
                <a:lnTo>
                  <a:pt x="15240" y="387096"/>
                </a:lnTo>
                <a:lnTo>
                  <a:pt x="36527" y="378906"/>
                </a:lnTo>
                <a:close/>
              </a:path>
              <a:path w="993775" h="402589">
                <a:moveTo>
                  <a:pt x="106680" y="393192"/>
                </a:moveTo>
                <a:lnTo>
                  <a:pt x="103632" y="390144"/>
                </a:lnTo>
                <a:lnTo>
                  <a:pt x="100584" y="390144"/>
                </a:lnTo>
                <a:lnTo>
                  <a:pt x="36527" y="378906"/>
                </a:lnTo>
                <a:lnTo>
                  <a:pt x="15240" y="387096"/>
                </a:lnTo>
                <a:lnTo>
                  <a:pt x="10668" y="376428"/>
                </a:lnTo>
                <a:lnTo>
                  <a:pt x="10668" y="387377"/>
                </a:lnTo>
                <a:lnTo>
                  <a:pt x="99060" y="402336"/>
                </a:lnTo>
                <a:lnTo>
                  <a:pt x="102108" y="402336"/>
                </a:lnTo>
                <a:lnTo>
                  <a:pt x="105156" y="400812"/>
                </a:lnTo>
                <a:lnTo>
                  <a:pt x="105156" y="396240"/>
                </a:lnTo>
                <a:lnTo>
                  <a:pt x="106680" y="393192"/>
                </a:lnTo>
                <a:close/>
              </a:path>
              <a:path w="993775" h="402589">
                <a:moveTo>
                  <a:pt x="14343" y="375014"/>
                </a:moveTo>
                <a:lnTo>
                  <a:pt x="13716" y="374904"/>
                </a:lnTo>
                <a:lnTo>
                  <a:pt x="13806" y="375220"/>
                </a:lnTo>
                <a:lnTo>
                  <a:pt x="14343" y="375014"/>
                </a:lnTo>
                <a:close/>
              </a:path>
              <a:path w="993775" h="402589">
                <a:moveTo>
                  <a:pt x="13806" y="375220"/>
                </a:moveTo>
                <a:lnTo>
                  <a:pt x="13716" y="374904"/>
                </a:lnTo>
                <a:lnTo>
                  <a:pt x="13716" y="375255"/>
                </a:lnTo>
                <a:close/>
              </a:path>
              <a:path w="993775" h="402589">
                <a:moveTo>
                  <a:pt x="24045" y="376716"/>
                </a:moveTo>
                <a:lnTo>
                  <a:pt x="14343" y="375014"/>
                </a:lnTo>
                <a:lnTo>
                  <a:pt x="13806" y="375220"/>
                </a:lnTo>
                <a:lnTo>
                  <a:pt x="16764" y="385572"/>
                </a:lnTo>
                <a:lnTo>
                  <a:pt x="24045" y="376716"/>
                </a:lnTo>
                <a:close/>
              </a:path>
              <a:path w="993775" h="402589">
                <a:moveTo>
                  <a:pt x="30581" y="368766"/>
                </a:moveTo>
                <a:lnTo>
                  <a:pt x="14343" y="375014"/>
                </a:lnTo>
                <a:lnTo>
                  <a:pt x="24045" y="376716"/>
                </a:lnTo>
                <a:lnTo>
                  <a:pt x="30581" y="368766"/>
                </a:lnTo>
                <a:close/>
              </a:path>
              <a:path w="993775" h="402589">
                <a:moveTo>
                  <a:pt x="993648" y="10668"/>
                </a:moveTo>
                <a:lnTo>
                  <a:pt x="989076" y="0"/>
                </a:lnTo>
                <a:lnTo>
                  <a:pt x="30581" y="368766"/>
                </a:lnTo>
                <a:lnTo>
                  <a:pt x="24045" y="376716"/>
                </a:lnTo>
                <a:lnTo>
                  <a:pt x="36527" y="378906"/>
                </a:lnTo>
                <a:lnTo>
                  <a:pt x="993648" y="10668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52600" y="3886200"/>
            <a:ext cx="5638799" cy="1523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84497" y="3886199"/>
            <a:ext cx="294005" cy="309880"/>
          </a:xfrm>
          <a:custGeom>
            <a:avLst/>
            <a:gdLst/>
            <a:ahLst/>
            <a:cxnLst/>
            <a:rect l="l" t="t" r="r" b="b"/>
            <a:pathLst>
              <a:path w="294004" h="309879">
                <a:moveTo>
                  <a:pt x="293998" y="301752"/>
                </a:moveTo>
                <a:lnTo>
                  <a:pt x="17138" y="0"/>
                </a:lnTo>
                <a:lnTo>
                  <a:pt x="0" y="0"/>
                </a:lnTo>
                <a:lnTo>
                  <a:pt x="283330" y="309372"/>
                </a:lnTo>
                <a:lnTo>
                  <a:pt x="293998" y="301752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93139" y="1164741"/>
            <a:ext cx="8079105" cy="429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7185">
              <a:lnSpc>
                <a:spcPct val="1200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The following picture shows the arrangement for conducting  Short Circuit Test using</a:t>
            </a:r>
            <a:r>
              <a:rPr sz="2500" spc="6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DPATT-3Bi.</a:t>
            </a:r>
            <a:endParaRPr sz="2500">
              <a:latin typeface="Times New Roman"/>
              <a:cs typeface="Times New Roman"/>
            </a:endParaRPr>
          </a:p>
          <a:p>
            <a:pPr marL="6870065" marR="5080">
              <a:lnSpc>
                <a:spcPct val="100000"/>
              </a:lnSpc>
              <a:spcBef>
                <a:spcPts val="625"/>
              </a:spcBef>
            </a:pPr>
            <a:r>
              <a:rPr sz="2500" b="1" spc="-5" dirty="0">
                <a:latin typeface="Times New Roman"/>
                <a:cs typeface="Times New Roman"/>
              </a:rPr>
              <a:t>LT side  short  </a:t>
            </a:r>
            <a:r>
              <a:rPr sz="2500" b="1" spc="-10" dirty="0">
                <a:latin typeface="Times New Roman"/>
                <a:cs typeface="Times New Roman"/>
              </a:rPr>
              <a:t>c</a:t>
            </a:r>
            <a:r>
              <a:rPr sz="2500" b="1" spc="-5" dirty="0">
                <a:latin typeface="Times New Roman"/>
                <a:cs typeface="Times New Roman"/>
              </a:rPr>
              <a:t>i</a:t>
            </a:r>
            <a:r>
              <a:rPr sz="2500" b="1" spc="-10" dirty="0">
                <a:latin typeface="Times New Roman"/>
                <a:cs typeface="Times New Roman"/>
              </a:rPr>
              <a:t>rc</a:t>
            </a:r>
            <a:r>
              <a:rPr sz="2500" b="1" spc="-5" dirty="0">
                <a:latin typeface="Times New Roman"/>
                <a:cs typeface="Times New Roman"/>
              </a:rPr>
              <a:t>ui</a:t>
            </a:r>
            <a:r>
              <a:rPr sz="2500" b="1" spc="-10" dirty="0">
                <a:latin typeface="Times New Roman"/>
                <a:cs typeface="Times New Roman"/>
              </a:rPr>
              <a:t>te</a:t>
            </a:r>
            <a:r>
              <a:rPr sz="2500" b="1" spc="-5" dirty="0">
                <a:latin typeface="Times New Roman"/>
                <a:cs typeface="Times New Roman"/>
              </a:rPr>
              <a:t>d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6793865" marR="238125">
              <a:lnSpc>
                <a:spcPct val="100000"/>
              </a:lnSpc>
              <a:spcBef>
                <a:spcPts val="1695"/>
              </a:spcBef>
            </a:pPr>
            <a:r>
              <a:rPr sz="2500" b="1" spc="-10" dirty="0">
                <a:latin typeface="Times New Roman"/>
                <a:cs typeface="Times New Roman"/>
              </a:rPr>
              <a:t>V</a:t>
            </a:r>
            <a:r>
              <a:rPr sz="2500" b="1" spc="-5" dirty="0">
                <a:latin typeface="Times New Roman"/>
                <a:cs typeface="Times New Roman"/>
              </a:rPr>
              <a:t>ol</a:t>
            </a:r>
            <a:r>
              <a:rPr sz="2500" b="1" spc="-10" dirty="0">
                <a:latin typeface="Times New Roman"/>
                <a:cs typeface="Times New Roman"/>
              </a:rPr>
              <a:t>t</a:t>
            </a:r>
            <a:r>
              <a:rPr sz="2500" b="1" spc="-5" dirty="0">
                <a:latin typeface="Times New Roman"/>
                <a:cs typeface="Times New Roman"/>
              </a:rPr>
              <a:t>age  applied  at HT  side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3139" y="631951"/>
            <a:ext cx="7817484" cy="452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109855" indent="-274320">
              <a:lnSpc>
                <a:spcPct val="100000"/>
              </a:lnSpc>
              <a:spcBef>
                <a:spcPts val="95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This test is conducted on the High Voltage side </a:t>
            </a:r>
            <a:r>
              <a:rPr sz="2500" spc="-10" dirty="0">
                <a:latin typeface="Times New Roman"/>
                <a:cs typeface="Times New Roman"/>
              </a:rPr>
              <a:t>(HV </a:t>
            </a:r>
            <a:r>
              <a:rPr sz="2500" spc="-5" dirty="0">
                <a:latin typeface="Times New Roman"/>
                <a:cs typeface="Times New Roman"/>
              </a:rPr>
              <a:t>Side)  of the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Transformer.</a:t>
            </a:r>
            <a:endParaRPr sz="25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The Secondary Winding (usually Low Voltage Side) of the  Transformer is short</a:t>
            </a:r>
            <a:r>
              <a:rPr sz="2500" spc="6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circuited.</a:t>
            </a:r>
            <a:endParaRPr sz="2500">
              <a:latin typeface="Times New Roman"/>
              <a:cs typeface="Times New Roman"/>
            </a:endParaRPr>
          </a:p>
          <a:p>
            <a:pPr marL="286385" marR="739775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Full load current is applied on the primary side of the  transformer.</a:t>
            </a:r>
            <a:endParaRPr sz="2500">
              <a:latin typeface="Times New Roman"/>
              <a:cs typeface="Times New Roman"/>
            </a:endParaRPr>
          </a:p>
          <a:p>
            <a:pPr marL="286385" marR="81280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5" dirty="0">
                <a:latin typeface="Times New Roman"/>
                <a:cs typeface="Times New Roman"/>
              </a:rPr>
              <a:t>The core losses are very small because applied voltage is  only </a:t>
            </a:r>
            <a:r>
              <a:rPr sz="2500" spc="-10" dirty="0">
                <a:latin typeface="Times New Roman"/>
                <a:cs typeface="Times New Roman"/>
              </a:rPr>
              <a:t>few </a:t>
            </a:r>
            <a:r>
              <a:rPr sz="2500" spc="-5" dirty="0">
                <a:latin typeface="Times New Roman"/>
                <a:cs typeface="Times New Roman"/>
              </a:rPr>
              <a:t>percentages of nominal voltage and hence </a:t>
            </a:r>
            <a:r>
              <a:rPr sz="2500" spc="-10" dirty="0">
                <a:latin typeface="Times New Roman"/>
                <a:cs typeface="Times New Roman"/>
              </a:rPr>
              <a:t>can </a:t>
            </a:r>
            <a:r>
              <a:rPr sz="2500" spc="-5" dirty="0">
                <a:latin typeface="Times New Roman"/>
                <a:cs typeface="Times New Roman"/>
              </a:rPr>
              <a:t>be  neglected.</a:t>
            </a:r>
            <a:endParaRPr sz="2500">
              <a:latin typeface="Times New Roman"/>
              <a:cs typeface="Times New Roman"/>
            </a:endParaRPr>
          </a:p>
          <a:p>
            <a:pPr marL="286385" marR="451484" indent="-274320">
              <a:lnSpc>
                <a:spcPct val="100000"/>
              </a:lnSpc>
              <a:spcBef>
                <a:spcPts val="600"/>
              </a:spcBef>
            </a:pPr>
            <a:r>
              <a:rPr sz="1750" spc="100" dirty="0">
                <a:solidFill>
                  <a:srgbClr val="FE8636"/>
                </a:solidFill>
                <a:latin typeface="Arial Black"/>
                <a:cs typeface="Arial Black"/>
              </a:rPr>
              <a:t>O </a:t>
            </a:r>
            <a:r>
              <a:rPr sz="2500" spc="-10" dirty="0">
                <a:latin typeface="Times New Roman"/>
                <a:cs typeface="Times New Roman"/>
              </a:rPr>
              <a:t>Therefore </a:t>
            </a:r>
            <a:r>
              <a:rPr sz="2500" spc="-5" dirty="0">
                <a:latin typeface="Times New Roman"/>
                <a:cs typeface="Times New Roman"/>
              </a:rPr>
              <a:t>the wattmeter measures only full load copper  loss.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47291" y="631951"/>
            <a:ext cx="6553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Steps for conducting </a:t>
            </a:r>
            <a:r>
              <a:rPr sz="3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Short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30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Test: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1091590"/>
            <a:ext cx="7138670" cy="185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6430" marR="5080" indent="-634365">
              <a:lnSpc>
                <a:spcPct val="119800"/>
              </a:lnSpc>
              <a:spcBef>
                <a:spcPts val="95"/>
              </a:spcBef>
              <a:tabLst>
                <a:tab pos="620395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(1).	</a:t>
            </a:r>
            <a:r>
              <a:rPr sz="2500" spc="-5" dirty="0">
                <a:latin typeface="Times New Roman"/>
                <a:cs typeface="Times New Roman"/>
              </a:rPr>
              <a:t>Calculate Full Load Current from parameters  available in Transformer’s name plate as described  below.</a:t>
            </a:r>
            <a:endParaRPr sz="250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Transformer</a:t>
            </a:r>
            <a:r>
              <a:rPr sz="2500" spc="5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Rating: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7123" y="2917341"/>
            <a:ext cx="15303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10" dirty="0">
                <a:latin typeface="Times New Roman"/>
                <a:cs typeface="Times New Roman"/>
              </a:rPr>
              <a:t>HT</a:t>
            </a:r>
            <a:r>
              <a:rPr sz="2500" spc="-8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Voltage  LT</a:t>
            </a:r>
            <a:r>
              <a:rPr sz="2500" spc="-6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Voltage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8323" y="2917341"/>
            <a:ext cx="1737995" cy="9398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700"/>
              </a:spcBef>
            </a:pPr>
            <a:r>
              <a:rPr sz="2500" spc="-5" dirty="0">
                <a:latin typeface="Times New Roman"/>
                <a:cs typeface="Times New Roman"/>
              </a:rPr>
              <a:t>=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11KV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= 415V</a:t>
            </a:r>
            <a:r>
              <a:rPr sz="2500" spc="-7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(P-P)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27123" y="3908550"/>
            <a:ext cx="32175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Times New Roman"/>
                <a:cs typeface="Times New Roman"/>
              </a:rPr>
              <a:t>KVA </a:t>
            </a:r>
            <a:r>
              <a:rPr sz="2500" spc="-5" dirty="0">
                <a:latin typeface="Times New Roman"/>
                <a:cs typeface="Times New Roman"/>
              </a:rPr>
              <a:t>Rating = 200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KVA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48455" y="4526279"/>
            <a:ext cx="310896" cy="167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14215" y="4509515"/>
            <a:ext cx="1097280" cy="2346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11095" y="4710684"/>
            <a:ext cx="722376" cy="1844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79192" y="4727447"/>
            <a:ext cx="2517647" cy="419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92808" y="4483608"/>
            <a:ext cx="3317875" cy="711835"/>
          </a:xfrm>
          <a:custGeom>
            <a:avLst/>
            <a:gdLst/>
            <a:ahLst/>
            <a:cxnLst/>
            <a:rect l="l" t="t" r="r" b="b"/>
            <a:pathLst>
              <a:path w="3317875" h="711835">
                <a:moveTo>
                  <a:pt x="3317748" y="708660"/>
                </a:moveTo>
                <a:lnTo>
                  <a:pt x="3317748" y="3048"/>
                </a:lnTo>
                <a:lnTo>
                  <a:pt x="3314700" y="0"/>
                </a:lnTo>
                <a:lnTo>
                  <a:pt x="3048" y="0"/>
                </a:lnTo>
                <a:lnTo>
                  <a:pt x="0" y="3048"/>
                </a:lnTo>
                <a:lnTo>
                  <a:pt x="0" y="708660"/>
                </a:lnTo>
                <a:lnTo>
                  <a:pt x="3048" y="711708"/>
                </a:lnTo>
                <a:lnTo>
                  <a:pt x="6096" y="711708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304032" y="12192"/>
                </a:lnTo>
                <a:lnTo>
                  <a:pt x="3304032" y="6096"/>
                </a:lnTo>
                <a:lnTo>
                  <a:pt x="3311652" y="12192"/>
                </a:lnTo>
                <a:lnTo>
                  <a:pt x="3311652" y="711708"/>
                </a:lnTo>
                <a:lnTo>
                  <a:pt x="3314700" y="711708"/>
                </a:lnTo>
                <a:lnTo>
                  <a:pt x="3317748" y="708660"/>
                </a:lnTo>
                <a:close/>
              </a:path>
              <a:path w="3317875" h="711835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317875" h="711835">
                <a:moveTo>
                  <a:pt x="12192" y="69799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697992"/>
                </a:lnTo>
                <a:lnTo>
                  <a:pt x="12192" y="6979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6096" y="697992"/>
                </a:lnTo>
                <a:lnTo>
                  <a:pt x="12192" y="705612"/>
                </a:lnTo>
                <a:lnTo>
                  <a:pt x="12192" y="711708"/>
                </a:lnTo>
                <a:lnTo>
                  <a:pt x="3304032" y="711708"/>
                </a:lnTo>
                <a:lnTo>
                  <a:pt x="3304032" y="70561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12192" y="711708"/>
                </a:moveTo>
                <a:lnTo>
                  <a:pt x="12192" y="705612"/>
                </a:lnTo>
                <a:lnTo>
                  <a:pt x="6096" y="697992"/>
                </a:lnTo>
                <a:lnTo>
                  <a:pt x="6096" y="711708"/>
                </a:lnTo>
                <a:lnTo>
                  <a:pt x="12192" y="711708"/>
                </a:lnTo>
                <a:close/>
              </a:path>
              <a:path w="3317875" h="711835">
                <a:moveTo>
                  <a:pt x="3311652" y="12192"/>
                </a:moveTo>
                <a:lnTo>
                  <a:pt x="3304032" y="6096"/>
                </a:lnTo>
                <a:lnTo>
                  <a:pt x="3304032" y="12192"/>
                </a:lnTo>
                <a:lnTo>
                  <a:pt x="3311652" y="121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3311652" y="12192"/>
                </a:lnTo>
                <a:lnTo>
                  <a:pt x="3304032" y="12192"/>
                </a:lnTo>
                <a:lnTo>
                  <a:pt x="3304032" y="69799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3311652" y="711708"/>
                </a:moveTo>
                <a:lnTo>
                  <a:pt x="3311652" y="697992"/>
                </a:lnTo>
                <a:lnTo>
                  <a:pt x="3304032" y="705612"/>
                </a:lnTo>
                <a:lnTo>
                  <a:pt x="3304032" y="711708"/>
                </a:lnTo>
                <a:lnTo>
                  <a:pt x="3311652" y="711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05000" y="4495800"/>
            <a:ext cx="3291840" cy="685800"/>
          </a:xfrm>
          <a:custGeom>
            <a:avLst/>
            <a:gdLst/>
            <a:ahLst/>
            <a:cxnLst/>
            <a:rect l="l" t="t" r="r" b="b"/>
            <a:pathLst>
              <a:path w="3291840" h="685800">
                <a:moveTo>
                  <a:pt x="0" y="0"/>
                </a:moveTo>
                <a:lnTo>
                  <a:pt x="0" y="685800"/>
                </a:lnTo>
                <a:lnTo>
                  <a:pt x="3291840" y="685800"/>
                </a:lnTo>
                <a:lnTo>
                  <a:pt x="3291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48455" y="4526279"/>
            <a:ext cx="310896" cy="167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14215" y="4509515"/>
            <a:ext cx="1097280" cy="2346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502152" y="4819650"/>
            <a:ext cx="1694814" cy="0"/>
          </a:xfrm>
          <a:custGeom>
            <a:avLst/>
            <a:gdLst/>
            <a:ahLst/>
            <a:cxnLst/>
            <a:rect l="l" t="t" r="r" b="b"/>
            <a:pathLst>
              <a:path w="1694814">
                <a:moveTo>
                  <a:pt x="0" y="0"/>
                </a:moveTo>
                <a:lnTo>
                  <a:pt x="1694687" y="0"/>
                </a:lnTo>
              </a:path>
            </a:pathLst>
          </a:custGeom>
          <a:ln w="167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11095" y="4710684"/>
            <a:ext cx="722376" cy="1844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79192" y="4727447"/>
            <a:ext cx="2517647" cy="419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2808" y="4483608"/>
            <a:ext cx="3317875" cy="711835"/>
          </a:xfrm>
          <a:custGeom>
            <a:avLst/>
            <a:gdLst/>
            <a:ahLst/>
            <a:cxnLst/>
            <a:rect l="l" t="t" r="r" b="b"/>
            <a:pathLst>
              <a:path w="3317875" h="711835">
                <a:moveTo>
                  <a:pt x="3317748" y="708660"/>
                </a:moveTo>
                <a:lnTo>
                  <a:pt x="3317748" y="3048"/>
                </a:lnTo>
                <a:lnTo>
                  <a:pt x="3314700" y="0"/>
                </a:lnTo>
                <a:lnTo>
                  <a:pt x="3048" y="0"/>
                </a:lnTo>
                <a:lnTo>
                  <a:pt x="0" y="3048"/>
                </a:lnTo>
                <a:lnTo>
                  <a:pt x="0" y="708660"/>
                </a:lnTo>
                <a:lnTo>
                  <a:pt x="3048" y="711708"/>
                </a:lnTo>
                <a:lnTo>
                  <a:pt x="6096" y="711708"/>
                </a:lnTo>
                <a:lnTo>
                  <a:pt x="6096" y="12192"/>
                </a:lnTo>
                <a:lnTo>
                  <a:pt x="12192" y="6096"/>
                </a:lnTo>
                <a:lnTo>
                  <a:pt x="12192" y="12192"/>
                </a:lnTo>
                <a:lnTo>
                  <a:pt x="3304032" y="12192"/>
                </a:lnTo>
                <a:lnTo>
                  <a:pt x="3304032" y="6096"/>
                </a:lnTo>
                <a:lnTo>
                  <a:pt x="3311652" y="12192"/>
                </a:lnTo>
                <a:lnTo>
                  <a:pt x="3311652" y="711708"/>
                </a:lnTo>
                <a:lnTo>
                  <a:pt x="3314700" y="711708"/>
                </a:lnTo>
                <a:lnTo>
                  <a:pt x="3317748" y="708660"/>
                </a:lnTo>
                <a:close/>
              </a:path>
              <a:path w="3317875" h="711835">
                <a:moveTo>
                  <a:pt x="12192" y="12192"/>
                </a:moveTo>
                <a:lnTo>
                  <a:pt x="12192" y="6096"/>
                </a:lnTo>
                <a:lnTo>
                  <a:pt x="6096" y="12192"/>
                </a:lnTo>
                <a:lnTo>
                  <a:pt x="12192" y="12192"/>
                </a:lnTo>
                <a:close/>
              </a:path>
              <a:path w="3317875" h="711835">
                <a:moveTo>
                  <a:pt x="12192" y="697992"/>
                </a:moveTo>
                <a:lnTo>
                  <a:pt x="12192" y="12192"/>
                </a:lnTo>
                <a:lnTo>
                  <a:pt x="6096" y="12192"/>
                </a:lnTo>
                <a:lnTo>
                  <a:pt x="6096" y="697992"/>
                </a:lnTo>
                <a:lnTo>
                  <a:pt x="12192" y="6979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6096" y="697992"/>
                </a:lnTo>
                <a:lnTo>
                  <a:pt x="12192" y="705612"/>
                </a:lnTo>
                <a:lnTo>
                  <a:pt x="12192" y="711708"/>
                </a:lnTo>
                <a:lnTo>
                  <a:pt x="3304032" y="711708"/>
                </a:lnTo>
                <a:lnTo>
                  <a:pt x="3304032" y="70561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12192" y="711708"/>
                </a:moveTo>
                <a:lnTo>
                  <a:pt x="12192" y="705612"/>
                </a:lnTo>
                <a:lnTo>
                  <a:pt x="6096" y="697992"/>
                </a:lnTo>
                <a:lnTo>
                  <a:pt x="6096" y="711708"/>
                </a:lnTo>
                <a:lnTo>
                  <a:pt x="12192" y="711708"/>
                </a:lnTo>
                <a:close/>
              </a:path>
              <a:path w="3317875" h="711835">
                <a:moveTo>
                  <a:pt x="3311652" y="12192"/>
                </a:moveTo>
                <a:lnTo>
                  <a:pt x="3304032" y="6096"/>
                </a:lnTo>
                <a:lnTo>
                  <a:pt x="3304032" y="12192"/>
                </a:lnTo>
                <a:lnTo>
                  <a:pt x="3311652" y="12192"/>
                </a:lnTo>
                <a:close/>
              </a:path>
              <a:path w="3317875" h="711835">
                <a:moveTo>
                  <a:pt x="3311652" y="697992"/>
                </a:moveTo>
                <a:lnTo>
                  <a:pt x="3311652" y="12192"/>
                </a:lnTo>
                <a:lnTo>
                  <a:pt x="3304032" y="12192"/>
                </a:lnTo>
                <a:lnTo>
                  <a:pt x="3304032" y="697992"/>
                </a:lnTo>
                <a:lnTo>
                  <a:pt x="3311652" y="697992"/>
                </a:lnTo>
                <a:close/>
              </a:path>
              <a:path w="3317875" h="711835">
                <a:moveTo>
                  <a:pt x="3311652" y="711708"/>
                </a:moveTo>
                <a:lnTo>
                  <a:pt x="3311652" y="697992"/>
                </a:lnTo>
                <a:lnTo>
                  <a:pt x="3304032" y="705612"/>
                </a:lnTo>
                <a:lnTo>
                  <a:pt x="3304032" y="711708"/>
                </a:lnTo>
                <a:lnTo>
                  <a:pt x="3311652" y="711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34740" y="5362955"/>
            <a:ext cx="397764" cy="137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073652" y="5362955"/>
            <a:ext cx="178308" cy="1371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06823" y="5362955"/>
            <a:ext cx="493775" cy="1371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34740" y="5596128"/>
            <a:ext cx="1165860" cy="137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0420" y="5568696"/>
            <a:ext cx="164592" cy="548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77640" y="5705855"/>
            <a:ext cx="809244" cy="1371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48455" y="5650991"/>
            <a:ext cx="288036" cy="2194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831339" y="6042149"/>
            <a:ext cx="36512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i="1" spc="-5" dirty="0">
                <a:latin typeface="Times New Roman"/>
                <a:cs typeface="Times New Roman"/>
              </a:rPr>
              <a:t>Full Load Current =</a:t>
            </a:r>
            <a:r>
              <a:rPr sz="2500" i="1" spc="-1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10.49A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709675"/>
            <a:ext cx="47370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2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1947" rIns="0" bIns="0" rtlCol="0">
            <a:spAutoFit/>
          </a:bodyPr>
          <a:lstStyle/>
          <a:p>
            <a:pPr marL="646430" marR="5080" indent="53340">
              <a:lnSpc>
                <a:spcPct val="119600"/>
              </a:lnSpc>
              <a:spcBef>
                <a:spcPts val="100"/>
              </a:spcBef>
            </a:pPr>
            <a:r>
              <a:rPr spc="-5" dirty="0"/>
              <a:t>Short circuit LT side and apply voltage at </a:t>
            </a:r>
            <a:r>
              <a:rPr spc="-10" dirty="0"/>
              <a:t>HT </a:t>
            </a:r>
            <a:r>
              <a:rPr spc="-5" dirty="0"/>
              <a:t>side of  transformer until the full load current is</a:t>
            </a:r>
            <a:r>
              <a:rPr spc="170" dirty="0"/>
              <a:t> </a:t>
            </a:r>
            <a:r>
              <a:rPr spc="-5" dirty="0"/>
              <a:t>achieved.</a:t>
            </a:r>
          </a:p>
        </p:txBody>
      </p:sp>
      <p:sp>
        <p:nvSpPr>
          <p:cNvPr id="6" name="object 6"/>
          <p:cNvSpPr/>
          <p:nvPr/>
        </p:nvSpPr>
        <p:spPr>
          <a:xfrm>
            <a:off x="1600200" y="3276600"/>
            <a:ext cx="6477000" cy="370840"/>
          </a:xfrm>
          <a:custGeom>
            <a:avLst/>
            <a:gdLst/>
            <a:ahLst/>
            <a:cxnLst/>
            <a:rect l="l" t="t" r="r" b="b"/>
            <a:pathLst>
              <a:path w="6477000" h="370839">
                <a:moveTo>
                  <a:pt x="0" y="0"/>
                </a:moveTo>
                <a:lnTo>
                  <a:pt x="0" y="370332"/>
                </a:lnTo>
                <a:lnTo>
                  <a:pt x="6477000" y="370332"/>
                </a:lnTo>
                <a:lnTo>
                  <a:pt x="6477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4104" y="3270504"/>
            <a:ext cx="6490970" cy="382905"/>
          </a:xfrm>
          <a:custGeom>
            <a:avLst/>
            <a:gdLst/>
            <a:ahLst/>
            <a:cxnLst/>
            <a:rect l="l" t="t" r="r" b="b"/>
            <a:pathLst>
              <a:path w="6490970" h="382904">
                <a:moveTo>
                  <a:pt x="6490716" y="379476"/>
                </a:moveTo>
                <a:lnTo>
                  <a:pt x="6490716" y="3048"/>
                </a:lnTo>
                <a:lnTo>
                  <a:pt x="6487668" y="0"/>
                </a:lnTo>
                <a:lnTo>
                  <a:pt x="3048" y="0"/>
                </a:lnTo>
                <a:lnTo>
                  <a:pt x="0" y="3048"/>
                </a:lnTo>
                <a:lnTo>
                  <a:pt x="0" y="379476"/>
                </a:lnTo>
                <a:lnTo>
                  <a:pt x="3048" y="382524"/>
                </a:lnTo>
                <a:lnTo>
                  <a:pt x="6096" y="382524"/>
                </a:lnTo>
                <a:lnTo>
                  <a:pt x="6096" y="13716"/>
                </a:lnTo>
                <a:lnTo>
                  <a:pt x="13716" y="6096"/>
                </a:lnTo>
                <a:lnTo>
                  <a:pt x="13716" y="13716"/>
                </a:lnTo>
                <a:lnTo>
                  <a:pt x="6477000" y="13716"/>
                </a:lnTo>
                <a:lnTo>
                  <a:pt x="6477000" y="6096"/>
                </a:lnTo>
                <a:lnTo>
                  <a:pt x="6483096" y="13716"/>
                </a:lnTo>
                <a:lnTo>
                  <a:pt x="6483096" y="382524"/>
                </a:lnTo>
                <a:lnTo>
                  <a:pt x="6487668" y="382524"/>
                </a:lnTo>
                <a:lnTo>
                  <a:pt x="6490716" y="379476"/>
                </a:lnTo>
                <a:close/>
              </a:path>
              <a:path w="6490970" h="382904">
                <a:moveTo>
                  <a:pt x="13716" y="13716"/>
                </a:moveTo>
                <a:lnTo>
                  <a:pt x="13716" y="6096"/>
                </a:lnTo>
                <a:lnTo>
                  <a:pt x="6096" y="13716"/>
                </a:lnTo>
                <a:lnTo>
                  <a:pt x="13716" y="13716"/>
                </a:lnTo>
                <a:close/>
              </a:path>
              <a:path w="6490970" h="382904">
                <a:moveTo>
                  <a:pt x="13716" y="370332"/>
                </a:moveTo>
                <a:lnTo>
                  <a:pt x="13716" y="13716"/>
                </a:lnTo>
                <a:lnTo>
                  <a:pt x="6096" y="13716"/>
                </a:lnTo>
                <a:lnTo>
                  <a:pt x="6096" y="370332"/>
                </a:lnTo>
                <a:lnTo>
                  <a:pt x="13716" y="370332"/>
                </a:lnTo>
                <a:close/>
              </a:path>
              <a:path w="6490970" h="382904">
                <a:moveTo>
                  <a:pt x="6483096" y="370332"/>
                </a:moveTo>
                <a:lnTo>
                  <a:pt x="6096" y="370332"/>
                </a:lnTo>
                <a:lnTo>
                  <a:pt x="13716" y="376428"/>
                </a:lnTo>
                <a:lnTo>
                  <a:pt x="13716" y="382524"/>
                </a:lnTo>
                <a:lnTo>
                  <a:pt x="6477000" y="382524"/>
                </a:lnTo>
                <a:lnTo>
                  <a:pt x="6477000" y="376428"/>
                </a:lnTo>
                <a:lnTo>
                  <a:pt x="6483096" y="370332"/>
                </a:lnTo>
                <a:close/>
              </a:path>
              <a:path w="6490970" h="382904">
                <a:moveTo>
                  <a:pt x="13716" y="382524"/>
                </a:moveTo>
                <a:lnTo>
                  <a:pt x="13716" y="376428"/>
                </a:lnTo>
                <a:lnTo>
                  <a:pt x="6096" y="370332"/>
                </a:lnTo>
                <a:lnTo>
                  <a:pt x="6096" y="382524"/>
                </a:lnTo>
                <a:lnTo>
                  <a:pt x="13716" y="382524"/>
                </a:lnTo>
                <a:close/>
              </a:path>
              <a:path w="6490970" h="382904">
                <a:moveTo>
                  <a:pt x="6483096" y="13716"/>
                </a:moveTo>
                <a:lnTo>
                  <a:pt x="6477000" y="6096"/>
                </a:lnTo>
                <a:lnTo>
                  <a:pt x="6477000" y="13716"/>
                </a:lnTo>
                <a:lnTo>
                  <a:pt x="6483096" y="13716"/>
                </a:lnTo>
                <a:close/>
              </a:path>
              <a:path w="6490970" h="382904">
                <a:moveTo>
                  <a:pt x="6483096" y="370332"/>
                </a:moveTo>
                <a:lnTo>
                  <a:pt x="6483096" y="13716"/>
                </a:lnTo>
                <a:lnTo>
                  <a:pt x="6477000" y="13716"/>
                </a:lnTo>
                <a:lnTo>
                  <a:pt x="6477000" y="370332"/>
                </a:lnTo>
                <a:lnTo>
                  <a:pt x="6483096" y="370332"/>
                </a:lnTo>
                <a:close/>
              </a:path>
              <a:path w="6490970" h="382904">
                <a:moveTo>
                  <a:pt x="6483096" y="382524"/>
                </a:moveTo>
                <a:lnTo>
                  <a:pt x="6483096" y="370332"/>
                </a:lnTo>
                <a:lnTo>
                  <a:pt x="6477000" y="376428"/>
                </a:lnTo>
                <a:lnTo>
                  <a:pt x="6477000" y="382524"/>
                </a:lnTo>
                <a:lnTo>
                  <a:pt x="6483096" y="382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487680" indent="-634365">
              <a:lnSpc>
                <a:spcPct val="119600"/>
              </a:lnSpc>
              <a:spcBef>
                <a:spcPts val="100"/>
              </a:spcBef>
              <a:tabLst>
                <a:tab pos="620395" algn="l"/>
              </a:tabLst>
            </a:pPr>
            <a:r>
              <a:rPr b="1" spc="-5" dirty="0">
                <a:latin typeface="Times New Roman"/>
                <a:cs typeface="Times New Roman"/>
              </a:rPr>
              <a:t>(3).	</a:t>
            </a:r>
            <a:r>
              <a:rPr spc="-5" dirty="0"/>
              <a:t>Now calculate Impedance Voltage (the voltage at which  full load current is achieved) and then</a:t>
            </a:r>
            <a:r>
              <a:rPr spc="155" dirty="0"/>
              <a:t> </a:t>
            </a:r>
            <a:r>
              <a:rPr spc="-5" dirty="0"/>
              <a:t>calculate</a:t>
            </a:r>
          </a:p>
          <a:p>
            <a:pPr marL="646430">
              <a:lnSpc>
                <a:spcPct val="100000"/>
              </a:lnSpc>
              <a:spcBef>
                <a:spcPts val="600"/>
              </a:spcBef>
            </a:pPr>
            <a:r>
              <a:rPr spc="-5" dirty="0"/>
              <a:t>% Impedance as per the following</a:t>
            </a:r>
            <a:r>
              <a:rPr spc="120" dirty="0"/>
              <a:t> </a:t>
            </a:r>
            <a:r>
              <a:rPr spc="-5" dirty="0"/>
              <a:t>formula.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/>
          </a:p>
          <a:p>
            <a:pPr marL="697865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% </a:t>
            </a:r>
            <a:r>
              <a:rPr sz="1800" b="1" spc="-5" dirty="0">
                <a:latin typeface="Times New Roman"/>
                <a:cs typeface="Times New Roman"/>
              </a:rPr>
              <a:t>Impedance </a:t>
            </a:r>
            <a:r>
              <a:rPr sz="1800" b="1" dirty="0">
                <a:latin typeface="Times New Roman"/>
                <a:cs typeface="Times New Roman"/>
              </a:rPr>
              <a:t>= </a:t>
            </a:r>
            <a:r>
              <a:rPr sz="1800" b="1" spc="-5" dirty="0">
                <a:latin typeface="Times New Roman"/>
                <a:cs typeface="Times New Roman"/>
              </a:rPr>
              <a:t>(Impedance Voltage </a:t>
            </a:r>
            <a:r>
              <a:rPr sz="1800" b="1" dirty="0">
                <a:latin typeface="Times New Roman"/>
                <a:cs typeface="Times New Roman"/>
              </a:rPr>
              <a:t>/ </a:t>
            </a:r>
            <a:r>
              <a:rPr sz="1800" b="1" spc="-5" dirty="0">
                <a:latin typeface="Times New Roman"/>
                <a:cs typeface="Times New Roman"/>
              </a:rPr>
              <a:t>Rated Voltage) </a:t>
            </a:r>
            <a:r>
              <a:rPr sz="1800" b="1" dirty="0">
                <a:latin typeface="Times New Roman"/>
                <a:cs typeface="Times New Roman"/>
              </a:rPr>
              <a:t>*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100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/>
          </a:p>
          <a:p>
            <a:pPr marL="646430" marR="5080">
              <a:lnSpc>
                <a:spcPct val="125000"/>
              </a:lnSpc>
              <a:spcBef>
                <a:spcPts val="1520"/>
              </a:spcBef>
            </a:pPr>
            <a:r>
              <a:rPr sz="2000" dirty="0"/>
              <a:t>Suppose the Full Load Current, </a:t>
            </a:r>
            <a:r>
              <a:rPr sz="2000" spc="5" dirty="0"/>
              <a:t>10.49A </a:t>
            </a:r>
            <a:r>
              <a:rPr sz="2000" spc="-5" dirty="0"/>
              <a:t>is obtained </a:t>
            </a:r>
            <a:r>
              <a:rPr sz="2000" dirty="0"/>
              <a:t>at </a:t>
            </a:r>
            <a:r>
              <a:rPr sz="2000" spc="5" dirty="0"/>
              <a:t>463.1V </a:t>
            </a:r>
            <a:r>
              <a:rPr sz="2000" dirty="0"/>
              <a:t>therefore</a:t>
            </a:r>
            <a:r>
              <a:rPr sz="2000" spc="-320" dirty="0"/>
              <a:t> </a:t>
            </a:r>
            <a:r>
              <a:rPr sz="2000" dirty="0"/>
              <a:t>the  Impedance Voltage </a:t>
            </a:r>
            <a:r>
              <a:rPr sz="2000" spc="-5" dirty="0"/>
              <a:t>is</a:t>
            </a:r>
            <a:r>
              <a:rPr sz="2000" spc="-100" dirty="0"/>
              <a:t> </a:t>
            </a:r>
            <a:r>
              <a:rPr sz="2000" spc="5" dirty="0"/>
              <a:t>463.1V.</a:t>
            </a:r>
            <a:endParaRPr sz="2000"/>
          </a:p>
          <a:p>
            <a:pPr marL="582295">
              <a:lnSpc>
                <a:spcPct val="100000"/>
              </a:lnSpc>
              <a:spcBef>
                <a:spcPts val="610"/>
              </a:spcBef>
            </a:pPr>
            <a:r>
              <a:rPr sz="2000" b="1" dirty="0">
                <a:latin typeface="Times New Roman"/>
                <a:cs typeface="Times New Roman"/>
              </a:rPr>
              <a:t>% Impedance = (Impedance Voltage / Rated Voltage) *</a:t>
            </a:r>
            <a:r>
              <a:rPr sz="2000" b="1" spc="-215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100</a:t>
            </a:r>
            <a:endParaRPr sz="2000">
              <a:latin typeface="Times New Roman"/>
              <a:cs typeface="Times New Roman"/>
            </a:endParaRPr>
          </a:p>
          <a:p>
            <a:pPr marL="217043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Times New Roman"/>
                <a:cs typeface="Times New Roman"/>
              </a:rPr>
              <a:t>= (463.1 * </a:t>
            </a:r>
            <a:r>
              <a:rPr sz="2000" b="1" spc="5" dirty="0">
                <a:latin typeface="Times New Roman"/>
                <a:cs typeface="Times New Roman"/>
              </a:rPr>
              <a:t>100) </a:t>
            </a:r>
            <a:r>
              <a:rPr sz="2000" b="1" dirty="0">
                <a:latin typeface="Times New Roman"/>
                <a:cs typeface="Times New Roman"/>
              </a:rPr>
              <a:t>/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11000</a:t>
            </a:r>
            <a:endParaRPr sz="2000">
              <a:latin typeface="Times New Roman"/>
              <a:cs typeface="Times New Roman"/>
            </a:endParaRPr>
          </a:p>
          <a:p>
            <a:pPr marL="217043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4.21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pc="-5" dirty="0"/>
              <a:t>On Pressing F2 button of the keypad of DPATT-3Bi, the  parameters of Short Circuit Test are displayed on the LCD  Display as shown</a:t>
            </a:r>
            <a:r>
              <a:rPr spc="35" dirty="0"/>
              <a:t> </a:t>
            </a:r>
            <a:r>
              <a:rPr spc="-5" dirty="0"/>
              <a:t>below.</a:t>
            </a:r>
          </a:p>
        </p:txBody>
      </p:sp>
      <p:sp>
        <p:nvSpPr>
          <p:cNvPr id="5" name="object 5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3139" y="4094478"/>
            <a:ext cx="7742555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373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latin typeface="Times New Roman"/>
                <a:cs typeface="Times New Roman"/>
              </a:rPr>
              <a:t>Parameters of Short Circuit</a:t>
            </a:r>
            <a:r>
              <a:rPr sz="2500" b="1" spc="70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Test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</a:pPr>
            <a:r>
              <a:rPr sz="2500" b="1" spc="-5" dirty="0">
                <a:latin typeface="Times New Roman"/>
                <a:cs typeface="Times New Roman"/>
              </a:rPr>
              <a:t>This is a big advantage of DPATT-3Bi that it can be used  for Transformer</a:t>
            </a:r>
            <a:r>
              <a:rPr sz="2500" b="1" spc="4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Testing.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29000" y="2438400"/>
            <a:ext cx="3200400" cy="1487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558190"/>
            <a:ext cx="7508875" cy="2767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6430" marR="112395" indent="-634365">
              <a:lnSpc>
                <a:spcPct val="119800"/>
              </a:lnSpc>
              <a:spcBef>
                <a:spcPts val="95"/>
              </a:spcBef>
              <a:tabLst>
                <a:tab pos="620395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(4).	</a:t>
            </a:r>
            <a:r>
              <a:rPr sz="2500" spc="-5" dirty="0">
                <a:latin typeface="Times New Roman"/>
                <a:cs typeface="Times New Roman"/>
              </a:rPr>
              <a:t>On pressing button ‘3’ of the keypad of DPATT-3Bi,  W/PF page appears on the LCD Display showing  Copper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Losses.</a:t>
            </a:r>
            <a:endParaRPr sz="2500">
              <a:latin typeface="Times New Roman"/>
              <a:cs typeface="Times New Roman"/>
            </a:endParaRPr>
          </a:p>
          <a:p>
            <a:pPr marL="646430" marR="5080">
              <a:lnSpc>
                <a:spcPct val="120000"/>
              </a:lnSpc>
              <a:spcBef>
                <a:spcPts val="10"/>
              </a:spcBef>
            </a:pPr>
            <a:r>
              <a:rPr sz="2500" b="1" i="1" spc="-5" dirty="0">
                <a:latin typeface="Times New Roman"/>
                <a:cs typeface="Times New Roman"/>
              </a:rPr>
              <a:t>The value of Full Load Current for Transformers of  different ratings is shown in the following</a:t>
            </a:r>
            <a:r>
              <a:rPr sz="2500" b="1" i="1" spc="100" dirty="0">
                <a:latin typeface="Times New Roman"/>
                <a:cs typeface="Times New Roman"/>
              </a:rPr>
              <a:t> </a:t>
            </a:r>
            <a:r>
              <a:rPr sz="2500" b="1" i="1" spc="-5" dirty="0">
                <a:latin typeface="Times New Roman"/>
                <a:cs typeface="Times New Roman"/>
              </a:rPr>
              <a:t>table.</a:t>
            </a:r>
            <a:endParaRPr sz="250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600"/>
              </a:spcBef>
            </a:pPr>
            <a:r>
              <a:rPr sz="2500" b="1" i="1" spc="-5" dirty="0">
                <a:latin typeface="Times New Roman"/>
                <a:cs typeface="Times New Roman"/>
              </a:rPr>
              <a:t>Example: 11KV /</a:t>
            </a:r>
            <a:r>
              <a:rPr sz="2500" b="1" i="1" spc="20" dirty="0">
                <a:latin typeface="Times New Roman"/>
                <a:cs typeface="Times New Roman"/>
              </a:rPr>
              <a:t> </a:t>
            </a:r>
            <a:r>
              <a:rPr sz="2500" b="1" i="1" spc="-5" dirty="0">
                <a:latin typeface="Times New Roman"/>
                <a:cs typeface="Times New Roman"/>
              </a:rPr>
              <a:t>415V</a:t>
            </a:r>
            <a:endParaRPr sz="25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670304" y="3727704"/>
          <a:ext cx="5410835" cy="2223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1500"/>
                <a:gridCol w="2299335"/>
              </a:tblGrid>
              <a:tr h="389255">
                <a:tc>
                  <a:txBody>
                    <a:bodyPr/>
                    <a:lstStyle/>
                    <a:p>
                      <a:pPr marL="519430">
                        <a:lnSpc>
                          <a:spcPts val="2325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Rating of</a:t>
                      </a:r>
                      <a:r>
                        <a:rPr sz="2000" b="1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Transformer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2325"/>
                        </a:lnSpc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Full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Load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Current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marL="10160" algn="ctr">
                        <a:lnSpc>
                          <a:spcPts val="217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17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10.48A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15.72A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160" algn="ctr">
                        <a:lnSpc>
                          <a:spcPts val="232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400KVA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25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20.96A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10160" algn="ctr">
                        <a:lnSpc>
                          <a:spcPts val="232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2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26.2A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600KVA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233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31.44A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68114" y="631951"/>
            <a:ext cx="29673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Open Circuit</a:t>
            </a:r>
            <a:r>
              <a:rPr sz="3000" b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19200" y="2819400"/>
            <a:ext cx="5939028" cy="106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0" y="3581400"/>
            <a:ext cx="201930" cy="304800"/>
          </a:xfrm>
          <a:custGeom>
            <a:avLst/>
            <a:gdLst/>
            <a:ahLst/>
            <a:cxnLst/>
            <a:rect l="l" t="t" r="r" b="b"/>
            <a:pathLst>
              <a:path w="201929" h="304800">
                <a:moveTo>
                  <a:pt x="92964" y="51816"/>
                </a:moveTo>
                <a:lnTo>
                  <a:pt x="91440" y="47244"/>
                </a:lnTo>
                <a:lnTo>
                  <a:pt x="88392" y="45720"/>
                </a:lnTo>
                <a:lnTo>
                  <a:pt x="0" y="0"/>
                </a:lnTo>
                <a:lnTo>
                  <a:pt x="1524" y="33020"/>
                </a:lnTo>
                <a:lnTo>
                  <a:pt x="1524" y="15240"/>
                </a:lnTo>
                <a:lnTo>
                  <a:pt x="12192" y="7620"/>
                </a:lnTo>
                <a:lnTo>
                  <a:pt x="24863" y="27506"/>
                </a:lnTo>
                <a:lnTo>
                  <a:pt x="82296" y="57912"/>
                </a:lnTo>
                <a:lnTo>
                  <a:pt x="85344" y="59436"/>
                </a:lnTo>
                <a:lnTo>
                  <a:pt x="89916" y="57912"/>
                </a:lnTo>
                <a:lnTo>
                  <a:pt x="92964" y="51816"/>
                </a:lnTo>
                <a:close/>
              </a:path>
              <a:path w="201929" h="304800">
                <a:moveTo>
                  <a:pt x="24863" y="27506"/>
                </a:moveTo>
                <a:lnTo>
                  <a:pt x="12192" y="7620"/>
                </a:lnTo>
                <a:lnTo>
                  <a:pt x="1524" y="15240"/>
                </a:lnTo>
                <a:lnTo>
                  <a:pt x="4572" y="20023"/>
                </a:lnTo>
                <a:lnTo>
                  <a:pt x="4572" y="16764"/>
                </a:lnTo>
                <a:lnTo>
                  <a:pt x="13716" y="10668"/>
                </a:lnTo>
                <a:lnTo>
                  <a:pt x="14100" y="21808"/>
                </a:lnTo>
                <a:lnTo>
                  <a:pt x="24863" y="27506"/>
                </a:lnTo>
                <a:close/>
              </a:path>
              <a:path w="201929" h="304800">
                <a:moveTo>
                  <a:pt x="16764" y="102108"/>
                </a:moveTo>
                <a:lnTo>
                  <a:pt x="16764" y="99060"/>
                </a:lnTo>
                <a:lnTo>
                  <a:pt x="14580" y="35729"/>
                </a:lnTo>
                <a:lnTo>
                  <a:pt x="1524" y="15240"/>
                </a:lnTo>
                <a:lnTo>
                  <a:pt x="1524" y="33020"/>
                </a:lnTo>
                <a:lnTo>
                  <a:pt x="4572" y="99060"/>
                </a:lnTo>
                <a:lnTo>
                  <a:pt x="4572" y="103632"/>
                </a:lnTo>
                <a:lnTo>
                  <a:pt x="7620" y="106680"/>
                </a:lnTo>
                <a:lnTo>
                  <a:pt x="10668" y="105156"/>
                </a:lnTo>
                <a:lnTo>
                  <a:pt x="15240" y="105156"/>
                </a:lnTo>
                <a:lnTo>
                  <a:pt x="16764" y="102108"/>
                </a:lnTo>
                <a:close/>
              </a:path>
              <a:path w="201929" h="304800">
                <a:moveTo>
                  <a:pt x="14100" y="21808"/>
                </a:moveTo>
                <a:lnTo>
                  <a:pt x="13716" y="10668"/>
                </a:lnTo>
                <a:lnTo>
                  <a:pt x="4572" y="16764"/>
                </a:lnTo>
                <a:lnTo>
                  <a:pt x="14100" y="21808"/>
                </a:lnTo>
                <a:close/>
              </a:path>
              <a:path w="201929" h="304800">
                <a:moveTo>
                  <a:pt x="14580" y="35729"/>
                </a:moveTo>
                <a:lnTo>
                  <a:pt x="14100" y="21808"/>
                </a:lnTo>
                <a:lnTo>
                  <a:pt x="4572" y="16764"/>
                </a:lnTo>
                <a:lnTo>
                  <a:pt x="4572" y="20023"/>
                </a:lnTo>
                <a:lnTo>
                  <a:pt x="14580" y="35729"/>
                </a:lnTo>
                <a:close/>
              </a:path>
              <a:path w="201929" h="304800">
                <a:moveTo>
                  <a:pt x="201555" y="304799"/>
                </a:moveTo>
                <a:lnTo>
                  <a:pt x="24863" y="27506"/>
                </a:lnTo>
                <a:lnTo>
                  <a:pt x="14100" y="21808"/>
                </a:lnTo>
                <a:lnTo>
                  <a:pt x="14580" y="35729"/>
                </a:lnTo>
                <a:lnTo>
                  <a:pt x="186031" y="304799"/>
                </a:lnTo>
                <a:lnTo>
                  <a:pt x="201555" y="304799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24600" y="2662427"/>
            <a:ext cx="919480" cy="601980"/>
          </a:xfrm>
          <a:custGeom>
            <a:avLst/>
            <a:gdLst/>
            <a:ahLst/>
            <a:cxnLst/>
            <a:rect l="l" t="t" r="r" b="b"/>
            <a:pathLst>
              <a:path w="919479" h="601979">
                <a:moveTo>
                  <a:pt x="57912" y="515112"/>
                </a:moveTo>
                <a:lnTo>
                  <a:pt x="56388" y="512064"/>
                </a:lnTo>
                <a:lnTo>
                  <a:pt x="50292" y="509016"/>
                </a:lnTo>
                <a:lnTo>
                  <a:pt x="47244" y="509016"/>
                </a:lnTo>
                <a:lnTo>
                  <a:pt x="0" y="601980"/>
                </a:lnTo>
                <a:lnTo>
                  <a:pt x="7620" y="601511"/>
                </a:lnTo>
                <a:lnTo>
                  <a:pt x="7620" y="589788"/>
                </a:lnTo>
                <a:lnTo>
                  <a:pt x="26848" y="577239"/>
                </a:lnTo>
                <a:lnTo>
                  <a:pt x="57912" y="515112"/>
                </a:lnTo>
                <a:close/>
              </a:path>
              <a:path w="919479" h="601979">
                <a:moveTo>
                  <a:pt x="26848" y="577239"/>
                </a:moveTo>
                <a:lnTo>
                  <a:pt x="7620" y="589788"/>
                </a:lnTo>
                <a:lnTo>
                  <a:pt x="10668" y="593445"/>
                </a:lnTo>
                <a:lnTo>
                  <a:pt x="10668" y="588264"/>
                </a:lnTo>
                <a:lnTo>
                  <a:pt x="21619" y="587697"/>
                </a:lnTo>
                <a:lnTo>
                  <a:pt x="26848" y="577239"/>
                </a:lnTo>
                <a:close/>
              </a:path>
              <a:path w="919479" h="601979">
                <a:moveTo>
                  <a:pt x="105156" y="592836"/>
                </a:moveTo>
                <a:lnTo>
                  <a:pt x="105156" y="586740"/>
                </a:lnTo>
                <a:lnTo>
                  <a:pt x="102108" y="583692"/>
                </a:lnTo>
                <a:lnTo>
                  <a:pt x="99060" y="583692"/>
                </a:lnTo>
                <a:lnTo>
                  <a:pt x="33438" y="587086"/>
                </a:lnTo>
                <a:lnTo>
                  <a:pt x="15240" y="598932"/>
                </a:lnTo>
                <a:lnTo>
                  <a:pt x="7620" y="589788"/>
                </a:lnTo>
                <a:lnTo>
                  <a:pt x="7620" y="601511"/>
                </a:lnTo>
                <a:lnTo>
                  <a:pt x="99060" y="595884"/>
                </a:lnTo>
                <a:lnTo>
                  <a:pt x="103632" y="595884"/>
                </a:lnTo>
                <a:lnTo>
                  <a:pt x="105156" y="592836"/>
                </a:lnTo>
                <a:close/>
              </a:path>
              <a:path w="919479" h="601979">
                <a:moveTo>
                  <a:pt x="21619" y="587697"/>
                </a:moveTo>
                <a:lnTo>
                  <a:pt x="10668" y="588264"/>
                </a:lnTo>
                <a:lnTo>
                  <a:pt x="16764" y="597408"/>
                </a:lnTo>
                <a:lnTo>
                  <a:pt x="21619" y="587697"/>
                </a:lnTo>
                <a:close/>
              </a:path>
              <a:path w="919479" h="601979">
                <a:moveTo>
                  <a:pt x="33438" y="587086"/>
                </a:moveTo>
                <a:lnTo>
                  <a:pt x="21619" y="587697"/>
                </a:lnTo>
                <a:lnTo>
                  <a:pt x="16764" y="597408"/>
                </a:lnTo>
                <a:lnTo>
                  <a:pt x="10668" y="588264"/>
                </a:lnTo>
                <a:lnTo>
                  <a:pt x="10668" y="593445"/>
                </a:lnTo>
                <a:lnTo>
                  <a:pt x="15240" y="598932"/>
                </a:lnTo>
                <a:lnTo>
                  <a:pt x="33438" y="587086"/>
                </a:lnTo>
                <a:close/>
              </a:path>
              <a:path w="919479" h="601979">
                <a:moveTo>
                  <a:pt x="918972" y="10668"/>
                </a:moveTo>
                <a:lnTo>
                  <a:pt x="911352" y="0"/>
                </a:lnTo>
                <a:lnTo>
                  <a:pt x="26848" y="577239"/>
                </a:lnTo>
                <a:lnTo>
                  <a:pt x="21619" y="587697"/>
                </a:lnTo>
                <a:lnTo>
                  <a:pt x="33438" y="587086"/>
                </a:lnTo>
                <a:lnTo>
                  <a:pt x="918972" y="10668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70863" y="1088541"/>
            <a:ext cx="7748270" cy="200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The following picture shows the arrangement for conducting  Open Circuit Test using</a:t>
            </a:r>
            <a:r>
              <a:rPr sz="2500" spc="7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DPATT-3Bi.</a:t>
            </a:r>
            <a:endParaRPr sz="2500">
              <a:latin typeface="Times New Roman"/>
              <a:cs typeface="Times New Roman"/>
            </a:endParaRPr>
          </a:p>
          <a:p>
            <a:pPr marL="6182995">
              <a:lnSpc>
                <a:spcPts val="2425"/>
              </a:lnSpc>
            </a:pPr>
            <a:r>
              <a:rPr sz="2500" b="1" spc="-5" dirty="0">
                <a:latin typeface="Times New Roman"/>
                <a:cs typeface="Times New Roman"/>
              </a:rPr>
              <a:t>Voltage</a:t>
            </a:r>
            <a:endParaRPr sz="2500">
              <a:latin typeface="Times New Roman"/>
              <a:cs typeface="Times New Roman"/>
            </a:endParaRPr>
          </a:p>
          <a:p>
            <a:pPr marL="6182995" marR="209550">
              <a:lnSpc>
                <a:spcPct val="100000"/>
              </a:lnSpc>
            </a:pPr>
            <a:r>
              <a:rPr sz="2500" b="1" spc="-5" dirty="0">
                <a:latin typeface="Times New Roman"/>
                <a:cs typeface="Times New Roman"/>
              </a:rPr>
              <a:t>applied</a:t>
            </a:r>
            <a:r>
              <a:rPr sz="2500" b="1" spc="-8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at  LT</a:t>
            </a:r>
            <a:r>
              <a:rPr sz="2500" b="1" spc="-4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Side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9200" y="3886200"/>
            <a:ext cx="5939028" cy="1680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44032" y="3886199"/>
            <a:ext cx="353695" cy="538480"/>
          </a:xfrm>
          <a:custGeom>
            <a:avLst/>
            <a:gdLst/>
            <a:ahLst/>
            <a:cxnLst/>
            <a:rect l="l" t="t" r="r" b="b"/>
            <a:pathLst>
              <a:path w="353695" h="538479">
                <a:moveTo>
                  <a:pt x="353464" y="530352"/>
                </a:moveTo>
                <a:lnTo>
                  <a:pt x="15523" y="0"/>
                </a:lnTo>
                <a:lnTo>
                  <a:pt x="0" y="0"/>
                </a:lnTo>
                <a:lnTo>
                  <a:pt x="342796" y="537972"/>
                </a:lnTo>
                <a:lnTo>
                  <a:pt x="353464" y="530352"/>
                </a:lnTo>
                <a:close/>
              </a:path>
            </a:pathLst>
          </a:custGeom>
          <a:solidFill>
            <a:srgbClr val="FF68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17737" y="4368798"/>
            <a:ext cx="1221105" cy="1168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latin typeface="Times New Roman"/>
                <a:cs typeface="Times New Roman"/>
              </a:rPr>
              <a:t>HT Side  is open  </a:t>
            </a:r>
            <a:r>
              <a:rPr sz="2500" b="1" spc="-10" dirty="0">
                <a:latin typeface="Times New Roman"/>
                <a:cs typeface="Times New Roman"/>
              </a:rPr>
              <a:t>c</a:t>
            </a:r>
            <a:r>
              <a:rPr sz="2500" b="1" spc="-5" dirty="0">
                <a:latin typeface="Times New Roman"/>
                <a:cs typeface="Times New Roman"/>
              </a:rPr>
              <a:t>i</a:t>
            </a:r>
            <a:r>
              <a:rPr sz="2500" b="1" spc="-10" dirty="0">
                <a:latin typeface="Times New Roman"/>
                <a:cs typeface="Times New Roman"/>
              </a:rPr>
              <a:t>rc</a:t>
            </a:r>
            <a:r>
              <a:rPr sz="2500" b="1" spc="-5" dirty="0">
                <a:latin typeface="Times New Roman"/>
                <a:cs typeface="Times New Roman"/>
              </a:rPr>
              <a:t>ui</a:t>
            </a:r>
            <a:r>
              <a:rPr sz="2500" b="1" spc="-10" dirty="0">
                <a:latin typeface="Times New Roman"/>
                <a:cs typeface="Times New Roman"/>
              </a:rPr>
              <a:t>te</a:t>
            </a:r>
            <a:r>
              <a:rPr sz="2500" b="1" spc="-5" dirty="0">
                <a:latin typeface="Times New Roman"/>
                <a:cs typeface="Times New Roman"/>
              </a:rPr>
              <a:t>d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3139" y="708151"/>
            <a:ext cx="7910195" cy="452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477520" indent="-274320">
              <a:lnSpc>
                <a:spcPct val="100000"/>
              </a:lnSpc>
              <a:spcBef>
                <a:spcPts val="95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Open circuit test is </a:t>
            </a:r>
            <a:r>
              <a:rPr sz="2500" spc="-10" dirty="0">
                <a:latin typeface="Times New Roman"/>
                <a:cs typeface="Times New Roman"/>
              </a:rPr>
              <a:t>carried </a:t>
            </a:r>
            <a:r>
              <a:rPr sz="2500" spc="-5" dirty="0">
                <a:latin typeface="Times New Roman"/>
                <a:cs typeface="Times New Roman"/>
              </a:rPr>
              <a:t>out to determine Iron Loss in  Transformers.</a:t>
            </a:r>
            <a:endParaRPr sz="25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Transformers dissipate Electrical Energy whenever they are  On.</a:t>
            </a:r>
            <a:endParaRPr sz="2500">
              <a:latin typeface="Times New Roman"/>
              <a:cs typeface="Times New Roman"/>
            </a:endParaRPr>
          </a:p>
          <a:p>
            <a:pPr marL="287020" marR="529590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Core loss and magnetizing current depend upon applied  voltage and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frequency.</a:t>
            </a:r>
            <a:endParaRPr sz="2500">
              <a:latin typeface="Times New Roman"/>
              <a:cs typeface="Times New Roman"/>
            </a:endParaRPr>
          </a:p>
          <a:p>
            <a:pPr marL="287020" marR="160655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Since we have no control on variation of Mains Frequency  therefore the applied voltage is varied to keep V/f ratio  constant.</a:t>
            </a:r>
            <a:endParaRPr sz="2500">
              <a:latin typeface="Times New Roman"/>
              <a:cs typeface="Times New Roman"/>
            </a:endParaRPr>
          </a:p>
          <a:p>
            <a:pPr marL="287020" marR="163195" indent="-274320">
              <a:lnSpc>
                <a:spcPct val="100000"/>
              </a:lnSpc>
              <a:spcBef>
                <a:spcPts val="600"/>
              </a:spcBef>
              <a:buClr>
                <a:srgbClr val="FE8636"/>
              </a:buClr>
              <a:buSzPct val="70000"/>
              <a:buFont typeface="Courier New"/>
              <a:buChar char="o"/>
              <a:tabLst>
                <a:tab pos="287020" algn="l"/>
              </a:tabLst>
            </a:pPr>
            <a:r>
              <a:rPr sz="2500" spc="-5" dirty="0">
                <a:latin typeface="Times New Roman"/>
                <a:cs typeface="Times New Roman"/>
              </a:rPr>
              <a:t>To minimize core loss, the design of Iron Core needs to be  better.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39" y="631951"/>
            <a:ext cx="8145780" cy="2235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12265">
              <a:lnSpc>
                <a:spcPct val="100000"/>
              </a:lnSpc>
              <a:spcBef>
                <a:spcPts val="95"/>
              </a:spcBef>
            </a:pPr>
            <a:r>
              <a:rPr sz="25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Steps for conducting Open </a:t>
            </a:r>
            <a:r>
              <a:rPr sz="25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25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b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Test: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567055" marR="5080" indent="-554990">
              <a:lnSpc>
                <a:spcPct val="120000"/>
              </a:lnSpc>
            </a:pPr>
            <a:r>
              <a:rPr sz="2500" b="1" spc="-5" dirty="0">
                <a:latin typeface="Times New Roman"/>
                <a:cs typeface="Times New Roman"/>
              </a:rPr>
              <a:t>(1). </a:t>
            </a:r>
            <a:r>
              <a:rPr sz="2500" spc="-5" dirty="0">
                <a:latin typeface="Times New Roman"/>
                <a:cs typeface="Times New Roman"/>
              </a:rPr>
              <a:t>Obtain the value of Rated </a:t>
            </a:r>
            <a:r>
              <a:rPr sz="2500" spc="-50" dirty="0">
                <a:latin typeface="Times New Roman"/>
                <a:cs typeface="Times New Roman"/>
              </a:rPr>
              <a:t>Voltage </a:t>
            </a:r>
            <a:r>
              <a:rPr sz="2500" spc="-5" dirty="0">
                <a:latin typeface="Times New Roman"/>
                <a:cs typeface="Times New Roman"/>
              </a:rPr>
              <a:t>from parameters given in  </a:t>
            </a:r>
            <a:r>
              <a:rPr sz="2500" spc="-10" dirty="0">
                <a:latin typeface="Times New Roman"/>
                <a:cs typeface="Times New Roman"/>
              </a:rPr>
              <a:t>transformer’s </a:t>
            </a:r>
            <a:r>
              <a:rPr sz="2500" spc="-15" dirty="0">
                <a:latin typeface="Times New Roman"/>
                <a:cs typeface="Times New Roman"/>
              </a:rPr>
              <a:t>Name </a:t>
            </a:r>
            <a:r>
              <a:rPr sz="2500" spc="-5" dirty="0">
                <a:latin typeface="Times New Roman"/>
                <a:cs typeface="Times New Roman"/>
              </a:rPr>
              <a:t>Plate as explained</a:t>
            </a:r>
            <a:r>
              <a:rPr sz="2500" spc="180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below.</a:t>
            </a:r>
            <a:endParaRPr sz="2500">
              <a:latin typeface="Times New Roman"/>
              <a:cs typeface="Times New Roman"/>
            </a:endParaRPr>
          </a:p>
          <a:p>
            <a:pPr marL="486409">
              <a:lnSpc>
                <a:spcPct val="100000"/>
              </a:lnSpc>
              <a:spcBef>
                <a:spcPts val="600"/>
              </a:spcBef>
            </a:pPr>
            <a:r>
              <a:rPr sz="25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Example</a:t>
            </a:r>
            <a:r>
              <a:rPr sz="2500" spc="-5" dirty="0">
                <a:latin typeface="Times New Roman"/>
                <a:cs typeface="Times New Roman"/>
              </a:rPr>
              <a:t>: According to transformer’s </a:t>
            </a:r>
            <a:r>
              <a:rPr sz="2500" spc="-10" dirty="0">
                <a:latin typeface="Times New Roman"/>
                <a:cs typeface="Times New Roman"/>
              </a:rPr>
              <a:t>name</a:t>
            </a:r>
            <a:r>
              <a:rPr sz="2500" spc="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plate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12566" y="2841141"/>
            <a:ext cx="157861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2500" spc="-10" dirty="0">
                <a:latin typeface="Times New Roman"/>
                <a:cs typeface="Times New Roman"/>
              </a:rPr>
              <a:t>HT </a:t>
            </a:r>
            <a:r>
              <a:rPr sz="2500" spc="-50" dirty="0">
                <a:latin typeface="Times New Roman"/>
                <a:cs typeface="Times New Roman"/>
              </a:rPr>
              <a:t>Voltage  </a:t>
            </a:r>
            <a:r>
              <a:rPr sz="2500" spc="-120" dirty="0">
                <a:latin typeface="Times New Roman"/>
                <a:cs typeface="Times New Roman"/>
              </a:rPr>
              <a:t>LT </a:t>
            </a:r>
            <a:r>
              <a:rPr sz="2500" spc="-50" dirty="0">
                <a:latin typeface="Times New Roman"/>
                <a:cs typeface="Times New Roman"/>
              </a:rPr>
              <a:t>Voltage  </a:t>
            </a:r>
            <a:r>
              <a:rPr sz="2500" spc="-114" dirty="0">
                <a:latin typeface="Times New Roman"/>
                <a:cs typeface="Times New Roman"/>
              </a:rPr>
              <a:t>KVA</a:t>
            </a:r>
            <a:r>
              <a:rPr sz="2500" spc="-2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Rating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5602" y="2841141"/>
            <a:ext cx="1746885" cy="13970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00" spc="-5" dirty="0">
                <a:latin typeface="Times New Roman"/>
                <a:cs typeface="Times New Roman"/>
              </a:rPr>
              <a:t>=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11KV</a:t>
            </a:r>
            <a:endParaRPr sz="2500">
              <a:latin typeface="Times New Roman"/>
              <a:cs typeface="Times New Roman"/>
            </a:endParaRPr>
          </a:p>
          <a:p>
            <a:pPr marL="27305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= 415V</a:t>
            </a:r>
            <a:r>
              <a:rPr sz="2500" spc="-114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(P-P)</a:t>
            </a:r>
            <a:endParaRPr sz="2500">
              <a:latin typeface="Times New Roman"/>
              <a:cs typeface="Times New Roman"/>
            </a:endParaRPr>
          </a:p>
          <a:p>
            <a:pPr marL="31115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= 200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114" dirty="0">
                <a:latin typeface="Times New Roman"/>
                <a:cs typeface="Times New Roman"/>
              </a:rPr>
              <a:t>KVA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2566" y="4212740"/>
            <a:ext cx="50939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i="1" spc="-5" dirty="0">
                <a:latin typeface="Times New Roman"/>
                <a:cs typeface="Times New Roman"/>
              </a:rPr>
              <a:t>Rated </a:t>
            </a:r>
            <a:r>
              <a:rPr sz="2500" i="1" spc="-45" dirty="0">
                <a:latin typeface="Times New Roman"/>
                <a:cs typeface="Times New Roman"/>
              </a:rPr>
              <a:t>Voltage </a:t>
            </a:r>
            <a:r>
              <a:rPr sz="2500" i="1" spc="-5" dirty="0">
                <a:latin typeface="Times New Roman"/>
                <a:cs typeface="Times New Roman"/>
              </a:rPr>
              <a:t>= </a:t>
            </a:r>
            <a:r>
              <a:rPr sz="2500" i="1" spc="-50" dirty="0">
                <a:latin typeface="Times New Roman"/>
                <a:cs typeface="Times New Roman"/>
              </a:rPr>
              <a:t>11KV </a:t>
            </a:r>
            <a:r>
              <a:rPr sz="2500" i="1" spc="-5" dirty="0">
                <a:latin typeface="Times New Roman"/>
                <a:cs typeface="Times New Roman"/>
              </a:rPr>
              <a:t>(Primary Side)  Rated </a:t>
            </a:r>
            <a:r>
              <a:rPr sz="2500" i="1" spc="-45" dirty="0">
                <a:latin typeface="Times New Roman"/>
                <a:cs typeface="Times New Roman"/>
              </a:rPr>
              <a:t>Voltage </a:t>
            </a:r>
            <a:r>
              <a:rPr sz="2500" i="1" spc="-5" dirty="0">
                <a:latin typeface="Times New Roman"/>
                <a:cs typeface="Times New Roman"/>
              </a:rPr>
              <a:t>= 415V (Secondary</a:t>
            </a:r>
            <a:r>
              <a:rPr sz="2500" i="1" spc="60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Side)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4539" y="555142"/>
            <a:ext cx="73266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5080" indent="-634365">
              <a:lnSpc>
                <a:spcPct val="120000"/>
              </a:lnSpc>
              <a:spcBef>
                <a:spcPts val="100"/>
              </a:spcBef>
              <a:tabLst>
                <a:tab pos="620395" algn="l"/>
              </a:tabLst>
            </a:pPr>
            <a:r>
              <a:rPr b="1" spc="-5" dirty="0">
                <a:latin typeface="Times New Roman"/>
                <a:cs typeface="Times New Roman"/>
              </a:rPr>
              <a:t>(2).	</a:t>
            </a:r>
            <a:r>
              <a:rPr spc="-5" dirty="0"/>
              <a:t>Open circuit </a:t>
            </a:r>
            <a:r>
              <a:rPr spc="-10" dirty="0"/>
              <a:t>HT </a:t>
            </a:r>
            <a:r>
              <a:rPr spc="-5" dirty="0"/>
              <a:t>Side while apply voltage at </a:t>
            </a:r>
            <a:r>
              <a:rPr spc="-120" dirty="0"/>
              <a:t>LT </a:t>
            </a:r>
            <a:r>
              <a:rPr spc="-5" dirty="0"/>
              <a:t>Side  through variac until the Rated </a:t>
            </a:r>
            <a:r>
              <a:rPr spc="-50" dirty="0"/>
              <a:t>Voltage </a:t>
            </a:r>
            <a:r>
              <a:rPr spc="-5" dirty="0"/>
              <a:t>is</a:t>
            </a:r>
            <a:r>
              <a:rPr spc="135" dirty="0"/>
              <a:t> </a:t>
            </a:r>
            <a:r>
              <a:rPr spc="-5" dirty="0"/>
              <a:t>achieved.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539" y="1473809"/>
            <a:ext cx="7936865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6430" marR="5080" indent="-634365">
              <a:lnSpc>
                <a:spcPct val="125000"/>
              </a:lnSpc>
              <a:spcBef>
                <a:spcPts val="100"/>
              </a:spcBef>
            </a:pPr>
            <a:r>
              <a:rPr sz="2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Note</a:t>
            </a:r>
            <a:r>
              <a:rPr sz="2000" b="1" i="1" dirty="0">
                <a:latin typeface="Times New Roman"/>
                <a:cs typeface="Times New Roman"/>
              </a:rPr>
              <a:t>: Incase supply frequency </a:t>
            </a:r>
            <a:r>
              <a:rPr sz="2000" b="1" i="1" spc="-5" dirty="0">
                <a:latin typeface="Times New Roman"/>
                <a:cs typeface="Times New Roman"/>
              </a:rPr>
              <a:t>is different </a:t>
            </a:r>
            <a:r>
              <a:rPr sz="2000" b="1" i="1" dirty="0">
                <a:latin typeface="Times New Roman"/>
                <a:cs typeface="Times New Roman"/>
              </a:rPr>
              <a:t>from </a:t>
            </a:r>
            <a:r>
              <a:rPr sz="2000" b="1" i="1" spc="-5" dirty="0">
                <a:latin typeface="Times New Roman"/>
                <a:cs typeface="Times New Roman"/>
              </a:rPr>
              <a:t>rated </a:t>
            </a:r>
            <a:r>
              <a:rPr sz="2000" b="1" i="1" dirty="0">
                <a:latin typeface="Times New Roman"/>
                <a:cs typeface="Times New Roman"/>
              </a:rPr>
              <a:t>frequency, </a:t>
            </a:r>
            <a:r>
              <a:rPr sz="2000" b="1" i="1" spc="-5" dirty="0">
                <a:latin typeface="Times New Roman"/>
                <a:cs typeface="Times New Roman"/>
              </a:rPr>
              <a:t>the</a:t>
            </a:r>
            <a:r>
              <a:rPr sz="2000" b="1" i="1" spc="-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voltage  </a:t>
            </a:r>
            <a:r>
              <a:rPr sz="2000" b="1" i="1" spc="-5" dirty="0">
                <a:latin typeface="Times New Roman"/>
                <a:cs typeface="Times New Roman"/>
              </a:rPr>
              <a:t>to </a:t>
            </a:r>
            <a:r>
              <a:rPr sz="2000" b="1" i="1" dirty="0">
                <a:latin typeface="Times New Roman"/>
                <a:cs typeface="Times New Roman"/>
              </a:rPr>
              <a:t>be applied </a:t>
            </a:r>
            <a:r>
              <a:rPr sz="2000" b="1" i="1" spc="-5" dirty="0">
                <a:latin typeface="Times New Roman"/>
                <a:cs typeface="Times New Roman"/>
              </a:rPr>
              <a:t>is calculated </a:t>
            </a:r>
            <a:r>
              <a:rPr sz="2000" b="1" i="1" dirty="0">
                <a:latin typeface="Times New Roman"/>
                <a:cs typeface="Times New Roman"/>
              </a:rPr>
              <a:t>as per supply</a:t>
            </a:r>
            <a:r>
              <a:rPr sz="2000" b="1" i="1" spc="-1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frequency.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5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Illustration: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55233" y="2691789"/>
            <a:ext cx="1647825" cy="139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495" marR="5080" indent="-11430" algn="just">
              <a:lnSpc>
                <a:spcPct val="119800"/>
              </a:lnSpc>
              <a:spcBef>
                <a:spcPts val="95"/>
              </a:spcBef>
            </a:pPr>
            <a:r>
              <a:rPr sz="2500" spc="5" dirty="0">
                <a:latin typeface="Times New Roman"/>
                <a:cs typeface="Times New Roman"/>
              </a:rPr>
              <a:t>V</a:t>
            </a:r>
            <a:r>
              <a:rPr sz="2475" spc="7" baseline="-20202" dirty="0">
                <a:latin typeface="Times New Roman"/>
                <a:cs typeface="Times New Roman"/>
              </a:rPr>
              <a:t>RT </a:t>
            </a:r>
            <a:r>
              <a:rPr sz="2500" spc="-5" dirty="0">
                <a:latin typeface="Times New Roman"/>
                <a:cs typeface="Times New Roman"/>
              </a:rPr>
              <a:t>= 415 V  </a:t>
            </a:r>
            <a:r>
              <a:rPr sz="2500" spc="5" dirty="0">
                <a:latin typeface="Times New Roman"/>
                <a:cs typeface="Times New Roman"/>
              </a:rPr>
              <a:t>F</a:t>
            </a:r>
            <a:r>
              <a:rPr sz="2475" spc="7" baseline="-20202" dirty="0">
                <a:latin typeface="Times New Roman"/>
                <a:cs typeface="Times New Roman"/>
              </a:rPr>
              <a:t>RT </a:t>
            </a:r>
            <a:r>
              <a:rPr sz="2500" spc="-5" dirty="0">
                <a:latin typeface="Times New Roman"/>
                <a:cs typeface="Times New Roman"/>
              </a:rPr>
              <a:t>= 50 Hz  </a:t>
            </a:r>
            <a:r>
              <a:rPr sz="2500" dirty="0">
                <a:latin typeface="Times New Roman"/>
                <a:cs typeface="Times New Roman"/>
              </a:rPr>
              <a:t>F</a:t>
            </a:r>
            <a:r>
              <a:rPr sz="2475" baseline="-20202" dirty="0">
                <a:latin typeface="Times New Roman"/>
                <a:cs typeface="Times New Roman"/>
              </a:rPr>
              <a:t>S</a:t>
            </a:r>
            <a:r>
              <a:rPr sz="2475" spc="-120" baseline="-20202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=49.50Hz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5758" y="2691789"/>
            <a:ext cx="2829560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7525">
              <a:lnSpc>
                <a:spcPct val="1196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Rated LT</a:t>
            </a:r>
            <a:r>
              <a:rPr sz="2500" spc="-6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Voltage  Rated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Frequency</a:t>
            </a: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</a:pPr>
            <a:r>
              <a:rPr sz="2500" spc="-5" dirty="0">
                <a:latin typeface="Times New Roman"/>
                <a:cs typeface="Times New Roman"/>
              </a:rPr>
              <a:t>If, Supply frequency  Voltage to be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applied,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89504" y="4565904"/>
            <a:ext cx="4357370" cy="407034"/>
          </a:xfrm>
          <a:custGeom>
            <a:avLst/>
            <a:gdLst/>
            <a:ahLst/>
            <a:cxnLst/>
            <a:rect l="l" t="t" r="r" b="b"/>
            <a:pathLst>
              <a:path w="4357370" h="407035">
                <a:moveTo>
                  <a:pt x="4357116" y="6095"/>
                </a:moveTo>
                <a:lnTo>
                  <a:pt x="4357116" y="3048"/>
                </a:lnTo>
                <a:lnTo>
                  <a:pt x="4354068" y="0"/>
                </a:lnTo>
                <a:lnTo>
                  <a:pt x="3048" y="0"/>
                </a:lnTo>
                <a:lnTo>
                  <a:pt x="0" y="3048"/>
                </a:lnTo>
                <a:lnTo>
                  <a:pt x="0" y="6096"/>
                </a:lnTo>
                <a:lnTo>
                  <a:pt x="6095" y="6656"/>
                </a:lnTo>
                <a:lnTo>
                  <a:pt x="6095" y="6095"/>
                </a:lnTo>
                <a:lnTo>
                  <a:pt x="4357116" y="6095"/>
                </a:lnTo>
                <a:close/>
              </a:path>
              <a:path w="4357370" h="407035">
                <a:moveTo>
                  <a:pt x="4349495" y="406907"/>
                </a:moveTo>
                <a:lnTo>
                  <a:pt x="4349495" y="406206"/>
                </a:lnTo>
                <a:lnTo>
                  <a:pt x="6095" y="6656"/>
                </a:lnTo>
                <a:lnTo>
                  <a:pt x="6095" y="406907"/>
                </a:lnTo>
                <a:lnTo>
                  <a:pt x="4349495" y="406907"/>
                </a:lnTo>
                <a:close/>
              </a:path>
              <a:path w="4357370" h="407035">
                <a:moveTo>
                  <a:pt x="4357116" y="406907"/>
                </a:moveTo>
                <a:lnTo>
                  <a:pt x="4357116" y="6095"/>
                </a:lnTo>
                <a:lnTo>
                  <a:pt x="4349495" y="6095"/>
                </a:lnTo>
                <a:lnTo>
                  <a:pt x="4349495" y="13716"/>
                </a:lnTo>
                <a:lnTo>
                  <a:pt x="4349496" y="406206"/>
                </a:lnTo>
                <a:lnTo>
                  <a:pt x="4357116" y="406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95600" y="4572000"/>
            <a:ext cx="4343400" cy="401320"/>
          </a:xfrm>
          <a:custGeom>
            <a:avLst/>
            <a:gdLst/>
            <a:ahLst/>
            <a:cxnLst/>
            <a:rect l="l" t="t" r="r" b="b"/>
            <a:pathLst>
              <a:path w="4343400" h="401320">
                <a:moveTo>
                  <a:pt x="0" y="0"/>
                </a:moveTo>
                <a:lnTo>
                  <a:pt x="0" y="400812"/>
                </a:lnTo>
                <a:lnTo>
                  <a:pt x="4343400" y="400812"/>
                </a:lnTo>
                <a:lnTo>
                  <a:pt x="434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89504" y="4565904"/>
            <a:ext cx="4357370" cy="413384"/>
          </a:xfrm>
          <a:custGeom>
            <a:avLst/>
            <a:gdLst/>
            <a:ahLst/>
            <a:cxnLst/>
            <a:rect l="l" t="t" r="r" b="b"/>
            <a:pathLst>
              <a:path w="4357370" h="413385">
                <a:moveTo>
                  <a:pt x="4357116" y="409956"/>
                </a:moveTo>
                <a:lnTo>
                  <a:pt x="4357116" y="3048"/>
                </a:lnTo>
                <a:lnTo>
                  <a:pt x="4354068" y="0"/>
                </a:lnTo>
                <a:lnTo>
                  <a:pt x="3048" y="0"/>
                </a:lnTo>
                <a:lnTo>
                  <a:pt x="0" y="3048"/>
                </a:lnTo>
                <a:lnTo>
                  <a:pt x="0" y="409956"/>
                </a:lnTo>
                <a:lnTo>
                  <a:pt x="3048" y="413004"/>
                </a:lnTo>
                <a:lnTo>
                  <a:pt x="6096" y="413004"/>
                </a:lnTo>
                <a:lnTo>
                  <a:pt x="6096" y="13716"/>
                </a:lnTo>
                <a:lnTo>
                  <a:pt x="13716" y="6096"/>
                </a:lnTo>
                <a:lnTo>
                  <a:pt x="13716" y="13716"/>
                </a:lnTo>
                <a:lnTo>
                  <a:pt x="4343400" y="13716"/>
                </a:lnTo>
                <a:lnTo>
                  <a:pt x="4343400" y="6096"/>
                </a:lnTo>
                <a:lnTo>
                  <a:pt x="4349496" y="13716"/>
                </a:lnTo>
                <a:lnTo>
                  <a:pt x="4349496" y="413004"/>
                </a:lnTo>
                <a:lnTo>
                  <a:pt x="4354068" y="413004"/>
                </a:lnTo>
                <a:lnTo>
                  <a:pt x="4357116" y="409956"/>
                </a:lnTo>
                <a:close/>
              </a:path>
              <a:path w="4357370" h="413385">
                <a:moveTo>
                  <a:pt x="13716" y="13716"/>
                </a:moveTo>
                <a:lnTo>
                  <a:pt x="13716" y="6096"/>
                </a:lnTo>
                <a:lnTo>
                  <a:pt x="6096" y="13716"/>
                </a:lnTo>
                <a:lnTo>
                  <a:pt x="13716" y="13716"/>
                </a:lnTo>
                <a:close/>
              </a:path>
              <a:path w="4357370" h="413385">
                <a:moveTo>
                  <a:pt x="13716" y="400812"/>
                </a:moveTo>
                <a:lnTo>
                  <a:pt x="13716" y="13716"/>
                </a:lnTo>
                <a:lnTo>
                  <a:pt x="6096" y="13716"/>
                </a:lnTo>
                <a:lnTo>
                  <a:pt x="6096" y="400812"/>
                </a:lnTo>
                <a:lnTo>
                  <a:pt x="13716" y="400812"/>
                </a:lnTo>
                <a:close/>
              </a:path>
              <a:path w="4357370" h="413385">
                <a:moveTo>
                  <a:pt x="4349496" y="400812"/>
                </a:moveTo>
                <a:lnTo>
                  <a:pt x="6096" y="400812"/>
                </a:lnTo>
                <a:lnTo>
                  <a:pt x="13716" y="406908"/>
                </a:lnTo>
                <a:lnTo>
                  <a:pt x="13716" y="413004"/>
                </a:lnTo>
                <a:lnTo>
                  <a:pt x="4343400" y="413004"/>
                </a:lnTo>
                <a:lnTo>
                  <a:pt x="4343400" y="406908"/>
                </a:lnTo>
                <a:lnTo>
                  <a:pt x="4349496" y="400812"/>
                </a:lnTo>
                <a:close/>
              </a:path>
              <a:path w="4357370" h="413385">
                <a:moveTo>
                  <a:pt x="13716" y="413004"/>
                </a:moveTo>
                <a:lnTo>
                  <a:pt x="13716" y="406908"/>
                </a:lnTo>
                <a:lnTo>
                  <a:pt x="6096" y="400812"/>
                </a:lnTo>
                <a:lnTo>
                  <a:pt x="6096" y="413004"/>
                </a:lnTo>
                <a:lnTo>
                  <a:pt x="13716" y="413004"/>
                </a:lnTo>
                <a:close/>
              </a:path>
              <a:path w="4357370" h="413385">
                <a:moveTo>
                  <a:pt x="4349496" y="13716"/>
                </a:moveTo>
                <a:lnTo>
                  <a:pt x="4343400" y="6096"/>
                </a:lnTo>
                <a:lnTo>
                  <a:pt x="4343400" y="13716"/>
                </a:lnTo>
                <a:lnTo>
                  <a:pt x="4349496" y="13716"/>
                </a:lnTo>
                <a:close/>
              </a:path>
              <a:path w="4357370" h="413385">
                <a:moveTo>
                  <a:pt x="4349496" y="400812"/>
                </a:moveTo>
                <a:lnTo>
                  <a:pt x="4349496" y="13716"/>
                </a:lnTo>
                <a:lnTo>
                  <a:pt x="4343400" y="13716"/>
                </a:lnTo>
                <a:lnTo>
                  <a:pt x="4343400" y="400812"/>
                </a:lnTo>
                <a:lnTo>
                  <a:pt x="4349496" y="400812"/>
                </a:lnTo>
                <a:close/>
              </a:path>
              <a:path w="4357370" h="413385">
                <a:moveTo>
                  <a:pt x="4349496" y="413004"/>
                </a:moveTo>
                <a:lnTo>
                  <a:pt x="4349496" y="400812"/>
                </a:lnTo>
                <a:lnTo>
                  <a:pt x="4343400" y="406908"/>
                </a:lnTo>
                <a:lnTo>
                  <a:pt x="4343400" y="413004"/>
                </a:lnTo>
                <a:lnTo>
                  <a:pt x="4349496" y="413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895600" y="4598922"/>
            <a:ext cx="4343400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35150" algn="ctr">
              <a:lnSpc>
                <a:spcPct val="100000"/>
              </a:lnSpc>
              <a:spcBef>
                <a:spcPts val="100"/>
              </a:spcBef>
            </a:pPr>
            <a:r>
              <a:rPr sz="2000" b="1" spc="10" dirty="0">
                <a:latin typeface="Times New Roman"/>
                <a:cs typeface="Times New Roman"/>
              </a:rPr>
              <a:t>V</a:t>
            </a:r>
            <a:r>
              <a:rPr sz="1950" b="1" spc="15" baseline="-21367" dirty="0">
                <a:latin typeface="Times New Roman"/>
                <a:cs typeface="Times New Roman"/>
              </a:rPr>
              <a:t>A </a:t>
            </a:r>
            <a:r>
              <a:rPr sz="2000" b="1" dirty="0">
                <a:latin typeface="Times New Roman"/>
                <a:cs typeface="Times New Roman"/>
              </a:rPr>
              <a:t>= </a:t>
            </a:r>
            <a:r>
              <a:rPr sz="2000" b="1" spc="10" dirty="0">
                <a:latin typeface="Times New Roman"/>
                <a:cs typeface="Times New Roman"/>
              </a:rPr>
              <a:t>(V</a:t>
            </a:r>
            <a:r>
              <a:rPr sz="1950" b="1" spc="15" baseline="-21367" dirty="0">
                <a:latin typeface="Times New Roman"/>
                <a:cs typeface="Times New Roman"/>
              </a:rPr>
              <a:t>RT </a:t>
            </a:r>
            <a:r>
              <a:rPr sz="2000" b="1" dirty="0">
                <a:latin typeface="Times New Roman"/>
                <a:cs typeface="Times New Roman"/>
              </a:rPr>
              <a:t>/ </a:t>
            </a:r>
            <a:r>
              <a:rPr sz="2000" b="1" spc="10" dirty="0">
                <a:latin typeface="Times New Roman"/>
                <a:cs typeface="Times New Roman"/>
              </a:rPr>
              <a:t>F</a:t>
            </a:r>
            <a:r>
              <a:rPr sz="1950" b="1" spc="15" baseline="-21367" dirty="0">
                <a:latin typeface="Times New Roman"/>
                <a:cs typeface="Times New Roman"/>
              </a:rPr>
              <a:t>RT </a:t>
            </a:r>
            <a:r>
              <a:rPr sz="2000" b="1" dirty="0">
                <a:latin typeface="Times New Roman"/>
                <a:cs typeface="Times New Roman"/>
              </a:rPr>
              <a:t>) *</a:t>
            </a:r>
            <a:r>
              <a:rPr sz="2000" b="1" spc="37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F</a:t>
            </a:r>
            <a:r>
              <a:rPr sz="1950" b="1" spc="7" baseline="-21367" dirty="0">
                <a:latin typeface="Times New Roman"/>
                <a:cs typeface="Times New Roman"/>
              </a:rPr>
              <a:t>S</a:t>
            </a:r>
            <a:endParaRPr sz="1950" baseline="-21367">
              <a:latin typeface="Times New Roman"/>
              <a:cs typeface="Times New Roman"/>
            </a:endParaRPr>
          </a:p>
          <a:p>
            <a:pPr marR="1882775" algn="ctr">
              <a:lnSpc>
                <a:spcPct val="100000"/>
              </a:lnSpc>
              <a:spcBef>
                <a:spcPts val="1660"/>
              </a:spcBef>
            </a:pPr>
            <a:r>
              <a:rPr sz="2000" b="1" spc="10" dirty="0">
                <a:latin typeface="Times New Roman"/>
                <a:cs typeface="Times New Roman"/>
              </a:rPr>
              <a:t>V</a:t>
            </a:r>
            <a:r>
              <a:rPr sz="1950" b="1" spc="15" baseline="-21367" dirty="0">
                <a:latin typeface="Times New Roman"/>
                <a:cs typeface="Times New Roman"/>
              </a:rPr>
              <a:t>A  </a:t>
            </a:r>
            <a:r>
              <a:rPr sz="2000" b="1" dirty="0">
                <a:latin typeface="Times New Roman"/>
                <a:cs typeface="Times New Roman"/>
              </a:rPr>
              <a:t>= (415 / </a:t>
            </a:r>
            <a:r>
              <a:rPr sz="2000" b="1" spc="5" dirty="0">
                <a:latin typeface="Times New Roman"/>
                <a:cs typeface="Times New Roman"/>
              </a:rPr>
              <a:t>50) </a:t>
            </a:r>
            <a:r>
              <a:rPr sz="2000" b="1" dirty="0">
                <a:latin typeface="Times New Roman"/>
                <a:cs typeface="Times New Roman"/>
              </a:rPr>
              <a:t>*</a:t>
            </a:r>
            <a:r>
              <a:rPr sz="2000" b="1" spc="-3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49.50</a:t>
            </a:r>
            <a:endParaRPr sz="2000">
              <a:latin typeface="Times New Roman"/>
              <a:cs typeface="Times New Roman"/>
            </a:endParaRPr>
          </a:p>
          <a:p>
            <a:pPr marL="356235">
              <a:lnSpc>
                <a:spcPct val="100000"/>
              </a:lnSpc>
              <a:spcBef>
                <a:spcPts val="730"/>
              </a:spcBef>
            </a:pP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410.85V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01911" y="457200"/>
            <a:ext cx="380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9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302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886199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3428999"/>
                </a:move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lnTo>
                  <a:pt x="0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01911" y="3886200"/>
            <a:ext cx="38099" cy="3428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3139" y="555141"/>
            <a:ext cx="7759700" cy="468333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620395" indent="-620395">
              <a:lnSpc>
                <a:spcPct val="100000"/>
              </a:lnSpc>
              <a:spcBef>
                <a:spcPts val="400"/>
              </a:spcBef>
              <a:buFont typeface="Times New Roman"/>
              <a:buAutoNum type="arabicParenBoth" startAt="3"/>
              <a:tabLst>
                <a:tab pos="620395" algn="l"/>
                <a:tab pos="621030" algn="l"/>
              </a:tabLst>
            </a:pPr>
            <a:r>
              <a:rPr sz="2500" spc="-5" dirty="0">
                <a:latin typeface="Times New Roman"/>
                <a:cs typeface="Times New Roman"/>
              </a:rPr>
              <a:t>Calculate No Load Current as described</a:t>
            </a:r>
            <a:r>
              <a:rPr sz="2500" spc="145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below.</a:t>
            </a:r>
            <a:endParaRPr sz="2500" dirty="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300"/>
              </a:spcBef>
            </a:pPr>
            <a:r>
              <a:rPr sz="25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Illustration:</a:t>
            </a:r>
            <a:endParaRPr sz="2500" dirty="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300"/>
              </a:spcBef>
            </a:pPr>
            <a:r>
              <a:rPr sz="2500" i="1" spc="-15" dirty="0">
                <a:latin typeface="Times New Roman"/>
                <a:cs typeface="Times New Roman"/>
              </a:rPr>
              <a:t>Transformer</a:t>
            </a:r>
            <a:r>
              <a:rPr sz="2500" i="1" spc="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Rating</a:t>
            </a:r>
            <a:endParaRPr sz="2500" dirty="0">
              <a:latin typeface="Times New Roman"/>
              <a:cs typeface="Times New Roman"/>
            </a:endParaRPr>
          </a:p>
          <a:p>
            <a:pPr marL="646430">
              <a:lnSpc>
                <a:spcPct val="100000"/>
              </a:lnSpc>
              <a:spcBef>
                <a:spcPts val="300"/>
              </a:spcBef>
            </a:pPr>
            <a:r>
              <a:rPr sz="2500" i="1" spc="-10" dirty="0">
                <a:latin typeface="Times New Roman"/>
                <a:cs typeface="Times New Roman"/>
              </a:rPr>
              <a:t>HT </a:t>
            </a:r>
            <a:r>
              <a:rPr sz="2500" i="1" spc="-40" dirty="0">
                <a:latin typeface="Times New Roman"/>
                <a:cs typeface="Times New Roman"/>
              </a:rPr>
              <a:t>Voltage= </a:t>
            </a:r>
            <a:r>
              <a:rPr sz="2500" i="1" spc="-50" dirty="0">
                <a:latin typeface="Times New Roman"/>
                <a:cs typeface="Times New Roman"/>
              </a:rPr>
              <a:t>11KV </a:t>
            </a:r>
            <a:r>
              <a:rPr sz="2500" i="1" spc="-5" dirty="0">
                <a:latin typeface="Times New Roman"/>
                <a:cs typeface="Times New Roman"/>
              </a:rPr>
              <a:t>, Rated </a:t>
            </a:r>
            <a:r>
              <a:rPr sz="2500" i="1" spc="-45" dirty="0">
                <a:latin typeface="Times New Roman"/>
                <a:cs typeface="Times New Roman"/>
              </a:rPr>
              <a:t>Voltage </a:t>
            </a:r>
            <a:r>
              <a:rPr sz="2500" i="1" spc="-5" dirty="0">
                <a:latin typeface="Times New Roman"/>
                <a:cs typeface="Times New Roman"/>
              </a:rPr>
              <a:t>=</a:t>
            </a:r>
            <a:r>
              <a:rPr sz="2500" i="1" spc="8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415V</a:t>
            </a:r>
            <a:endParaRPr sz="2500" dirty="0">
              <a:latin typeface="Times New Roman"/>
              <a:cs typeface="Times New Roman"/>
            </a:endParaRPr>
          </a:p>
          <a:p>
            <a:pPr marL="567055" marR="840105" indent="78740">
              <a:lnSpc>
                <a:spcPct val="110000"/>
              </a:lnSpc>
              <a:tabLst>
                <a:tab pos="3295015" algn="l"/>
              </a:tabLst>
            </a:pPr>
            <a:r>
              <a:rPr sz="2500" i="1" spc="-25" dirty="0">
                <a:latin typeface="Times New Roman"/>
                <a:cs typeface="Times New Roman"/>
              </a:rPr>
              <a:t>LT</a:t>
            </a:r>
            <a:r>
              <a:rPr sz="2500" i="1" spc="-50" dirty="0">
                <a:latin typeface="Times New Roman"/>
                <a:cs typeface="Times New Roman"/>
              </a:rPr>
              <a:t> </a:t>
            </a:r>
            <a:r>
              <a:rPr sz="2500" i="1" spc="-30" dirty="0">
                <a:latin typeface="Times New Roman"/>
                <a:cs typeface="Times New Roman"/>
              </a:rPr>
              <a:t>Voltage=415V</a:t>
            </a:r>
            <a:r>
              <a:rPr sz="2500" i="1" spc="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,	Full Load </a:t>
            </a:r>
            <a:r>
              <a:rPr sz="2500" i="1" spc="-20" dirty="0">
                <a:latin typeface="Times New Roman"/>
                <a:cs typeface="Times New Roman"/>
              </a:rPr>
              <a:t>Current </a:t>
            </a:r>
            <a:r>
              <a:rPr sz="2500" i="1" spc="-5" dirty="0">
                <a:latin typeface="Times New Roman"/>
                <a:cs typeface="Times New Roman"/>
              </a:rPr>
              <a:t>= 10.49A  Rating of T/F=</a:t>
            </a:r>
            <a:r>
              <a:rPr sz="2500" i="1" spc="15" dirty="0">
                <a:latin typeface="Times New Roman"/>
                <a:cs typeface="Times New Roman"/>
              </a:rPr>
              <a:t> </a:t>
            </a:r>
            <a:r>
              <a:rPr sz="2500" i="1" spc="-35" dirty="0">
                <a:latin typeface="Times New Roman"/>
                <a:cs typeface="Times New Roman"/>
              </a:rPr>
              <a:t>200KVA</a:t>
            </a:r>
            <a:endParaRPr sz="2500" dirty="0">
              <a:latin typeface="Times New Roman"/>
              <a:cs typeface="Times New Roman"/>
            </a:endParaRPr>
          </a:p>
          <a:p>
            <a:pPr marL="560705">
              <a:lnSpc>
                <a:spcPct val="100000"/>
              </a:lnSpc>
              <a:spcBef>
                <a:spcPts val="300"/>
              </a:spcBef>
            </a:pPr>
            <a:r>
              <a:rPr sz="2500" i="1" spc="-15" dirty="0">
                <a:latin typeface="Times New Roman"/>
                <a:cs typeface="Times New Roman"/>
              </a:rPr>
              <a:t>According </a:t>
            </a:r>
            <a:r>
              <a:rPr sz="2500" i="1" spc="-5" dirty="0">
                <a:latin typeface="Times New Roman"/>
                <a:cs typeface="Times New Roman"/>
              </a:rPr>
              <a:t>to</a:t>
            </a:r>
            <a:r>
              <a:rPr sz="2500" i="1" spc="55" dirty="0">
                <a:latin typeface="Times New Roman"/>
                <a:cs typeface="Times New Roman"/>
              </a:rPr>
              <a:t> </a:t>
            </a:r>
            <a:r>
              <a:rPr sz="2500" i="1" spc="-10" dirty="0">
                <a:latin typeface="Times New Roman"/>
                <a:cs typeface="Times New Roman"/>
              </a:rPr>
              <a:t>BEE</a:t>
            </a:r>
            <a:endParaRPr sz="2500" dirty="0">
              <a:latin typeface="Times New Roman"/>
              <a:cs typeface="Times New Roman"/>
            </a:endParaRPr>
          </a:p>
          <a:p>
            <a:pPr marL="486409">
              <a:lnSpc>
                <a:spcPct val="100000"/>
              </a:lnSpc>
              <a:spcBef>
                <a:spcPts val="300"/>
              </a:spcBef>
            </a:pPr>
            <a:r>
              <a:rPr sz="2500" b="1" i="1" spc="-5" dirty="0">
                <a:latin typeface="Times New Roman"/>
                <a:cs typeface="Times New Roman"/>
              </a:rPr>
              <a:t>No Load Current = 2.5% of Full Load</a:t>
            </a:r>
            <a:r>
              <a:rPr sz="2500" b="1" i="1" spc="60" dirty="0">
                <a:latin typeface="Times New Roman"/>
                <a:cs typeface="Times New Roman"/>
              </a:rPr>
              <a:t> </a:t>
            </a:r>
            <a:r>
              <a:rPr sz="2500" b="1" i="1" spc="-5" dirty="0">
                <a:latin typeface="Times New Roman"/>
                <a:cs typeface="Times New Roman"/>
              </a:rPr>
              <a:t>Current</a:t>
            </a:r>
            <a:endParaRPr sz="2500" dirty="0">
              <a:latin typeface="Times New Roman"/>
              <a:cs typeface="Times New Roman"/>
            </a:endParaRPr>
          </a:p>
          <a:p>
            <a:pPr marL="2709545">
              <a:lnSpc>
                <a:spcPct val="100000"/>
              </a:lnSpc>
              <a:spcBef>
                <a:spcPts val="300"/>
              </a:spcBef>
            </a:pPr>
            <a:r>
              <a:rPr sz="2500" i="1" spc="-5" dirty="0">
                <a:latin typeface="Times New Roman"/>
                <a:cs typeface="Times New Roman"/>
              </a:rPr>
              <a:t>= (10.49* 2.5 /</a:t>
            </a:r>
            <a:r>
              <a:rPr sz="2500" i="1" spc="20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100)</a:t>
            </a:r>
            <a:endParaRPr sz="2500" dirty="0">
              <a:latin typeface="Times New Roman"/>
              <a:cs typeface="Times New Roman"/>
            </a:endParaRPr>
          </a:p>
          <a:p>
            <a:pPr marL="486409">
              <a:lnSpc>
                <a:spcPct val="100000"/>
              </a:lnSpc>
              <a:spcBef>
                <a:spcPts val="300"/>
              </a:spcBef>
            </a:pPr>
            <a:r>
              <a:rPr sz="2500" i="1" spc="-5" dirty="0">
                <a:latin typeface="Times New Roman"/>
                <a:cs typeface="Times New Roman"/>
              </a:rPr>
              <a:t>No Load </a:t>
            </a:r>
            <a:r>
              <a:rPr sz="2500" i="1" spc="-20" dirty="0">
                <a:latin typeface="Times New Roman"/>
                <a:cs typeface="Times New Roman"/>
              </a:rPr>
              <a:t>Current </a:t>
            </a:r>
            <a:r>
              <a:rPr sz="2500" i="1" spc="-5" dirty="0">
                <a:latin typeface="Times New Roman"/>
                <a:cs typeface="Times New Roman"/>
              </a:rPr>
              <a:t>=</a:t>
            </a:r>
            <a:r>
              <a:rPr sz="2500" i="1" spc="4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0.26A</a:t>
            </a: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6939" y="633475"/>
            <a:ext cx="805116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The maximum </a:t>
            </a:r>
            <a:r>
              <a:rPr sz="2000" b="1" i="1" spc="-5" dirty="0">
                <a:latin typeface="Times New Roman"/>
                <a:cs typeface="Times New Roman"/>
              </a:rPr>
              <a:t>allowed </a:t>
            </a:r>
            <a:r>
              <a:rPr sz="2000" b="1" i="1" dirty="0">
                <a:latin typeface="Times New Roman"/>
                <a:cs typeface="Times New Roman"/>
              </a:rPr>
              <a:t>loss at </a:t>
            </a:r>
            <a:r>
              <a:rPr sz="2000" b="1" i="1" spc="-5" dirty="0">
                <a:latin typeface="Times New Roman"/>
                <a:cs typeface="Times New Roman"/>
              </a:rPr>
              <a:t>rated </a:t>
            </a:r>
            <a:r>
              <a:rPr sz="2000" b="1" i="1" dirty="0">
                <a:latin typeface="Times New Roman"/>
                <a:cs typeface="Times New Roman"/>
              </a:rPr>
              <a:t>voltage and </a:t>
            </a:r>
            <a:r>
              <a:rPr sz="2000" b="1" i="1" spc="-5" dirty="0">
                <a:latin typeface="Times New Roman"/>
                <a:cs typeface="Times New Roman"/>
              </a:rPr>
              <a:t>rated </a:t>
            </a:r>
            <a:r>
              <a:rPr sz="2000" b="1" i="1" dirty="0">
                <a:latin typeface="Times New Roman"/>
                <a:cs typeface="Times New Roman"/>
              </a:rPr>
              <a:t>frequency </a:t>
            </a:r>
            <a:r>
              <a:rPr sz="2000" b="1" i="1" spc="-5" dirty="0">
                <a:latin typeface="Times New Roman"/>
                <a:cs typeface="Times New Roman"/>
              </a:rPr>
              <a:t>permitted </a:t>
            </a:r>
            <a:r>
              <a:rPr sz="2000" b="1" i="1" dirty="0">
                <a:latin typeface="Times New Roman"/>
                <a:cs typeface="Times New Roman"/>
              </a:rPr>
              <a:t>at  75˚C for </a:t>
            </a:r>
            <a:r>
              <a:rPr sz="2000" b="1" i="1" spc="-15" dirty="0">
                <a:latin typeface="Times New Roman"/>
                <a:cs typeface="Times New Roman"/>
              </a:rPr>
              <a:t>11/0.433 </a:t>
            </a:r>
            <a:r>
              <a:rPr sz="2000" b="1" i="1" dirty="0">
                <a:latin typeface="Times New Roman"/>
                <a:cs typeface="Times New Roman"/>
              </a:rPr>
              <a:t>KV transformer can be chosen by </a:t>
            </a:r>
            <a:r>
              <a:rPr sz="2000" b="1" i="1" spc="-10" dirty="0">
                <a:latin typeface="Times New Roman"/>
                <a:cs typeface="Times New Roman"/>
              </a:rPr>
              <a:t>utility </a:t>
            </a:r>
            <a:r>
              <a:rPr sz="2000" b="1" i="1" dirty="0">
                <a:latin typeface="Times New Roman"/>
                <a:cs typeface="Times New Roman"/>
              </a:rPr>
              <a:t>from </a:t>
            </a:r>
            <a:r>
              <a:rPr sz="2000" b="1" i="1" spc="-5" dirty="0">
                <a:latin typeface="Times New Roman"/>
                <a:cs typeface="Times New Roman"/>
              </a:rPr>
              <a:t>the value </a:t>
            </a:r>
            <a:r>
              <a:rPr sz="2000" b="1" i="1" dirty="0">
                <a:latin typeface="Times New Roman"/>
                <a:cs typeface="Times New Roman"/>
              </a:rPr>
              <a:t>of  3 </a:t>
            </a:r>
            <a:r>
              <a:rPr sz="2000" b="1" i="1" spc="-25" dirty="0">
                <a:latin typeface="Times New Roman"/>
                <a:cs typeface="Times New Roman"/>
              </a:rPr>
              <a:t>star, </a:t>
            </a:r>
            <a:r>
              <a:rPr sz="2000" b="1" i="1" dirty="0">
                <a:latin typeface="Times New Roman"/>
                <a:cs typeface="Times New Roman"/>
              </a:rPr>
              <a:t>4 star or 5 star ratings for transformers </a:t>
            </a:r>
            <a:r>
              <a:rPr sz="2000" b="1" i="1" spc="-5" dirty="0">
                <a:latin typeface="Times New Roman"/>
                <a:cs typeface="Times New Roman"/>
              </a:rPr>
              <a:t>up to the rating </a:t>
            </a:r>
            <a:r>
              <a:rPr sz="2000" b="1" i="1" dirty="0">
                <a:latin typeface="Times New Roman"/>
                <a:cs typeface="Times New Roman"/>
              </a:rPr>
              <a:t>of </a:t>
            </a:r>
            <a:r>
              <a:rPr sz="2000" b="1" i="1" spc="5" dirty="0">
                <a:latin typeface="Times New Roman"/>
                <a:cs typeface="Times New Roman"/>
              </a:rPr>
              <a:t>200 </a:t>
            </a:r>
            <a:r>
              <a:rPr sz="2000" b="1" i="1" spc="-50" dirty="0">
                <a:latin typeface="Times New Roman"/>
                <a:cs typeface="Times New Roman"/>
              </a:rPr>
              <a:t>KVA</a:t>
            </a:r>
            <a:r>
              <a:rPr sz="2000" b="1" i="1" spc="-3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as  </a:t>
            </a:r>
            <a:r>
              <a:rPr sz="2000" b="1" i="1" spc="-5" dirty="0">
                <a:latin typeface="Times New Roman"/>
                <a:cs typeface="Times New Roman"/>
              </a:rPr>
              <a:t>indicated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below: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9800" y="1905000"/>
            <a:ext cx="5612891" cy="49114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4539" y="635609"/>
            <a:ext cx="8380095" cy="2310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b="1" i="1" dirty="0">
                <a:latin typeface="Times New Roman"/>
                <a:cs typeface="Times New Roman"/>
              </a:rPr>
              <a:t>The </a:t>
            </a:r>
            <a:r>
              <a:rPr sz="2000" b="1" i="1" spc="-5" dirty="0">
                <a:latin typeface="Times New Roman"/>
                <a:cs typeface="Times New Roman"/>
              </a:rPr>
              <a:t>value </a:t>
            </a:r>
            <a:r>
              <a:rPr sz="2000" b="1" i="1" dirty="0">
                <a:latin typeface="Times New Roman"/>
                <a:cs typeface="Times New Roman"/>
              </a:rPr>
              <a:t>of impedance of </a:t>
            </a:r>
            <a:r>
              <a:rPr sz="2000" b="1" i="1" spc="-5" dirty="0">
                <a:latin typeface="Times New Roman"/>
                <a:cs typeface="Times New Roman"/>
              </a:rPr>
              <a:t>transformers </a:t>
            </a:r>
            <a:r>
              <a:rPr sz="2000" b="1" i="1" dirty="0">
                <a:latin typeface="Times New Roman"/>
                <a:cs typeface="Times New Roman"/>
              </a:rPr>
              <a:t>at 75˚C shall be 4.5% for transformers  up </a:t>
            </a:r>
            <a:r>
              <a:rPr sz="2000" b="1" i="1" spc="-5" dirty="0">
                <a:latin typeface="Times New Roman"/>
                <a:cs typeface="Times New Roman"/>
              </a:rPr>
              <a:t>to </a:t>
            </a:r>
            <a:r>
              <a:rPr sz="2000" b="1" i="1" spc="5" dirty="0">
                <a:latin typeface="Times New Roman"/>
                <a:cs typeface="Times New Roman"/>
              </a:rPr>
              <a:t>200 </a:t>
            </a:r>
            <a:r>
              <a:rPr sz="2000" b="1" i="1" spc="-5" dirty="0">
                <a:latin typeface="Times New Roman"/>
                <a:cs typeface="Times New Roman"/>
              </a:rPr>
              <a:t>KVA </a:t>
            </a:r>
            <a:r>
              <a:rPr sz="2000" b="1" i="1" dirty="0">
                <a:latin typeface="Times New Roman"/>
                <a:cs typeface="Times New Roman"/>
              </a:rPr>
              <a:t>and for ratings above </a:t>
            </a:r>
            <a:r>
              <a:rPr sz="2000" b="1" i="1" spc="5" dirty="0">
                <a:latin typeface="Times New Roman"/>
                <a:cs typeface="Times New Roman"/>
              </a:rPr>
              <a:t>200 </a:t>
            </a:r>
            <a:r>
              <a:rPr sz="2000" b="1" i="1" spc="-5" dirty="0">
                <a:latin typeface="Times New Roman"/>
                <a:cs typeface="Times New Roman"/>
              </a:rPr>
              <a:t>KVA, it </a:t>
            </a:r>
            <a:r>
              <a:rPr sz="2000" b="1" i="1" dirty="0">
                <a:latin typeface="Times New Roman"/>
                <a:cs typeface="Times New Roman"/>
              </a:rPr>
              <a:t>shall be </a:t>
            </a:r>
            <a:r>
              <a:rPr sz="2000" b="1" i="1" spc="-5" dirty="0">
                <a:latin typeface="Times New Roman"/>
                <a:cs typeface="Times New Roman"/>
              </a:rPr>
              <a:t>in </a:t>
            </a:r>
            <a:r>
              <a:rPr sz="2000" b="1" i="1" dirty="0">
                <a:latin typeface="Times New Roman"/>
                <a:cs typeface="Times New Roman"/>
              </a:rPr>
              <a:t>accordance </a:t>
            </a:r>
            <a:r>
              <a:rPr sz="2000" b="1" i="1" spc="-5" dirty="0">
                <a:latin typeface="Times New Roman"/>
                <a:cs typeface="Times New Roman"/>
              </a:rPr>
              <a:t>with</a:t>
            </a:r>
            <a:r>
              <a:rPr sz="2000" b="1" i="1" spc="-2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IS  </a:t>
            </a:r>
            <a:r>
              <a:rPr sz="2000" b="1" i="1" spc="5" dirty="0">
                <a:latin typeface="Times New Roman"/>
                <a:cs typeface="Times New Roman"/>
              </a:rPr>
              <a:t>2026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(BEE).</a:t>
            </a:r>
            <a:endParaRPr sz="2000">
              <a:latin typeface="Times New Roman"/>
              <a:cs typeface="Times New Roman"/>
            </a:endParaRPr>
          </a:p>
          <a:p>
            <a:pPr marL="12700" marR="269875">
              <a:lnSpc>
                <a:spcPts val="3000"/>
              </a:lnSpc>
              <a:spcBef>
                <a:spcPts val="185"/>
              </a:spcBef>
            </a:pPr>
            <a:r>
              <a:rPr sz="2000" i="1" dirty="0">
                <a:latin typeface="Times New Roman"/>
                <a:cs typeface="Times New Roman"/>
              </a:rPr>
              <a:t>Typical value of impedance voltage </a:t>
            </a:r>
            <a:r>
              <a:rPr sz="2000" i="1" spc="-5" dirty="0">
                <a:latin typeface="Times New Roman"/>
                <a:cs typeface="Times New Roman"/>
              </a:rPr>
              <a:t>for </a:t>
            </a:r>
            <a:r>
              <a:rPr sz="2000" i="1" dirty="0">
                <a:latin typeface="Times New Roman"/>
                <a:cs typeface="Times New Roman"/>
              </a:rPr>
              <a:t>transformer </a:t>
            </a:r>
            <a:r>
              <a:rPr sz="2000" i="1" spc="-5" dirty="0">
                <a:latin typeface="Times New Roman"/>
                <a:cs typeface="Times New Roman"/>
              </a:rPr>
              <a:t>with two </a:t>
            </a:r>
            <a:r>
              <a:rPr sz="2000" i="1" dirty="0">
                <a:latin typeface="Times New Roman"/>
                <a:cs typeface="Times New Roman"/>
              </a:rPr>
              <a:t>separate</a:t>
            </a:r>
            <a:r>
              <a:rPr sz="2000" i="1" spc="-26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windings  (At </a:t>
            </a:r>
            <a:r>
              <a:rPr sz="2000" i="1" spc="-5" dirty="0">
                <a:latin typeface="Times New Roman"/>
                <a:cs typeface="Times New Roman"/>
              </a:rPr>
              <a:t>rated </a:t>
            </a:r>
            <a:r>
              <a:rPr sz="2000" i="1" dirty="0">
                <a:latin typeface="Times New Roman"/>
                <a:cs typeface="Times New Roman"/>
              </a:rPr>
              <a:t>current, </a:t>
            </a:r>
            <a:r>
              <a:rPr sz="2000" i="1" spc="-5" dirty="0">
                <a:latin typeface="Times New Roman"/>
                <a:cs typeface="Times New Roman"/>
              </a:rPr>
              <a:t>given </a:t>
            </a:r>
            <a:r>
              <a:rPr sz="2000" i="1" dirty="0">
                <a:latin typeface="Times New Roman"/>
                <a:cs typeface="Times New Roman"/>
              </a:rPr>
              <a:t>as a percentage of the rated voltage of the winding at  </a:t>
            </a:r>
            <a:r>
              <a:rPr sz="2000" i="1" spc="-5" dirty="0">
                <a:latin typeface="Times New Roman"/>
                <a:cs typeface="Times New Roman"/>
              </a:rPr>
              <a:t>which </a:t>
            </a:r>
            <a:r>
              <a:rPr sz="2000" i="1" dirty="0">
                <a:latin typeface="Times New Roman"/>
                <a:cs typeface="Times New Roman"/>
              </a:rPr>
              <a:t>the voltage </a:t>
            </a:r>
            <a:r>
              <a:rPr sz="2000" i="1" spc="-5" dirty="0">
                <a:latin typeface="Times New Roman"/>
                <a:cs typeface="Times New Roman"/>
              </a:rPr>
              <a:t>is </a:t>
            </a:r>
            <a:r>
              <a:rPr sz="2000" i="1" dirty="0">
                <a:latin typeface="Times New Roman"/>
                <a:cs typeface="Times New Roman"/>
              </a:rPr>
              <a:t>being applied) I S</a:t>
            </a:r>
            <a:r>
              <a:rPr sz="2000" i="1" spc="-155" dirty="0">
                <a:latin typeface="Times New Roman"/>
                <a:cs typeface="Times New Roman"/>
              </a:rPr>
              <a:t> </a:t>
            </a:r>
            <a:r>
              <a:rPr sz="2000" i="1" spc="5" dirty="0">
                <a:latin typeface="Times New Roman"/>
                <a:cs typeface="Times New Roman"/>
              </a:rPr>
              <a:t>2026.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746504" y="3270504"/>
          <a:ext cx="6096000" cy="3143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567690">
                <a:tc>
                  <a:txBody>
                    <a:bodyPr/>
                    <a:lstStyle/>
                    <a:p>
                      <a:pPr marL="502284">
                        <a:lnSpc>
                          <a:spcPts val="2130"/>
                        </a:lnSpc>
                      </a:pPr>
                      <a:r>
                        <a:rPr sz="1800" spc="155" dirty="0">
                          <a:latin typeface="Times New Roman"/>
                          <a:cs typeface="Times New Roman"/>
                        </a:rPr>
                        <a:t>Rated </a:t>
                      </a:r>
                      <a:r>
                        <a:rPr sz="1800" spc="125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18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(KVA)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  <a:tc>
                  <a:txBody>
                    <a:bodyPr/>
                    <a:lstStyle/>
                    <a:p>
                      <a:pPr marL="1045210" marR="504190" indent="-519430">
                        <a:lnSpc>
                          <a:spcPts val="2160"/>
                        </a:lnSpc>
                        <a:spcBef>
                          <a:spcPts val="40"/>
                        </a:spcBef>
                      </a:pPr>
                      <a:r>
                        <a:rPr sz="1800" spc="13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Voltage 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(Percent)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E8536"/>
                    </a:solidFill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marL="1014730">
                        <a:lnSpc>
                          <a:spcPts val="1980"/>
                        </a:lnSpc>
                      </a:pPr>
                      <a:r>
                        <a:rPr sz="1800" spc="160" dirty="0">
                          <a:latin typeface="Times New Roman"/>
                          <a:cs typeface="Times New Roman"/>
                        </a:rPr>
                        <a:t>Up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980"/>
                        </a:lnSpc>
                      </a:pPr>
                      <a:r>
                        <a:rPr sz="1800" spc="90" dirty="0">
                          <a:latin typeface="Times New Roman"/>
                          <a:cs typeface="Times New Roman"/>
                        </a:rPr>
                        <a:t>4.0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8844">
                        <a:lnSpc>
                          <a:spcPts val="212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25"/>
                        </a:lnSpc>
                      </a:pPr>
                      <a:r>
                        <a:rPr sz="1800" spc="90" dirty="0">
                          <a:latin typeface="Times New Roman"/>
                          <a:cs typeface="Times New Roman"/>
                        </a:rPr>
                        <a:t>5.0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4710">
                        <a:lnSpc>
                          <a:spcPts val="213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3150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5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6.25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4710">
                        <a:lnSpc>
                          <a:spcPts val="2130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3151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0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7.15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790575">
                        <a:lnSpc>
                          <a:spcPts val="212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6301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25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8.35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758825">
                        <a:lnSpc>
                          <a:spcPts val="2135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12501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25000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5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10.0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ED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664210">
                        <a:lnSpc>
                          <a:spcPts val="2130"/>
                        </a:lnSpc>
                      </a:pP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25001 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200000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130"/>
                        </a:lnSpc>
                      </a:pPr>
                      <a:r>
                        <a:rPr sz="1800" spc="95" dirty="0">
                          <a:latin typeface="Times New Roman"/>
                          <a:cs typeface="Times New Roman"/>
                        </a:rPr>
                        <a:t>12.5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CE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00" y="457200"/>
            <a:ext cx="304799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73361" y="457200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709675"/>
            <a:ext cx="160782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10" dirty="0">
                <a:latin typeface="Times New Roman"/>
                <a:cs typeface="Times New Roman"/>
              </a:rPr>
              <a:t>Refere</a:t>
            </a:r>
            <a:r>
              <a:rPr sz="2500" b="1" spc="-5" dirty="0">
                <a:latin typeface="Times New Roman"/>
                <a:cs typeface="Times New Roman"/>
              </a:rPr>
              <a:t>n</a:t>
            </a:r>
            <a:r>
              <a:rPr sz="2500" b="1" spc="-10" dirty="0">
                <a:latin typeface="Times New Roman"/>
                <a:cs typeface="Times New Roman"/>
              </a:rPr>
              <a:t>ce</a:t>
            </a:r>
            <a:r>
              <a:rPr sz="2500" b="1" spc="5" dirty="0">
                <a:latin typeface="Times New Roman"/>
                <a:cs typeface="Times New Roman"/>
              </a:rPr>
              <a:t>s</a:t>
            </a:r>
            <a:r>
              <a:rPr sz="2500" b="1" spc="-5" dirty="0">
                <a:latin typeface="Times New Roman"/>
                <a:cs typeface="Times New Roman"/>
              </a:rPr>
              <a:t>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1090066"/>
            <a:ext cx="473709" cy="13970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1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2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b="1" spc="-10" dirty="0">
                <a:latin typeface="Times New Roman"/>
                <a:cs typeface="Times New Roman"/>
              </a:rPr>
              <a:t>(</a:t>
            </a:r>
            <a:r>
              <a:rPr sz="2500" b="1" spc="-5" dirty="0">
                <a:latin typeface="Times New Roman"/>
                <a:cs typeface="Times New Roman"/>
              </a:rPr>
              <a:t>3</a:t>
            </a:r>
            <a:r>
              <a:rPr sz="2500" b="1" spc="-10" dirty="0">
                <a:latin typeface="Times New Roman"/>
                <a:cs typeface="Times New Roman"/>
              </a:rPr>
              <a:t>)</a:t>
            </a:r>
            <a:r>
              <a:rPr sz="2500" b="1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0463" y="1090066"/>
            <a:ext cx="67138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500" spc="-5" dirty="0">
                <a:latin typeface="Times New Roman"/>
                <a:cs typeface="Times New Roman"/>
              </a:rPr>
              <a:t>I S 2026-1977-Specification for Power Transformer.  BEE </a:t>
            </a:r>
            <a:r>
              <a:rPr sz="2500" spc="-10" dirty="0">
                <a:latin typeface="Times New Roman"/>
                <a:cs typeface="Times New Roman"/>
              </a:rPr>
              <a:t>CODE </a:t>
            </a:r>
            <a:r>
              <a:rPr sz="2500" spc="-5" dirty="0">
                <a:latin typeface="Times New Roman"/>
                <a:cs typeface="Times New Roman"/>
              </a:rPr>
              <a:t>Transformer-2006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Electrical Machines (J.B.</a:t>
            </a:r>
            <a:r>
              <a:rPr sz="2500" spc="10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Gupta)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01911" y="457200"/>
            <a:ext cx="380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559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3352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1302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0668">
            <a:solidFill>
              <a:srgbClr val="FE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96400" y="3886199"/>
            <a:ext cx="304799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73361" y="3886199"/>
            <a:ext cx="0" cy="3429000"/>
          </a:xfrm>
          <a:custGeom>
            <a:avLst/>
            <a:gdLst/>
            <a:ahLst/>
            <a:cxnLst/>
            <a:rect l="l" t="t" r="r" b="b"/>
            <a:pathLst>
              <a:path h="3429000">
                <a:moveTo>
                  <a:pt x="0" y="0"/>
                </a:moveTo>
                <a:lnTo>
                  <a:pt x="0" y="3428999"/>
                </a:lnTo>
              </a:path>
            </a:pathLst>
          </a:custGeom>
          <a:ln w="13716">
            <a:solidFill>
              <a:srgbClr val="FE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13648" y="61722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48640" y="274320"/>
                </a:moveTo>
                <a:lnTo>
                  <a:pt x="544249" y="225175"/>
                </a:lnTo>
                <a:lnTo>
                  <a:pt x="531581" y="178853"/>
                </a:lnTo>
                <a:lnTo>
                  <a:pt x="511386" y="136144"/>
                </a:lnTo>
                <a:lnTo>
                  <a:pt x="484418" y="97837"/>
                </a:lnTo>
                <a:lnTo>
                  <a:pt x="451430" y="64722"/>
                </a:lnTo>
                <a:lnTo>
                  <a:pt x="413173" y="37592"/>
                </a:lnTo>
                <a:lnTo>
                  <a:pt x="370400" y="17234"/>
                </a:lnTo>
                <a:lnTo>
                  <a:pt x="323865" y="4440"/>
                </a:lnTo>
                <a:lnTo>
                  <a:pt x="274320" y="0"/>
                </a:lnTo>
                <a:lnTo>
                  <a:pt x="225175" y="4440"/>
                </a:lnTo>
                <a:lnTo>
                  <a:pt x="178853" y="17234"/>
                </a:lnTo>
                <a:lnTo>
                  <a:pt x="136144" y="37592"/>
                </a:lnTo>
                <a:lnTo>
                  <a:pt x="97837" y="64722"/>
                </a:lnTo>
                <a:lnTo>
                  <a:pt x="64722" y="97837"/>
                </a:lnTo>
                <a:lnTo>
                  <a:pt x="37592" y="136144"/>
                </a:lnTo>
                <a:lnTo>
                  <a:pt x="17234" y="178853"/>
                </a:lnTo>
                <a:lnTo>
                  <a:pt x="4440" y="225175"/>
                </a:lnTo>
                <a:lnTo>
                  <a:pt x="0" y="274320"/>
                </a:lnTo>
                <a:lnTo>
                  <a:pt x="4440" y="323865"/>
                </a:lnTo>
                <a:lnTo>
                  <a:pt x="17234" y="370400"/>
                </a:lnTo>
                <a:lnTo>
                  <a:pt x="37592" y="413173"/>
                </a:lnTo>
                <a:lnTo>
                  <a:pt x="64722" y="451430"/>
                </a:lnTo>
                <a:lnTo>
                  <a:pt x="97837" y="484418"/>
                </a:lnTo>
                <a:lnTo>
                  <a:pt x="136144" y="511386"/>
                </a:lnTo>
                <a:lnTo>
                  <a:pt x="178853" y="531581"/>
                </a:lnTo>
                <a:lnTo>
                  <a:pt x="225175" y="544249"/>
                </a:lnTo>
                <a:lnTo>
                  <a:pt x="274320" y="548640"/>
                </a:lnTo>
                <a:lnTo>
                  <a:pt x="323865" y="544249"/>
                </a:lnTo>
                <a:lnTo>
                  <a:pt x="370400" y="531581"/>
                </a:lnTo>
                <a:lnTo>
                  <a:pt x="413173" y="511386"/>
                </a:lnTo>
                <a:lnTo>
                  <a:pt x="451430" y="484418"/>
                </a:lnTo>
                <a:lnTo>
                  <a:pt x="484418" y="451430"/>
                </a:lnTo>
                <a:lnTo>
                  <a:pt x="511386" y="413173"/>
                </a:lnTo>
                <a:lnTo>
                  <a:pt x="531581" y="370400"/>
                </a:lnTo>
                <a:lnTo>
                  <a:pt x="544249" y="323865"/>
                </a:lnTo>
                <a:lnTo>
                  <a:pt x="548640" y="274320"/>
                </a:lnTo>
                <a:close/>
              </a:path>
            </a:pathLst>
          </a:custGeom>
          <a:solidFill>
            <a:srgbClr val="FE853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805</Words>
  <Application>Microsoft Office PowerPoint</Application>
  <PresentationFormat>Custom</PresentationFormat>
  <Paragraphs>130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 Black</vt:lpstr>
      <vt:lpstr>Calibri</vt:lpstr>
      <vt:lpstr>Courier New</vt:lpstr>
      <vt:lpstr>Times New Roman</vt:lpstr>
      <vt:lpstr>Trebuchet MS</vt:lpstr>
      <vt:lpstr>Office Theme</vt:lpstr>
      <vt:lpstr>PowerPoint Presentation</vt:lpstr>
      <vt:lpstr>Losses of Transformers The transformers are made of 2 types of materials: Iron and  Copper. The core of a transformer is made of Iron whereas the  winding which is wrapped over the iron core is made up of  Copper.</vt:lpstr>
      <vt:lpstr>TESTS OF DISTRIBUTION TRANSFORMERS</vt:lpstr>
      <vt:lpstr>EXAMPLE OF A TRANSFORMER NAME PLATE</vt:lpstr>
      <vt:lpstr>Short Circuit Test</vt:lpstr>
      <vt:lpstr>PowerPoint Presentation</vt:lpstr>
      <vt:lpstr>Steps for conducting Short Circuit Test:</vt:lpstr>
      <vt:lpstr>Short circuit LT side and apply voltage at HT side of  transformer until the full load current is achieved.</vt:lpstr>
      <vt:lpstr>On Pressing F2 button of the keypad of DPATT-3Bi, the  parameters of Short Circuit Test are displayed on the LCD  Display as shown below.</vt:lpstr>
      <vt:lpstr>PowerPoint Presentation</vt:lpstr>
      <vt:lpstr>Open Circuit Test</vt:lpstr>
      <vt:lpstr>PowerPoint Presentation</vt:lpstr>
      <vt:lpstr>PowerPoint Presentation</vt:lpstr>
      <vt:lpstr>(2). Open circuit HT Side while apply voltage at LT Side  through variac until the Rated Voltage is achieved.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UMA Electronics</dc:creator>
  <cp:lastModifiedBy>SCE</cp:lastModifiedBy>
  <cp:revision>3</cp:revision>
  <dcterms:created xsi:type="dcterms:W3CDTF">2019-09-10T06:40:40Z</dcterms:created>
  <dcterms:modified xsi:type="dcterms:W3CDTF">2013-02-12T09:53:29Z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2012-10-13T00:00:00Z</vt:filetime>
  </property>
  <property fmtid="{D5CDD505-2E9C-101B-9397-08002B2CF9AE}" pid="3" name="LastSaved">
    <vt:filetime>2019-09-10T00:00:00Z</vt:filetime>
  </property>
</Properties>
</file>