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6" r:id="rId1"/>
  </p:sldMasterIdLst>
  <p:notesMasterIdLst>
    <p:notesMasterId r:id="rId104"/>
  </p:notesMasterIdLst>
  <p:handoutMasterIdLst>
    <p:handoutMasterId r:id="rId105"/>
  </p:handoutMasterIdLst>
  <p:sldIdLst>
    <p:sldId id="256" r:id="rId2"/>
    <p:sldId id="257" r:id="rId3"/>
    <p:sldId id="521" r:id="rId4"/>
    <p:sldId id="258" r:id="rId5"/>
    <p:sldId id="260" r:id="rId6"/>
    <p:sldId id="261" r:id="rId7"/>
    <p:sldId id="264" r:id="rId8"/>
    <p:sldId id="262" r:id="rId9"/>
    <p:sldId id="475" r:id="rId10"/>
    <p:sldId id="474" r:id="rId11"/>
    <p:sldId id="476" r:id="rId12"/>
    <p:sldId id="266" r:id="rId13"/>
    <p:sldId id="265" r:id="rId14"/>
    <p:sldId id="269" r:id="rId15"/>
    <p:sldId id="270" r:id="rId16"/>
    <p:sldId id="271" r:id="rId17"/>
    <p:sldId id="478" r:id="rId18"/>
    <p:sldId id="274" r:id="rId19"/>
    <p:sldId id="438" r:id="rId20"/>
    <p:sldId id="275" r:id="rId21"/>
    <p:sldId id="278" r:id="rId22"/>
    <p:sldId id="279" r:id="rId23"/>
    <p:sldId id="280" r:id="rId24"/>
    <p:sldId id="281" r:id="rId25"/>
    <p:sldId id="282" r:id="rId26"/>
    <p:sldId id="284" r:id="rId27"/>
    <p:sldId id="394" r:id="rId28"/>
    <p:sldId id="481" r:id="rId29"/>
    <p:sldId id="395" r:id="rId30"/>
    <p:sldId id="398" r:id="rId31"/>
    <p:sldId id="397" r:id="rId32"/>
    <p:sldId id="399" r:id="rId33"/>
    <p:sldId id="289" r:id="rId34"/>
    <p:sldId id="400" r:id="rId35"/>
    <p:sldId id="403" r:id="rId36"/>
    <p:sldId id="404" r:id="rId37"/>
    <p:sldId id="405" r:id="rId38"/>
    <p:sldId id="407" r:id="rId39"/>
    <p:sldId id="408" r:id="rId40"/>
    <p:sldId id="409" r:id="rId41"/>
    <p:sldId id="410" r:id="rId42"/>
    <p:sldId id="413" r:id="rId43"/>
    <p:sldId id="414" r:id="rId44"/>
    <p:sldId id="415" r:id="rId45"/>
    <p:sldId id="416" r:id="rId46"/>
    <p:sldId id="486" r:id="rId47"/>
    <p:sldId id="417" r:id="rId48"/>
    <p:sldId id="479" r:id="rId49"/>
    <p:sldId id="482" r:id="rId50"/>
    <p:sldId id="484" r:id="rId51"/>
    <p:sldId id="483" r:id="rId52"/>
    <p:sldId id="418" r:id="rId53"/>
    <p:sldId id="424" r:id="rId54"/>
    <p:sldId id="419" r:id="rId55"/>
    <p:sldId id="420" r:id="rId56"/>
    <p:sldId id="422" r:id="rId57"/>
    <p:sldId id="423" r:id="rId58"/>
    <p:sldId id="421" r:id="rId59"/>
    <p:sldId id="425" r:id="rId60"/>
    <p:sldId id="426" r:id="rId61"/>
    <p:sldId id="445" r:id="rId62"/>
    <p:sldId id="441" r:id="rId63"/>
    <p:sldId id="446" r:id="rId64"/>
    <p:sldId id="447" r:id="rId65"/>
    <p:sldId id="450" r:id="rId66"/>
    <p:sldId id="448" r:id="rId67"/>
    <p:sldId id="273" r:id="rId68"/>
    <p:sldId id="449" r:id="rId69"/>
    <p:sldId id="488" r:id="rId70"/>
    <p:sldId id="451" r:id="rId71"/>
    <p:sldId id="452" r:id="rId72"/>
    <p:sldId id="491" r:id="rId73"/>
    <p:sldId id="489" r:id="rId74"/>
    <p:sldId id="492" r:id="rId75"/>
    <p:sldId id="501" r:id="rId76"/>
    <p:sldId id="493" r:id="rId77"/>
    <p:sldId id="494" r:id="rId78"/>
    <p:sldId id="495" r:id="rId79"/>
    <p:sldId id="496" r:id="rId80"/>
    <p:sldId id="497" r:id="rId81"/>
    <p:sldId id="498" r:id="rId82"/>
    <p:sldId id="499" r:id="rId83"/>
    <p:sldId id="503" r:id="rId84"/>
    <p:sldId id="504" r:id="rId85"/>
    <p:sldId id="502" r:id="rId86"/>
    <p:sldId id="505" r:id="rId87"/>
    <p:sldId id="508" r:id="rId88"/>
    <p:sldId id="506" r:id="rId89"/>
    <p:sldId id="507" r:id="rId90"/>
    <p:sldId id="509" r:id="rId91"/>
    <p:sldId id="510" r:id="rId92"/>
    <p:sldId id="513" r:id="rId93"/>
    <p:sldId id="512" r:id="rId94"/>
    <p:sldId id="514" r:id="rId95"/>
    <p:sldId id="511" r:id="rId96"/>
    <p:sldId id="515" r:id="rId97"/>
    <p:sldId id="516" r:id="rId98"/>
    <p:sldId id="518" r:id="rId99"/>
    <p:sldId id="517" r:id="rId100"/>
    <p:sldId id="519" r:id="rId101"/>
    <p:sldId id="460" r:id="rId102"/>
    <p:sldId id="520"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a:srgbClr val="F492EF"/>
    <a:srgbClr val="F0F438"/>
    <a:srgbClr val="FF3399"/>
    <a:srgbClr val="0A0EC2"/>
    <a:srgbClr val="0000CC"/>
    <a:srgbClr val="77444F"/>
    <a:srgbClr val="663C5A"/>
    <a:srgbClr val="B466A5"/>
    <a:srgbClr val="FDFE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47" autoAdjust="0"/>
    <p:restoredTop sz="94660"/>
  </p:normalViewPr>
  <p:slideViewPr>
    <p:cSldViewPr>
      <p:cViewPr varScale="1">
        <p:scale>
          <a:sx n="68" d="100"/>
          <a:sy n="68" d="100"/>
        </p:scale>
        <p:origin x="-1548" y="-96"/>
      </p:cViewPr>
      <p:guideLst>
        <p:guide orient="horz" pos="2160"/>
        <p:guide pos="2880"/>
      </p:guideLst>
    </p:cSldViewPr>
  </p:slideViewPr>
  <p:notesTextViewPr>
    <p:cViewPr>
      <p:scale>
        <a:sx n="75" d="100"/>
        <a:sy n="75" d="100"/>
      </p:scale>
      <p:origin x="0" y="0"/>
    </p:cViewPr>
  </p:notesTextViewPr>
  <p:sorterViewPr>
    <p:cViewPr>
      <p:scale>
        <a:sx n="66" d="100"/>
        <a:sy n="66" d="100"/>
      </p:scale>
      <p:origin x="0" y="5616"/>
    </p:cViewPr>
  </p:sorterViewPr>
  <p:notesViewPr>
    <p:cSldViewPr>
      <p:cViewPr varScale="1">
        <p:scale>
          <a:sx n="65" d="100"/>
          <a:sy n="65" d="100"/>
        </p:scale>
        <p:origin x="-270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jpe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26.jpe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26.jpe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26.jpeg"/></Relationships>
</file>

<file path=ppt/drawings/_rels/vmlDrawing6.vml.rels><?xml version="1.0" encoding="UTF-8" standalone="yes"?>
<Relationships xmlns="http://schemas.openxmlformats.org/package/2006/relationships"><Relationship Id="rId8" Type="http://schemas.openxmlformats.org/officeDocument/2006/relationships/image" Target="../media/image52.wmf"/><Relationship Id="rId13" Type="http://schemas.openxmlformats.org/officeDocument/2006/relationships/image" Target="../media/image57.jpeg"/><Relationship Id="rId3" Type="http://schemas.openxmlformats.org/officeDocument/2006/relationships/image" Target="../media/image47.wmf"/><Relationship Id="rId7" Type="http://schemas.openxmlformats.org/officeDocument/2006/relationships/image" Target="../media/image51.wmf"/><Relationship Id="rId12" Type="http://schemas.openxmlformats.org/officeDocument/2006/relationships/image" Target="../media/image56.wmf"/><Relationship Id="rId2" Type="http://schemas.openxmlformats.org/officeDocument/2006/relationships/image" Target="../media/image46.wmf"/><Relationship Id="rId1" Type="http://schemas.openxmlformats.org/officeDocument/2006/relationships/image" Target="../media/image26.jpeg"/><Relationship Id="rId6" Type="http://schemas.openxmlformats.org/officeDocument/2006/relationships/image" Target="../media/image50.wmf"/><Relationship Id="rId11" Type="http://schemas.openxmlformats.org/officeDocument/2006/relationships/image" Target="../media/image55.wmf"/><Relationship Id="rId5" Type="http://schemas.openxmlformats.org/officeDocument/2006/relationships/image" Target="../media/image49.wmf"/><Relationship Id="rId10" Type="http://schemas.openxmlformats.org/officeDocument/2006/relationships/image" Target="../media/image54.wmf"/><Relationship Id="rId4" Type="http://schemas.openxmlformats.org/officeDocument/2006/relationships/image" Target="../media/image48.wmf"/><Relationship Id="rId9" Type="http://schemas.openxmlformats.org/officeDocument/2006/relationships/image" Target="../media/image53.jpeg"/><Relationship Id="rId14" Type="http://schemas.openxmlformats.org/officeDocument/2006/relationships/image" Target="../media/image58.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26.jpeg"/></Relationships>
</file>

<file path=ppt/drawings/_rels/vmlDrawing8.v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image" Target="../media/image53.jpe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E9602BA-BF40-48C4-8728-3D5FD07EC98D}" type="datetimeFigureOut">
              <a:rPr lang="en-IN" smtClean="0"/>
              <a:pPr/>
              <a:t>26-11-2014</a:t>
            </a:fld>
            <a:endParaRPr lang="en-I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63AC7C6-422B-412B-8618-AC9B0077A072}" type="slidenum">
              <a:rPr lang="en-IN" smtClean="0"/>
              <a:pPr/>
              <a:t>‹#›</a:t>
            </a:fld>
            <a:endParaRPr lang="en-I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3F4BF6-D414-4480-9930-93E4C9EB12DA}" type="datetimeFigureOut">
              <a:rPr lang="en-IN" smtClean="0"/>
              <a:pPr/>
              <a:t>26-11-2014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F14ACF-3FE2-43F6-82C5-612493BBFBF4}"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4F14ACF-3FE2-43F6-82C5-612493BBFBF4}" type="slidenum">
              <a:rPr lang="en-IN" smtClean="0"/>
              <a:pPr/>
              <a:t>67</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t>
            </a:r>
            <a:endParaRPr lang="en-IN" dirty="0"/>
          </a:p>
        </p:txBody>
      </p:sp>
      <p:sp>
        <p:nvSpPr>
          <p:cNvPr id="4" name="Slide Number Placeholder 3"/>
          <p:cNvSpPr>
            <a:spLocks noGrp="1"/>
          </p:cNvSpPr>
          <p:nvPr>
            <p:ph type="sldNum" sz="quarter" idx="10"/>
          </p:nvPr>
        </p:nvSpPr>
        <p:spPr/>
        <p:txBody>
          <a:bodyPr/>
          <a:lstStyle/>
          <a:p>
            <a:fld id="{74F14ACF-3FE2-43F6-82C5-612493BBFBF4}" type="slidenum">
              <a:rPr lang="en-IN" smtClean="0"/>
              <a:pPr/>
              <a:t>68</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1143000" y="685800"/>
            <a:ext cx="4572000" cy="3429000"/>
          </a:xfrm>
          <a:ln/>
        </p:spPr>
      </p:sp>
      <p:sp>
        <p:nvSpPr>
          <p:cNvPr id="49155" name="Rectangle 3"/>
          <p:cNvSpPr>
            <a:spLocks noGrp="1" noChangeArrowheads="1"/>
          </p:cNvSpPr>
          <p:nvPr>
            <p:ph type="body" idx="1"/>
          </p:nvPr>
        </p:nvSpPr>
        <p:spPr>
          <a:xfrm>
            <a:off x="685800" y="4343091"/>
            <a:ext cx="5486400" cy="4115728"/>
          </a:xfrm>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11/26/2014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8921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341438"/>
            <a:ext cx="3924300" cy="4678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341438"/>
            <a:ext cx="3924300" cy="4678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245225"/>
            <a:ext cx="19812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1981200" cy="476250"/>
          </a:xfrm>
        </p:spPr>
        <p:txBody>
          <a:bodyPr/>
          <a:lstStyle>
            <a:lvl1pPr>
              <a:defRPr/>
            </a:lvl1pPr>
          </a:lstStyle>
          <a:p>
            <a:fld id="{05608A11-C23C-4205-828F-2DFA206B307D}" type="slidenum">
              <a:rPr lang="en-US"/>
              <a:pPr/>
              <a:t>‹#›</a:t>
            </a:fld>
            <a:endParaRPr lang="en-US"/>
          </a:p>
        </p:txBody>
      </p:sp>
    </p:spTree>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8921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66738" y="1341438"/>
            <a:ext cx="8001000" cy="4678362"/>
          </a:xfrm>
        </p:spPr>
        <p:txBody>
          <a:bodyPr/>
          <a:lstStyle/>
          <a:p>
            <a:endParaRPr lang="en-US"/>
          </a:p>
        </p:txBody>
      </p:sp>
      <p:sp>
        <p:nvSpPr>
          <p:cNvPr id="4" name="Date Placeholder 3"/>
          <p:cNvSpPr>
            <a:spLocks noGrp="1"/>
          </p:cNvSpPr>
          <p:nvPr>
            <p:ph type="dt" sz="half" idx="10"/>
          </p:nvPr>
        </p:nvSpPr>
        <p:spPr>
          <a:xfrm>
            <a:off x="609600" y="6245225"/>
            <a:ext cx="1981200" cy="476250"/>
          </a:xfr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1981200" cy="476250"/>
          </a:xfrm>
        </p:spPr>
        <p:txBody>
          <a:bodyPr/>
          <a:lstStyle>
            <a:lvl1pPr>
              <a:defRPr/>
            </a:lvl1pPr>
          </a:lstStyle>
          <a:p>
            <a:fld id="{4CBE2D59-8FFD-4329-8CE2-EDA58B1DB9FB}" type="slidenum">
              <a:rPr lang="en-US"/>
              <a:pPr/>
              <a:t>‹#›</a:t>
            </a:fld>
            <a:endParaRPr lang="en-US"/>
          </a:p>
        </p:txBody>
      </p:sp>
    </p:spTree>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5400000" scaled="0"/>
          <a:tileRect/>
        </a:gra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8BD707-D9CF-40AE-B4C6-C98DA3205C09}" type="datetimeFigureOut">
              <a:rPr lang="en-US" smtClean="0"/>
              <a:pPr/>
              <a:t>11/26/2014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Lst>
  <p:transition spd="med">
    <p:wipe dir="r"/>
  </p:transition>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7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28.png"/></Relationships>
</file>

<file path=ppt/slides/_rels/slide7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w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36.wmf"/><Relationship Id="rId4" Type="http://schemas.openxmlformats.org/officeDocument/2006/relationships/oleObject" Target="../embeddings/oleObject2.bin"/></Relationships>
</file>

<file path=ppt/slides/_rels/slide8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8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42.png"/><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8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9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oleObject" Target="../embeddings/oleObject16.bin"/><Relationship Id="rId3" Type="http://schemas.openxmlformats.org/officeDocument/2006/relationships/oleObject" Target="../embeddings/oleObject7.bin"/><Relationship Id="rId7" Type="http://schemas.openxmlformats.org/officeDocument/2006/relationships/oleObject" Target="../embeddings/oleObject11.bin"/><Relationship Id="rId12"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0.bin"/><Relationship Id="rId11" Type="http://schemas.openxmlformats.org/officeDocument/2006/relationships/oleObject" Target="../embeddings/oleObject14.bin"/><Relationship Id="rId5" Type="http://schemas.openxmlformats.org/officeDocument/2006/relationships/oleObject" Target="../embeddings/oleObject9.bin"/><Relationship Id="rId10" Type="http://schemas.openxmlformats.org/officeDocument/2006/relationships/image" Target="../media/image59.jpeg"/><Relationship Id="rId4" Type="http://schemas.openxmlformats.org/officeDocument/2006/relationships/oleObject" Target="../embeddings/oleObject8.bin"/><Relationship Id="rId9" Type="http://schemas.openxmlformats.org/officeDocument/2006/relationships/oleObject" Target="../embeddings/oleObject13.bin"/><Relationship Id="rId14" Type="http://schemas.openxmlformats.org/officeDocument/2006/relationships/oleObject" Target="../embeddings/oleObject17.bin"/></Relationships>
</file>

<file path=ppt/slides/_rels/slide9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9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oleObject" Target="../embeddings/oleObject20.bin"/><Relationship Id="rId4" Type="http://schemas.openxmlformats.org/officeDocument/2006/relationships/image" Target="../media/image66.jpeg"/></Relationships>
</file>

<file path=ppt/slides/_rels/slide9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914399"/>
          </a:xfrm>
        </p:spPr>
        <p:txBody>
          <a:bodyPr/>
          <a:lstStyle/>
          <a:p>
            <a:pPr algn="ctr"/>
            <a:r>
              <a:rPr lang="en-US" b="1" dirty="0" smtClean="0"/>
              <a:t>Introduction </a:t>
            </a:r>
            <a:endParaRPr lang="en-IN" b="1" dirty="0"/>
          </a:p>
        </p:txBody>
      </p:sp>
      <p:sp>
        <p:nvSpPr>
          <p:cNvPr id="3" name="Subtitle 2"/>
          <p:cNvSpPr>
            <a:spLocks noGrp="1"/>
          </p:cNvSpPr>
          <p:nvPr>
            <p:ph type="subTitle" idx="1"/>
          </p:nvPr>
        </p:nvSpPr>
        <p:spPr>
          <a:xfrm>
            <a:off x="533400" y="1600200"/>
            <a:ext cx="8610600" cy="5029200"/>
          </a:xfrm>
        </p:spPr>
        <p:txBody>
          <a:bodyPr>
            <a:normAutofit/>
          </a:bodyPr>
          <a:lstStyle/>
          <a:p>
            <a:pPr algn="l"/>
            <a:r>
              <a:rPr lang="en-US" b="1" dirty="0" smtClean="0">
                <a:latin typeface="Times New Roman" pitchFamily="18" charset="0"/>
                <a:cs typeface="Times New Roman" pitchFamily="18" charset="0"/>
              </a:rPr>
              <a:t>In general all industries are operating their machineries with induction motors.</a:t>
            </a:r>
          </a:p>
          <a:p>
            <a:pPr algn="l"/>
            <a:endParaRPr lang="en-US" b="1" dirty="0" smtClean="0">
              <a:latin typeface="Times New Roman" pitchFamily="18" charset="0"/>
              <a:cs typeface="Times New Roman" pitchFamily="18" charset="0"/>
            </a:endParaRPr>
          </a:p>
          <a:p>
            <a:pPr algn="l"/>
            <a:r>
              <a:rPr lang="en-US" b="1" dirty="0" smtClean="0">
                <a:latin typeface="Times New Roman" pitchFamily="18" charset="0"/>
                <a:cs typeface="Times New Roman" pitchFamily="18" charset="0"/>
              </a:rPr>
              <a:t>All machines work on the principle of electromagnetism principle. </a:t>
            </a:r>
          </a:p>
          <a:p>
            <a:pPr algn="l"/>
            <a:r>
              <a:rPr lang="en-US" b="1" u="sng" dirty="0" smtClean="0">
                <a:latin typeface="Times New Roman" pitchFamily="18" charset="0"/>
                <a:cs typeface="Times New Roman" pitchFamily="18" charset="0"/>
              </a:rPr>
              <a:t>Whenever the current flowing thro a conductor , the magnetic field is produced around the conductor.</a:t>
            </a:r>
            <a:endParaRPr lang="en-IN" b="1" u="sng"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a:bodyPr>
          <a:lstStyle/>
          <a:p>
            <a:pPr algn="ctr"/>
            <a:r>
              <a:rPr lang="en-IN" b="1" dirty="0" smtClean="0"/>
              <a:t>Faraday’s laws of electromagnetic induction</a:t>
            </a:r>
            <a:endParaRPr lang="en-IN" b="1" dirty="0"/>
          </a:p>
        </p:txBody>
      </p:sp>
      <p:sp>
        <p:nvSpPr>
          <p:cNvPr id="3" name="Content Placeholder 2"/>
          <p:cNvSpPr>
            <a:spLocks noGrp="1"/>
          </p:cNvSpPr>
          <p:nvPr>
            <p:ph idx="1"/>
          </p:nvPr>
        </p:nvSpPr>
        <p:spPr>
          <a:xfrm>
            <a:off x="0" y="1676400"/>
            <a:ext cx="4572000" cy="4572000"/>
          </a:xfrm>
        </p:spPr>
        <p:txBody>
          <a:bodyPr>
            <a:normAutofit fontScale="92500" lnSpcReduction="20000"/>
          </a:bodyPr>
          <a:lstStyle/>
          <a:p>
            <a:pPr>
              <a:buBlip>
                <a:blip r:embed="rId2"/>
              </a:buBlip>
            </a:pPr>
            <a:r>
              <a:rPr lang="en-US" b="1" dirty="0" smtClean="0">
                <a:latin typeface="Times New Roman" pitchFamily="18" charset="0"/>
                <a:cs typeface="Times New Roman" pitchFamily="18" charset="0"/>
              </a:rPr>
              <a:t>Whenever the change of flux over the coil (or) the moving coil linked with </a:t>
            </a:r>
            <a:r>
              <a:rPr lang="en-US" b="1" dirty="0" smtClean="0">
                <a:latin typeface="Times New Roman" pitchFamily="18" charset="0"/>
                <a:cs typeface="Times New Roman" pitchFamily="18" charset="0"/>
              </a:rPr>
              <a:t>flux  produces an </a:t>
            </a:r>
            <a:r>
              <a:rPr lang="en-US" b="1" dirty="0" smtClean="0">
                <a:latin typeface="Times New Roman" pitchFamily="18" charset="0"/>
                <a:cs typeface="Times New Roman" pitchFamily="18" charset="0"/>
              </a:rPr>
              <a:t>induced </a:t>
            </a:r>
            <a:r>
              <a:rPr lang="en-US" b="1" dirty="0" err="1" smtClean="0">
                <a:latin typeface="Times New Roman" pitchFamily="18" charset="0"/>
                <a:cs typeface="Times New Roman" pitchFamily="18" charset="0"/>
              </a:rPr>
              <a:t>emf</a:t>
            </a:r>
            <a:r>
              <a:rPr lang="en-US" b="1" dirty="0" smtClean="0">
                <a:latin typeface="Times New Roman" pitchFamily="18" charset="0"/>
                <a:cs typeface="Times New Roman" pitchFamily="18" charset="0"/>
              </a:rPr>
              <a:t> in the coil.  </a:t>
            </a:r>
          </a:p>
          <a:p>
            <a:pPr>
              <a:buNone/>
            </a:pPr>
            <a:r>
              <a:rPr lang="en-US" b="1" dirty="0" smtClean="0">
                <a:latin typeface="Times New Roman" pitchFamily="18" charset="0"/>
                <a:cs typeface="Times New Roman" pitchFamily="18" charset="0"/>
              </a:rPr>
              <a:t> ( </a:t>
            </a:r>
            <a:r>
              <a:rPr lang="en-US" b="1" dirty="0" err="1" smtClean="0">
                <a:latin typeface="Times New Roman" pitchFamily="18" charset="0"/>
                <a:cs typeface="Times New Roman" pitchFamily="18" charset="0"/>
              </a:rPr>
              <a:t>Eg</a:t>
            </a:r>
            <a:r>
              <a:rPr lang="en-US" b="1" dirty="0" smtClean="0">
                <a:latin typeface="Times New Roman" pitchFamily="18" charset="0"/>
                <a:cs typeface="Times New Roman" pitchFamily="18" charset="0"/>
              </a:rPr>
              <a:t>. Generator , Transformer)</a:t>
            </a:r>
          </a:p>
          <a:p>
            <a:pPr>
              <a:buBlip>
                <a:blip r:embed="rId2"/>
              </a:buBlip>
            </a:pPr>
            <a:endParaRPr lang="en-US" b="1" dirty="0" smtClean="0">
              <a:latin typeface="Times New Roman" pitchFamily="18" charset="0"/>
              <a:cs typeface="Times New Roman" pitchFamily="18" charset="0"/>
            </a:endParaRPr>
          </a:p>
          <a:p>
            <a:pPr>
              <a:buBlip>
                <a:blip r:embed="rId2"/>
              </a:buBlip>
            </a:pPr>
            <a:r>
              <a:rPr lang="en-US" b="1" dirty="0" smtClean="0">
                <a:latin typeface="Times New Roman" pitchFamily="18" charset="0"/>
                <a:cs typeface="Times New Roman" pitchFamily="18" charset="0"/>
              </a:rPr>
              <a:t>When the two flux lines </a:t>
            </a:r>
          </a:p>
          <a:p>
            <a:pPr>
              <a:buNone/>
            </a:pPr>
            <a:r>
              <a:rPr lang="en-US" b="1" dirty="0" smtClean="0">
                <a:latin typeface="Times New Roman" pitchFamily="18" charset="0"/>
                <a:cs typeface="Times New Roman" pitchFamily="18" charset="0"/>
              </a:rPr>
              <a:t>	are interacted,   a force is developed.</a:t>
            </a:r>
          </a:p>
          <a:p>
            <a:pPr>
              <a:buNone/>
            </a:pPr>
            <a:r>
              <a:rPr lang="en-US" b="1" dirty="0" smtClean="0">
                <a:latin typeface="Times New Roman" pitchFamily="18" charset="0"/>
                <a:cs typeface="Times New Roman" pitchFamily="18" charset="0"/>
              </a:rPr>
              <a:t>	 ( </a:t>
            </a:r>
            <a:r>
              <a:rPr lang="en-US" b="1" dirty="0" err="1" smtClean="0">
                <a:latin typeface="Times New Roman" pitchFamily="18" charset="0"/>
                <a:cs typeface="Times New Roman" pitchFamily="18" charset="0"/>
              </a:rPr>
              <a:t>Eg</a:t>
            </a:r>
            <a:r>
              <a:rPr lang="en-US" b="1" dirty="0" smtClean="0">
                <a:latin typeface="Times New Roman" pitchFamily="18" charset="0"/>
                <a:cs typeface="Times New Roman" pitchFamily="18" charset="0"/>
              </a:rPr>
              <a:t>. Motor, Meters , etc.)</a:t>
            </a:r>
            <a:endParaRPr lang="en-IN"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cstate="print"/>
          <a:srcRect/>
          <a:stretch>
            <a:fillRect/>
          </a:stretch>
        </p:blipFill>
        <p:spPr bwMode="auto">
          <a:xfrm>
            <a:off x="4495800" y="1828800"/>
            <a:ext cx="4648200" cy="3657600"/>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amond(in)">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amond(in)">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amond(in)">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1026"/>
                                        </p:tgtEl>
                                        <p:attrNameLst>
                                          <p:attrName>style.visibility</p:attrName>
                                        </p:attrNameLst>
                                      </p:cBhvr>
                                      <p:to>
                                        <p:strVal val="visible"/>
                                      </p:to>
                                    </p:set>
                                    <p:animEffect transition="in" filter="diamond(in)">
                                      <p:cBhvr>
                                        <p:cTn id="32" dur="2000"/>
                                        <p:tgtEl>
                                          <p:spTgt spid="1026"/>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diamond(in)">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0200" y="457200"/>
            <a:ext cx="6629400" cy="923330"/>
          </a:xfrm>
          <a:prstGeom prst="rect">
            <a:avLst/>
          </a:prstGeom>
          <a:noFill/>
        </p:spPr>
        <p:txBody>
          <a:bodyPr wrap="square" lIns="91440" tIns="45720" rIns="91440" bIns="45720">
            <a:spAutoFit/>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ALTERNATORS</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6" name="Picture 13"/>
          <p:cNvPicPr>
            <a:picLocks noChangeAspect="1" noChangeArrowheads="1"/>
          </p:cNvPicPr>
          <p:nvPr/>
        </p:nvPicPr>
        <p:blipFill>
          <a:blip r:embed="rId2" cstate="print"/>
          <a:srcRect/>
          <a:stretch>
            <a:fillRect/>
          </a:stretch>
        </p:blipFill>
        <p:spPr bwMode="auto">
          <a:xfrm>
            <a:off x="1828800" y="1828800"/>
            <a:ext cx="6172200" cy="4724400"/>
          </a:xfrm>
          <a:prstGeom prst="rect">
            <a:avLst/>
          </a:prstGeom>
          <a:noFill/>
          <a:ln w="9525">
            <a:noFill/>
            <a:miter lim="800000"/>
            <a:headEnd/>
            <a:tailEnd/>
          </a:ln>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Alternator - Construction</a:t>
            </a:r>
            <a:endParaRPr lang="en-IN" b="1" dirty="0"/>
          </a:p>
        </p:txBody>
      </p:sp>
      <p:sp>
        <p:nvSpPr>
          <p:cNvPr id="3" name="Content Placeholder 2"/>
          <p:cNvSpPr>
            <a:spLocks noGrp="1"/>
          </p:cNvSpPr>
          <p:nvPr>
            <p:ph idx="1"/>
          </p:nvPr>
        </p:nvSpPr>
        <p:spPr>
          <a:xfrm>
            <a:off x="457200" y="1752600"/>
            <a:ext cx="8229600" cy="4572000"/>
          </a:xfrm>
        </p:spPr>
        <p:txBody>
          <a:bodyPr>
            <a:normAutofit/>
          </a:bodyPr>
          <a:lstStyle/>
          <a:p>
            <a:pPr>
              <a:buNone/>
            </a:pPr>
            <a:r>
              <a:rPr lang="en-US" sz="3200" dirty="0" smtClean="0">
                <a:latin typeface="Times New Roman" pitchFamily="18" charset="0"/>
                <a:cs typeface="Times New Roman" pitchFamily="18" charset="0"/>
              </a:rPr>
              <a:t>Standard construction consists of :</a:t>
            </a:r>
          </a:p>
          <a:p>
            <a:pPr>
              <a:buBlip>
                <a:blip r:embed="rId2"/>
              </a:buBlip>
            </a:pPr>
            <a:r>
              <a:rPr lang="en-US" sz="3200" dirty="0" smtClean="0">
                <a:latin typeface="Times New Roman" pitchFamily="18" charset="0"/>
                <a:cs typeface="Times New Roman" pitchFamily="18" charset="0"/>
              </a:rPr>
              <a:t>Armature windings on stationery stator </a:t>
            </a:r>
          </a:p>
          <a:p>
            <a:pPr>
              <a:buBlip>
                <a:blip r:embed="rId2"/>
              </a:buBlip>
            </a:pPr>
            <a:r>
              <a:rPr lang="en-US" sz="3200" dirty="0" smtClean="0">
                <a:latin typeface="Times New Roman" pitchFamily="18" charset="0"/>
                <a:cs typeface="Times New Roman" pitchFamily="18" charset="0"/>
              </a:rPr>
              <a:t>Field poles on rotor. </a:t>
            </a:r>
          </a:p>
          <a:p>
            <a:pPr>
              <a:buBlip>
                <a:blip r:embed="rId2"/>
              </a:buBlip>
            </a:pPr>
            <a:r>
              <a:rPr lang="en-US" sz="3200" dirty="0" smtClean="0">
                <a:latin typeface="Times New Roman" pitchFamily="18" charset="0"/>
                <a:cs typeface="Times New Roman" pitchFamily="18" charset="0"/>
              </a:rPr>
              <a:t>The field windings are excited by DC supply from the exciter and given through the slip rings</a:t>
            </a:r>
          </a:p>
          <a:p>
            <a:pPr>
              <a:buBlip>
                <a:blip r:embed="rId2"/>
              </a:buBlip>
            </a:pPr>
            <a:r>
              <a:rPr lang="en-US" sz="3200" dirty="0" smtClean="0">
                <a:latin typeface="Times New Roman" pitchFamily="18" charset="0"/>
                <a:cs typeface="Times New Roman" pitchFamily="18" charset="0"/>
              </a:rPr>
              <a:t>Prime mover</a:t>
            </a:r>
          </a:p>
          <a:p>
            <a:pPr>
              <a:buBlip>
                <a:blip r:embed="rId3"/>
              </a:buBlip>
            </a:pPr>
            <a:endParaRPr lang="en-US" sz="3200" dirty="0" smtClean="0">
              <a:latin typeface="Times New Roman" pitchFamily="18" charset="0"/>
              <a:cs typeface="Times New Roman" pitchFamily="18" charset="0"/>
            </a:endParaRPr>
          </a:p>
          <a:p>
            <a:pPr>
              <a:buNone/>
            </a:pPr>
            <a:endParaRPr lang="en-US" sz="3200" dirty="0" smtClean="0"/>
          </a:p>
          <a:p>
            <a:endParaRPr lang="en-US" sz="3200" dirty="0" smtClean="0"/>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amond(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amond(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diamond(in)">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Advantages of rotating field and stationary armature type</a:t>
            </a:r>
            <a:endParaRPr lang="en-IN" b="1" dirty="0"/>
          </a:p>
        </p:txBody>
      </p:sp>
      <p:sp>
        <p:nvSpPr>
          <p:cNvPr id="3" name="Content Placeholder 2"/>
          <p:cNvSpPr>
            <a:spLocks noGrp="1"/>
          </p:cNvSpPr>
          <p:nvPr>
            <p:ph idx="1"/>
          </p:nvPr>
        </p:nvSpPr>
        <p:spPr/>
        <p:txBody>
          <a:bodyPr/>
          <a:lstStyle/>
          <a:p>
            <a:pPr>
              <a:buBlip>
                <a:blip r:embed="rId2"/>
              </a:buBlip>
            </a:pPr>
            <a:endParaRPr lang="en-US" dirty="0" smtClean="0">
              <a:latin typeface="Times New Roman" pitchFamily="18" charset="0"/>
              <a:cs typeface="Times New Roman" pitchFamily="18" charset="0"/>
            </a:endParaRPr>
          </a:p>
          <a:p>
            <a:pPr>
              <a:buBlip>
                <a:blip r:embed="rId3"/>
              </a:buBlip>
            </a:pPr>
            <a:r>
              <a:rPr lang="en-US" dirty="0" smtClean="0">
                <a:latin typeface="Times New Roman" pitchFamily="18" charset="0"/>
                <a:cs typeface="Times New Roman" pitchFamily="18" charset="0"/>
              </a:rPr>
              <a:t>High voltage generation </a:t>
            </a:r>
          </a:p>
          <a:p>
            <a:pPr>
              <a:buBlip>
                <a:blip r:embed="rId3"/>
              </a:buBlip>
            </a:pPr>
            <a:r>
              <a:rPr lang="en-US" dirty="0" smtClean="0">
                <a:latin typeface="Times New Roman" pitchFamily="18" charset="0"/>
                <a:cs typeface="Times New Roman" pitchFamily="18" charset="0"/>
              </a:rPr>
              <a:t>Better insulation </a:t>
            </a:r>
          </a:p>
          <a:p>
            <a:pPr>
              <a:buBlip>
                <a:blip r:embed="rId3"/>
              </a:buBlip>
            </a:pPr>
            <a:r>
              <a:rPr lang="en-US" dirty="0" smtClean="0">
                <a:latin typeface="Times New Roman" pitchFamily="18" charset="0"/>
                <a:cs typeface="Times New Roman" pitchFamily="18" charset="0"/>
              </a:rPr>
              <a:t>Rotor weight – less</a:t>
            </a:r>
          </a:p>
          <a:p>
            <a:pPr>
              <a:buBlip>
                <a:blip r:embed="rId3"/>
              </a:buBlip>
            </a:pPr>
            <a:r>
              <a:rPr lang="en-US" dirty="0" smtClean="0">
                <a:latin typeface="Times New Roman" pitchFamily="18" charset="0"/>
                <a:cs typeface="Times New Roman" pitchFamily="18" charset="0"/>
              </a:rPr>
              <a:t>Current collection - easy</a:t>
            </a:r>
          </a:p>
          <a:p>
            <a:pPr>
              <a:buBlip>
                <a:blip r:embed="rId3"/>
              </a:buBlip>
            </a:pPr>
            <a:r>
              <a:rPr lang="en-US" dirty="0" smtClean="0">
                <a:latin typeface="Times New Roman" pitchFamily="18" charset="0"/>
                <a:cs typeface="Times New Roman" pitchFamily="18" charset="0"/>
              </a:rPr>
              <a:t>Lesser number of slip rings </a:t>
            </a:r>
          </a:p>
          <a:p>
            <a:pPr>
              <a:buNone/>
            </a:pP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amond(in)">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399032"/>
          </a:xfrm>
        </p:spPr>
        <p:txBody>
          <a:bodyPr>
            <a:normAutofit/>
          </a:bodyPr>
          <a:lstStyle/>
          <a:p>
            <a:pPr algn="ctr"/>
            <a:r>
              <a:rPr lang="en-US" b="1" dirty="0" smtClean="0"/>
              <a:t>Types of alternators </a:t>
            </a:r>
            <a:br>
              <a:rPr lang="en-US" b="1" dirty="0" smtClean="0"/>
            </a:br>
            <a:r>
              <a:rPr lang="en-US" dirty="0" smtClean="0"/>
              <a:t>		</a:t>
            </a:r>
            <a:endParaRPr lang="en-IN" dirty="0"/>
          </a:p>
        </p:txBody>
      </p:sp>
      <p:sp>
        <p:nvSpPr>
          <p:cNvPr id="3" name="Content Placeholder 2"/>
          <p:cNvSpPr>
            <a:spLocks noGrp="1"/>
          </p:cNvSpPr>
          <p:nvPr>
            <p:ph idx="1"/>
          </p:nvPr>
        </p:nvSpPr>
        <p:spPr>
          <a:xfrm>
            <a:off x="381000" y="1066800"/>
            <a:ext cx="8229600" cy="4572000"/>
          </a:xfrm>
        </p:spPr>
        <p:txBody>
          <a:bodyPr/>
          <a:lstStyle/>
          <a:p>
            <a:pPr>
              <a:buBlip>
                <a:blip r:embed="rId2"/>
              </a:buBlip>
            </a:pPr>
            <a:endParaRPr lang="en-US" u="sng" dirty="0" smtClean="0">
              <a:latin typeface="Times New Roman" pitchFamily="18" charset="0"/>
              <a:cs typeface="Times New Roman" pitchFamily="18" charset="0"/>
            </a:endParaRPr>
          </a:p>
          <a:p>
            <a:pPr>
              <a:buBlip>
                <a:blip r:embed="rId3"/>
              </a:buBlip>
            </a:pPr>
            <a:r>
              <a:rPr lang="en-US" sz="4000" u="sng" dirty="0" smtClean="0">
                <a:latin typeface="Times New Roman" pitchFamily="18" charset="0"/>
                <a:cs typeface="Times New Roman" pitchFamily="18" charset="0"/>
              </a:rPr>
              <a:t>Salient pole </a:t>
            </a:r>
            <a:r>
              <a:rPr lang="en-US" sz="4000" dirty="0" smtClean="0">
                <a:latin typeface="Times New Roman" pitchFamily="18" charset="0"/>
                <a:cs typeface="Times New Roman" pitchFamily="18" charset="0"/>
              </a:rPr>
              <a:t>alternator 	</a:t>
            </a:r>
          </a:p>
          <a:p>
            <a:pPr>
              <a:buBlip>
                <a:blip r:embed="rId3"/>
              </a:buBlip>
            </a:pPr>
            <a:r>
              <a:rPr lang="en-US" sz="4000" dirty="0" smtClean="0">
                <a:latin typeface="Times New Roman" pitchFamily="18" charset="0"/>
                <a:cs typeface="Times New Roman" pitchFamily="18" charset="0"/>
              </a:rPr>
              <a:t>Non salient pole or 	Turbo or </a:t>
            </a:r>
            <a:r>
              <a:rPr lang="en-US" sz="4000" u="sng" dirty="0" smtClean="0">
                <a:latin typeface="Times New Roman" pitchFamily="18" charset="0"/>
                <a:cs typeface="Times New Roman" pitchFamily="18" charset="0"/>
              </a:rPr>
              <a:t>Cylindrical</a:t>
            </a:r>
            <a:r>
              <a:rPr lang="en-US" sz="4000" dirty="0" smtClean="0">
                <a:latin typeface="Times New Roman" pitchFamily="18" charset="0"/>
                <a:cs typeface="Times New Roman" pitchFamily="18" charset="0"/>
              </a:rPr>
              <a:t> rotor alternator </a:t>
            </a:r>
          </a:p>
          <a:p>
            <a:pPr>
              <a:buBlip>
                <a:blip r:embed="rId2"/>
              </a:buBlip>
            </a:pPr>
            <a:endParaRPr lang="en-IN" sz="4000"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amond(in)">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Rotor </a:t>
            </a:r>
            <a:endParaRPr lang="en-IN" b="1" dirty="0"/>
          </a:p>
        </p:txBody>
      </p:sp>
      <p:sp>
        <p:nvSpPr>
          <p:cNvPr id="8" name="Content Placeholder 2"/>
          <p:cNvSpPr>
            <a:spLocks noGrp="1"/>
          </p:cNvSpPr>
          <p:nvPr>
            <p:ph idx="1"/>
          </p:nvPr>
        </p:nvSpPr>
        <p:spPr>
          <a:xfrm>
            <a:off x="533400" y="1447800"/>
            <a:ext cx="8229600" cy="4572000"/>
          </a:xfrm>
        </p:spPr>
        <p:txBody>
          <a:bodyPr/>
          <a:lstStyle/>
          <a:p>
            <a:pPr>
              <a:buNone/>
            </a:pPr>
            <a:r>
              <a:rPr lang="en-US" u="sng" dirty="0" smtClean="0">
                <a:latin typeface="Times New Roman" pitchFamily="18" charset="0"/>
                <a:cs typeface="Times New Roman" pitchFamily="18" charset="0"/>
              </a:rPr>
              <a:t>Salient pole </a:t>
            </a:r>
            <a:r>
              <a:rPr lang="en-US" dirty="0" smtClean="0">
                <a:latin typeface="Times New Roman" pitchFamily="18" charset="0"/>
                <a:cs typeface="Times New Roman" pitchFamily="18" charset="0"/>
              </a:rPr>
              <a:t>alternator 		Non salient pole or 					Turbo or </a:t>
            </a:r>
            <a:r>
              <a:rPr lang="en-US" u="sng" dirty="0" smtClean="0">
                <a:latin typeface="Times New Roman" pitchFamily="18" charset="0"/>
                <a:cs typeface="Times New Roman" pitchFamily="18" charset="0"/>
              </a:rPr>
              <a:t>Cylindrical</a:t>
            </a:r>
            <a:r>
              <a:rPr lang="en-US" dirty="0" smtClean="0">
                <a:latin typeface="Times New Roman" pitchFamily="18" charset="0"/>
                <a:cs typeface="Times New Roman" pitchFamily="18" charset="0"/>
              </a:rPr>
              <a:t> 						rotor alternator </a:t>
            </a:r>
            <a:endParaRPr lang="en-IN"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cstate="print"/>
          <a:srcRect/>
          <a:stretch>
            <a:fillRect/>
          </a:stretch>
        </p:blipFill>
        <p:spPr bwMode="auto">
          <a:xfrm>
            <a:off x="533400" y="3048000"/>
            <a:ext cx="3581400" cy="3429000"/>
          </a:xfrm>
          <a:prstGeom prst="roundRect">
            <a:avLst>
              <a:gd name="adj" fmla="val 8594"/>
            </a:avLst>
          </a:prstGeom>
          <a:solidFill>
            <a:srgbClr val="FFFFFF">
              <a:shade val="85000"/>
            </a:srgbClr>
          </a:solidFill>
          <a:ln w="38100">
            <a:solidFill>
              <a:srgbClr val="92D050"/>
            </a:solidFill>
          </a:ln>
          <a:effectLst>
            <a:reflection blurRad="12700" stA="38000" endPos="28000" dist="5000" dir="5400000" sy="-100000" algn="bl" rotWithShape="0"/>
          </a:effectLst>
        </p:spPr>
      </p:pic>
      <p:pic>
        <p:nvPicPr>
          <p:cNvPr id="6" name="Picture 3"/>
          <p:cNvPicPr>
            <a:picLocks noChangeAspect="1" noChangeArrowheads="1"/>
          </p:cNvPicPr>
          <p:nvPr/>
        </p:nvPicPr>
        <p:blipFill>
          <a:blip r:embed="rId3" cstate="print"/>
          <a:srcRect/>
          <a:stretch>
            <a:fillRect/>
          </a:stretch>
        </p:blipFill>
        <p:spPr bwMode="auto">
          <a:xfrm>
            <a:off x="4419600" y="3124200"/>
            <a:ext cx="4495800" cy="3352800"/>
          </a:xfrm>
          <a:prstGeom prst="roundRect">
            <a:avLst>
              <a:gd name="adj" fmla="val 8594"/>
            </a:avLst>
          </a:prstGeom>
          <a:solidFill>
            <a:srgbClr val="FFFFFF">
              <a:shade val="85000"/>
            </a:srgbClr>
          </a:solidFill>
          <a:ln w="28575">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dissolv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dissolve">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amond(in)">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amond(in)">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99032"/>
          </a:xfrm>
        </p:spPr>
        <p:txBody>
          <a:bodyPr>
            <a:normAutofit/>
          </a:bodyPr>
          <a:lstStyle/>
          <a:p>
            <a:r>
              <a:rPr lang="en-US" b="1" dirty="0" smtClean="0"/>
              <a:t>Salient pole type alternator </a:t>
            </a:r>
            <a:endParaRPr lang="en-IN" b="1" dirty="0"/>
          </a:p>
        </p:txBody>
      </p:sp>
      <p:sp>
        <p:nvSpPr>
          <p:cNvPr id="3" name="Content Placeholder 2"/>
          <p:cNvSpPr>
            <a:spLocks noGrp="1"/>
          </p:cNvSpPr>
          <p:nvPr>
            <p:ph idx="1"/>
          </p:nvPr>
        </p:nvSpPr>
        <p:spPr>
          <a:xfrm>
            <a:off x="381000" y="1371600"/>
            <a:ext cx="8229600" cy="4572000"/>
          </a:xfrm>
        </p:spPr>
        <p:txBody>
          <a:bodyPr>
            <a:normAutofit fontScale="92500" lnSpcReduction="20000"/>
          </a:bodyPr>
          <a:lstStyle/>
          <a:p>
            <a:pPr>
              <a:buBlip>
                <a:blip r:embed="rId2"/>
              </a:buBlip>
            </a:pPr>
            <a:r>
              <a:rPr lang="en-US" sz="3000" dirty="0" smtClean="0">
                <a:latin typeface="Times New Roman" pitchFamily="18" charset="0"/>
                <a:cs typeface="Times New Roman" pitchFamily="18" charset="0"/>
              </a:rPr>
              <a:t>It consists of cast iron frame which supports the </a:t>
            </a:r>
          </a:p>
          <a:p>
            <a:pPr>
              <a:buNone/>
            </a:pPr>
            <a:r>
              <a:rPr lang="en-US" sz="3000" dirty="0" smtClean="0">
                <a:latin typeface="Times New Roman" pitchFamily="18" charset="0"/>
                <a:cs typeface="Times New Roman" pitchFamily="18" charset="0"/>
              </a:rPr>
              <a:t>	silicon steel laminated ( bundling of thin sheets) armature core .</a:t>
            </a:r>
          </a:p>
          <a:p>
            <a:pPr>
              <a:buBlip>
                <a:blip r:embed="rId2"/>
              </a:buBlip>
            </a:pPr>
            <a:r>
              <a:rPr lang="en-US" sz="3000" dirty="0" smtClean="0">
                <a:latin typeface="Times New Roman" pitchFamily="18" charset="0"/>
                <a:cs typeface="Times New Roman" pitchFamily="18" charset="0"/>
              </a:rPr>
              <a:t>The core has slots on its inner periphery for housing the conductor .</a:t>
            </a:r>
          </a:p>
          <a:p>
            <a:pPr>
              <a:buBlip>
                <a:blip r:embed="rId2"/>
              </a:buBlip>
            </a:pPr>
            <a:r>
              <a:rPr lang="en-US" sz="3000" dirty="0" smtClean="0">
                <a:latin typeface="Times New Roman" pitchFamily="18" charset="0"/>
                <a:cs typeface="Times New Roman" pitchFamily="18" charset="0"/>
              </a:rPr>
              <a:t> </a:t>
            </a:r>
            <a:r>
              <a:rPr lang="en-US" sz="3000" b="1" dirty="0" smtClean="0">
                <a:solidFill>
                  <a:srgbClr val="FFFF00"/>
                </a:solidFill>
                <a:latin typeface="Times New Roman" pitchFamily="18" charset="0"/>
                <a:cs typeface="Times New Roman" pitchFamily="18" charset="0"/>
              </a:rPr>
              <a:t>Silicon steel material reduces the hysteresis loss                                  and the lamination structure reduces the eddy current loss.</a:t>
            </a:r>
          </a:p>
          <a:p>
            <a:pPr>
              <a:buBlip>
                <a:blip r:embed="rId2"/>
              </a:buBlip>
            </a:pPr>
            <a:r>
              <a:rPr lang="en-US" sz="3000" dirty="0" smtClean="0">
                <a:latin typeface="Times New Roman" pitchFamily="18" charset="0"/>
                <a:cs typeface="Times New Roman" pitchFamily="18" charset="0"/>
              </a:rPr>
              <a:t>Suitable for low and medium speed  alternator</a:t>
            </a:r>
          </a:p>
          <a:p>
            <a:pPr>
              <a:buNone/>
            </a:pPr>
            <a:r>
              <a:rPr lang="en-US" sz="3000" dirty="0" smtClean="0">
                <a:latin typeface="Times New Roman" pitchFamily="18" charset="0"/>
                <a:cs typeface="Times New Roman" pitchFamily="18" charset="0"/>
              </a:rPr>
              <a:t>	 ( Ex Hydro alternator ) </a:t>
            </a:r>
          </a:p>
          <a:p>
            <a:pPr>
              <a:buNone/>
            </a:pPr>
            <a:r>
              <a:rPr lang="en-US" dirty="0" smtClean="0">
                <a:latin typeface="Times New Roman" pitchFamily="18" charset="0"/>
                <a:cs typeface="Times New Roman" pitchFamily="18" charset="0"/>
              </a:rPr>
              <a:t> </a:t>
            </a:r>
            <a:endParaRPr lang="en-IN" dirty="0" smtClean="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dissolv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dissolv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dissolve">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Advantages of a smooth cylindrical type rotor </a:t>
            </a:r>
            <a:endParaRPr lang="en-IN" b="1" dirty="0"/>
          </a:p>
        </p:txBody>
      </p:sp>
      <p:sp>
        <p:nvSpPr>
          <p:cNvPr id="3" name="Content Placeholder 2"/>
          <p:cNvSpPr>
            <a:spLocks noGrp="1"/>
          </p:cNvSpPr>
          <p:nvPr>
            <p:ph idx="1"/>
          </p:nvPr>
        </p:nvSpPr>
        <p:spPr/>
        <p:txBody>
          <a:bodyPr/>
          <a:lstStyle/>
          <a:p>
            <a:pPr>
              <a:buBlip>
                <a:blip r:embed="rId2"/>
              </a:buBlip>
            </a:pPr>
            <a:r>
              <a:rPr lang="en-US" dirty="0" smtClean="0">
                <a:latin typeface="Times New Roman" pitchFamily="18" charset="0"/>
                <a:cs typeface="Times New Roman" pitchFamily="18" charset="0"/>
              </a:rPr>
              <a:t>Less </a:t>
            </a:r>
            <a:r>
              <a:rPr lang="en-US" dirty="0" err="1" smtClean="0">
                <a:latin typeface="Times New Roman" pitchFamily="18" charset="0"/>
                <a:cs typeface="Times New Roman" pitchFamily="18" charset="0"/>
              </a:rPr>
              <a:t>windage</a:t>
            </a:r>
            <a:r>
              <a:rPr lang="en-US" dirty="0" smtClean="0">
                <a:latin typeface="Times New Roman" pitchFamily="18" charset="0"/>
                <a:cs typeface="Times New Roman" pitchFamily="18" charset="0"/>
              </a:rPr>
              <a:t> loss </a:t>
            </a:r>
          </a:p>
          <a:p>
            <a:pPr>
              <a:buBlip>
                <a:blip r:embed="rId2"/>
              </a:buBlip>
            </a:pPr>
            <a:r>
              <a:rPr lang="en-US" dirty="0" smtClean="0">
                <a:latin typeface="Times New Roman" pitchFamily="18" charset="0"/>
                <a:cs typeface="Times New Roman" pitchFamily="18" charset="0"/>
              </a:rPr>
              <a:t>No need of damper winding </a:t>
            </a:r>
          </a:p>
          <a:p>
            <a:pPr>
              <a:buBlip>
                <a:blip r:embed="rId2"/>
              </a:buBlip>
            </a:pPr>
            <a:r>
              <a:rPr lang="en-US" dirty="0" smtClean="0">
                <a:latin typeface="Times New Roman" pitchFamily="18" charset="0"/>
                <a:cs typeface="Times New Roman" pitchFamily="18" charset="0"/>
              </a:rPr>
              <a:t>Good balancing of the rotor</a:t>
            </a:r>
          </a:p>
          <a:p>
            <a:pPr>
              <a:buBlip>
                <a:blip r:embed="rId2"/>
              </a:buBlip>
            </a:pPr>
            <a:r>
              <a:rPr lang="en-US" dirty="0" smtClean="0">
                <a:latin typeface="Times New Roman" pitchFamily="18" charset="0"/>
                <a:cs typeface="Times New Roman" pitchFamily="18" charset="0"/>
              </a:rPr>
              <a:t>Sound less running </a:t>
            </a:r>
          </a:p>
          <a:p>
            <a:pPr>
              <a:buBlip>
                <a:blip r:embed="rId2"/>
              </a:buBlip>
            </a:pPr>
            <a:r>
              <a:rPr lang="en-US" dirty="0" smtClean="0">
                <a:latin typeface="Times New Roman" pitchFamily="18" charset="0"/>
                <a:cs typeface="Times New Roman" pitchFamily="18" charset="0"/>
              </a:rPr>
              <a:t>Good cooling to the field because it is a distributed one.</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amond(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amond(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diamond(in)">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99032"/>
          </a:xfrm>
        </p:spPr>
        <p:txBody>
          <a:bodyPr/>
          <a:lstStyle/>
          <a:p>
            <a:pPr algn="ctr"/>
            <a:r>
              <a:rPr lang="en-US" b="1" dirty="0" smtClean="0"/>
              <a:t>Hunting</a:t>
            </a:r>
            <a:endParaRPr lang="en-US" b="1" dirty="0"/>
          </a:p>
        </p:txBody>
      </p:sp>
      <p:sp>
        <p:nvSpPr>
          <p:cNvPr id="3" name="Content Placeholder 2"/>
          <p:cNvSpPr>
            <a:spLocks noGrp="1"/>
          </p:cNvSpPr>
          <p:nvPr>
            <p:ph idx="1"/>
          </p:nvPr>
        </p:nvSpPr>
        <p:spPr>
          <a:xfrm>
            <a:off x="457200" y="1219200"/>
            <a:ext cx="8229600" cy="5638800"/>
          </a:xfrm>
        </p:spPr>
        <p:txBody>
          <a:bodyPr>
            <a:normAutofit/>
          </a:bodyPr>
          <a:lstStyle/>
          <a:p>
            <a:pPr>
              <a:buBlip>
                <a:blip r:embed="rId2"/>
              </a:buBlip>
            </a:pPr>
            <a:r>
              <a:rPr lang="en-US" dirty="0" smtClean="0">
                <a:latin typeface="Times New Roman" pitchFamily="18" charset="0"/>
                <a:cs typeface="Times New Roman" pitchFamily="18" charset="0"/>
              </a:rPr>
              <a:t>Due to inertia of the rotor, it can not achieve its final position instantaneously. </a:t>
            </a:r>
          </a:p>
          <a:p>
            <a:pPr>
              <a:buBlip>
                <a:blip r:embed="rId2"/>
              </a:buBlip>
            </a:pPr>
            <a:r>
              <a:rPr lang="en-US" dirty="0" smtClean="0">
                <a:latin typeface="Times New Roman" pitchFamily="18" charset="0"/>
                <a:cs typeface="Times New Roman" pitchFamily="18" charset="0"/>
              </a:rPr>
              <a:t>While achieving its new position due to inertia it passes beyond its final position corresponding to new load.</a:t>
            </a:r>
          </a:p>
          <a:p>
            <a:pPr>
              <a:buBlip>
                <a:blip r:embed="rId2"/>
              </a:buBlip>
            </a:pPr>
            <a:r>
              <a:rPr lang="en-US" dirty="0" smtClean="0">
                <a:latin typeface="Times New Roman" pitchFamily="18" charset="0"/>
                <a:cs typeface="Times New Roman" pitchFamily="18" charset="0"/>
              </a:rPr>
              <a:t> This will produce more torque. This will try reduce the load angle and rotor swings in other direction.</a:t>
            </a:r>
          </a:p>
          <a:p>
            <a:pPr>
              <a:buBlip>
                <a:blip r:embed="rId2"/>
              </a:buBlip>
            </a:pPr>
            <a:r>
              <a:rPr lang="en-US" dirty="0" smtClean="0">
                <a:latin typeface="Times New Roman" pitchFamily="18" charset="0"/>
                <a:cs typeface="Times New Roman" pitchFamily="18" charset="0"/>
              </a:rPr>
              <a:t> So there is </a:t>
            </a:r>
            <a:r>
              <a:rPr lang="en-US" b="1" dirty="0" smtClean="0">
                <a:solidFill>
                  <a:srgbClr val="FFFF00"/>
                </a:solidFill>
                <a:latin typeface="Times New Roman" pitchFamily="18" charset="0"/>
                <a:cs typeface="Times New Roman" pitchFamily="18" charset="0"/>
              </a:rPr>
              <a:t>periodic swinging of the rotor on both sides of the new equilibrium position, </a:t>
            </a:r>
            <a:r>
              <a:rPr lang="en-US" dirty="0" smtClean="0">
                <a:latin typeface="Times New Roman" pitchFamily="18" charset="0"/>
                <a:cs typeface="Times New Roman" pitchFamily="18" charset="0"/>
              </a:rPr>
              <a:t>corresponding to the load. Such a swing is </a:t>
            </a:r>
            <a:r>
              <a:rPr lang="en-US" b="1" dirty="0" smtClean="0">
                <a:solidFill>
                  <a:srgbClr val="FFFF00"/>
                </a:solidFill>
                <a:latin typeface="Times New Roman" pitchFamily="18" charset="0"/>
                <a:cs typeface="Times New Roman" pitchFamily="18" charset="0"/>
              </a:rPr>
              <a:t>called hunting</a:t>
            </a:r>
          </a:p>
          <a:p>
            <a:pPr>
              <a:buBlip>
                <a:blip r:embed="rId3"/>
              </a:buBlip>
            </a:pPr>
            <a:endParaRPr lang="en-US"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28600" y="228600"/>
            <a:ext cx="4419600" cy="1399032"/>
          </a:xfrm>
        </p:spPr>
        <p:txBody>
          <a:bodyPr>
            <a:normAutofit/>
          </a:bodyPr>
          <a:lstStyle/>
          <a:p>
            <a:r>
              <a:rPr lang="en-US" sz="3600" b="1" dirty="0" smtClean="0"/>
              <a:t>Causes of hunting</a:t>
            </a:r>
            <a:endParaRPr lang="en-IN" sz="3600" b="1" dirty="0"/>
          </a:p>
        </p:txBody>
      </p:sp>
      <p:sp>
        <p:nvSpPr>
          <p:cNvPr id="7" name="Content Placeholder 2"/>
          <p:cNvSpPr>
            <a:spLocks noGrp="1"/>
          </p:cNvSpPr>
          <p:nvPr>
            <p:ph sz="half" idx="1"/>
          </p:nvPr>
        </p:nvSpPr>
        <p:spPr>
          <a:xfrm>
            <a:off x="228600" y="1828800"/>
            <a:ext cx="4038600" cy="4525963"/>
          </a:xfrm>
        </p:spPr>
        <p:txBody>
          <a:bodyPr>
            <a:normAutofit fontScale="92500" lnSpcReduction="20000"/>
          </a:bodyPr>
          <a:lstStyle/>
          <a:p>
            <a:pPr>
              <a:buBlip>
                <a:blip r:embed="rId2"/>
              </a:buBlip>
            </a:pPr>
            <a:r>
              <a:rPr lang="en-US" sz="3000" b="1" dirty="0" smtClean="0">
                <a:latin typeface="Times New Roman" pitchFamily="18" charset="0"/>
                <a:cs typeface="Times New Roman" pitchFamily="18" charset="0"/>
              </a:rPr>
              <a:t>Due to sudden change in load </a:t>
            </a:r>
          </a:p>
          <a:p>
            <a:pPr>
              <a:buBlip>
                <a:blip r:embed="rId2"/>
              </a:buBlip>
            </a:pPr>
            <a:r>
              <a:rPr lang="en-US" sz="3000" b="1" dirty="0" smtClean="0">
                <a:latin typeface="Times New Roman" pitchFamily="18" charset="0"/>
                <a:cs typeface="Times New Roman" pitchFamily="18" charset="0"/>
              </a:rPr>
              <a:t>Due to fault conditions</a:t>
            </a:r>
          </a:p>
          <a:p>
            <a:pPr>
              <a:buBlip>
                <a:blip r:embed="rId2"/>
              </a:buBlip>
            </a:pPr>
            <a:r>
              <a:rPr lang="en-US" sz="3000" b="1" dirty="0" smtClean="0">
                <a:latin typeface="Times New Roman" pitchFamily="18" charset="0"/>
                <a:cs typeface="Times New Roman" pitchFamily="18" charset="0"/>
              </a:rPr>
              <a:t>Due to sudden change in field current </a:t>
            </a:r>
          </a:p>
          <a:p>
            <a:pPr>
              <a:buBlip>
                <a:blip r:embed="rId2"/>
              </a:buBlip>
            </a:pPr>
            <a:r>
              <a:rPr lang="en-US" sz="3000" b="1" dirty="0" smtClean="0">
                <a:latin typeface="Times New Roman" pitchFamily="18" charset="0"/>
                <a:cs typeface="Times New Roman" pitchFamily="18" charset="0"/>
              </a:rPr>
              <a:t>Due to cycle variation of the load torque</a:t>
            </a:r>
          </a:p>
          <a:p>
            <a:pPr>
              <a:buNone/>
            </a:pPr>
            <a:r>
              <a:rPr lang="en-US" sz="3000" b="1" dirty="0" smtClean="0">
                <a:latin typeface="Times New Roman" pitchFamily="18" charset="0"/>
                <a:cs typeface="Times New Roman" pitchFamily="18" charset="0"/>
              </a:rPr>
              <a:t> </a:t>
            </a:r>
            <a:endParaRPr lang="en-US" sz="3000" b="1" i="1"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p:txBody>
      </p:sp>
      <p:sp>
        <p:nvSpPr>
          <p:cNvPr id="8" name="Content Placeholder 7"/>
          <p:cNvSpPr>
            <a:spLocks noGrp="1"/>
          </p:cNvSpPr>
          <p:nvPr>
            <p:ph sz="half" idx="2"/>
          </p:nvPr>
        </p:nvSpPr>
        <p:spPr>
          <a:xfrm>
            <a:off x="4800600" y="1828800"/>
            <a:ext cx="4038600" cy="4525963"/>
          </a:xfrm>
        </p:spPr>
        <p:txBody>
          <a:bodyPr>
            <a:normAutofit fontScale="92500" lnSpcReduction="20000"/>
          </a:bodyPr>
          <a:lstStyle/>
          <a:p>
            <a:pPr>
              <a:buBlip>
                <a:blip r:embed="rId2"/>
              </a:buBlip>
            </a:pPr>
            <a:r>
              <a:rPr lang="en-US" sz="3000" b="1" dirty="0" smtClean="0">
                <a:solidFill>
                  <a:srgbClr val="FFFF00"/>
                </a:solidFill>
                <a:latin typeface="Times New Roman" pitchFamily="18" charset="0"/>
                <a:cs typeface="Times New Roman" pitchFamily="18" charset="0"/>
              </a:rPr>
              <a:t>Damper winding reduces the hunting </a:t>
            </a:r>
            <a:r>
              <a:rPr lang="en-US" sz="3000" b="1" dirty="0" smtClean="0">
                <a:latin typeface="Times New Roman" pitchFamily="18" charset="0"/>
                <a:cs typeface="Times New Roman" pitchFamily="18" charset="0"/>
              </a:rPr>
              <a:t>effect ( rotor oscillation due to fluctuation of load )</a:t>
            </a:r>
          </a:p>
          <a:p>
            <a:pPr>
              <a:buBlip>
                <a:blip r:embed="rId2"/>
              </a:buBlip>
            </a:pPr>
            <a:r>
              <a:rPr lang="en-US" sz="3000" b="1" dirty="0" smtClean="0">
                <a:solidFill>
                  <a:srgbClr val="FFFF00"/>
                </a:solidFill>
                <a:latin typeface="Times New Roman" pitchFamily="18" charset="0"/>
                <a:cs typeface="Times New Roman" pitchFamily="18" charset="0"/>
              </a:rPr>
              <a:t>Use of Flywheel </a:t>
            </a:r>
            <a:r>
              <a:rPr lang="en-US" sz="3000" b="1" dirty="0" smtClean="0">
                <a:latin typeface="Times New Roman" pitchFamily="18" charset="0"/>
                <a:cs typeface="Times New Roman" pitchFamily="18" charset="0"/>
              </a:rPr>
              <a:t>                       </a:t>
            </a:r>
          </a:p>
          <a:p>
            <a:pPr>
              <a:buNone/>
            </a:pPr>
            <a:r>
              <a:rPr lang="en-US" sz="3000" b="1" dirty="0" smtClean="0">
                <a:latin typeface="Times New Roman" pitchFamily="18" charset="0"/>
                <a:cs typeface="Times New Roman" pitchFamily="18" charset="0"/>
              </a:rPr>
              <a:t>	increases the inertia of prime mover and maintains the rotor speed constant. </a:t>
            </a:r>
          </a:p>
          <a:p>
            <a:pPr>
              <a:buNone/>
            </a:pPr>
            <a:endParaRPr lang="en-US" sz="3000" b="1" dirty="0" smtClean="0">
              <a:latin typeface="Times New Roman" pitchFamily="18" charset="0"/>
              <a:cs typeface="Times New Roman" pitchFamily="18" charset="0"/>
            </a:endParaRPr>
          </a:p>
          <a:p>
            <a:pPr>
              <a:buBlip>
                <a:blip r:embed="rId3"/>
              </a:buBlip>
            </a:pPr>
            <a:endParaRPr lang="en-US" sz="3000" dirty="0">
              <a:latin typeface="Times New Roman" pitchFamily="18" charset="0"/>
              <a:cs typeface="Times New Roman" pitchFamily="18" charset="0"/>
            </a:endParaRPr>
          </a:p>
        </p:txBody>
      </p:sp>
      <p:sp>
        <p:nvSpPr>
          <p:cNvPr id="6" name="Title 1"/>
          <p:cNvSpPr txBox="1">
            <a:spLocks/>
          </p:cNvSpPr>
          <p:nvPr/>
        </p:nvSpPr>
        <p:spPr>
          <a:xfrm>
            <a:off x="4267200" y="228600"/>
            <a:ext cx="4876800" cy="1399032"/>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Reduction of hunting</a:t>
            </a:r>
            <a:endParaRPr kumimoji="0" lang="en-IN" sz="3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500" fill="hold"/>
                                        <p:tgtEl>
                                          <p:spTgt spid="7">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7">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7">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7">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 calcmode="lin" valueType="num">
                                      <p:cBhvr>
                                        <p:cTn id="21" dur="500" fill="hold"/>
                                        <p:tgtEl>
                                          <p:spTgt spid="7">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7">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7">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7">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7">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7">
                                            <p:txEl>
                                              <p:pRg st="2" end="2"/>
                                            </p:txEl>
                                          </p:spTgt>
                                        </p:tgtEl>
                                        <p:attrNameLst>
                                          <p:attrName>style.visibility</p:attrName>
                                        </p:attrNameLst>
                                      </p:cBhvr>
                                      <p:to>
                                        <p:strVal val="visible"/>
                                      </p:to>
                                    </p:set>
                                    <p:anim calcmode="lin" valueType="num">
                                      <p:cBhvr>
                                        <p:cTn id="30" dur="500" fill="hold"/>
                                        <p:tgtEl>
                                          <p:spTgt spid="7">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7">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7">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7">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7">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7">
                                            <p:txEl>
                                              <p:pRg st="3" end="3"/>
                                            </p:txEl>
                                          </p:spTgt>
                                        </p:tgtEl>
                                        <p:attrNameLst>
                                          <p:attrName>style.visibility</p:attrName>
                                        </p:attrNameLst>
                                      </p:cBhvr>
                                      <p:to>
                                        <p:strVal val="visible"/>
                                      </p:to>
                                    </p:set>
                                    <p:anim calcmode="lin" valueType="num">
                                      <p:cBhvr>
                                        <p:cTn id="39" dur="500" fill="hold"/>
                                        <p:tgtEl>
                                          <p:spTgt spid="7">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7">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7">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7">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7">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7">
                                            <p:txEl>
                                              <p:pRg st="4" end="4"/>
                                            </p:txEl>
                                          </p:spTgt>
                                        </p:tgtEl>
                                        <p:attrNameLst>
                                          <p:attrName>style.visibility</p:attrName>
                                        </p:attrNameLst>
                                      </p:cBhvr>
                                      <p:to>
                                        <p:strVal val="visible"/>
                                      </p:to>
                                    </p:set>
                                    <p:anim calcmode="lin" valueType="num">
                                      <p:cBhvr>
                                        <p:cTn id="48" dur="500" fill="hold"/>
                                        <p:tgtEl>
                                          <p:spTgt spid="7">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7">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7">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7">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7">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8" presetClass="entr" presetSubtype="16"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diamond(in)">
                                      <p:cBhvr>
                                        <p:cTn id="57" dur="20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54" presetClass="entr" presetSubtype="0" accel="100000" fill="hold" grpId="0" nodeType="clickEffect">
                                  <p:stCondLst>
                                    <p:cond delay="0"/>
                                  </p:stCondLst>
                                  <p:childTnLst>
                                    <p:set>
                                      <p:cBhvr>
                                        <p:cTn id="61" dur="1" fill="hold">
                                          <p:stCondLst>
                                            <p:cond delay="0"/>
                                          </p:stCondLst>
                                        </p:cTn>
                                        <p:tgtEl>
                                          <p:spTgt spid="8">
                                            <p:txEl>
                                              <p:pRg st="0" end="0"/>
                                            </p:txEl>
                                          </p:spTgt>
                                        </p:tgtEl>
                                        <p:attrNameLst>
                                          <p:attrName>style.visibility</p:attrName>
                                        </p:attrNameLst>
                                      </p:cBhvr>
                                      <p:to>
                                        <p:strVal val="visible"/>
                                      </p:to>
                                    </p:set>
                                    <p:anim calcmode="lin" valueType="num">
                                      <p:cBhvr>
                                        <p:cTn id="62" dur="500" fill="hold"/>
                                        <p:tgtEl>
                                          <p:spTgt spid="8">
                                            <p:txEl>
                                              <p:pRg st="0" end="0"/>
                                            </p:txEl>
                                          </p:spTgt>
                                        </p:tgtEl>
                                        <p:attrNameLst>
                                          <p:attrName>ppt_w</p:attrName>
                                        </p:attrNameLst>
                                      </p:cBhvr>
                                      <p:tavLst>
                                        <p:tav tm="0">
                                          <p:val>
                                            <p:strVal val="#ppt_w*0.05"/>
                                          </p:val>
                                        </p:tav>
                                        <p:tav tm="100000">
                                          <p:val>
                                            <p:strVal val="#ppt_w"/>
                                          </p:val>
                                        </p:tav>
                                      </p:tavLst>
                                    </p:anim>
                                    <p:anim calcmode="lin" valueType="num">
                                      <p:cBhvr>
                                        <p:cTn id="63" dur="500" fill="hold"/>
                                        <p:tgtEl>
                                          <p:spTgt spid="8">
                                            <p:txEl>
                                              <p:pRg st="0" end="0"/>
                                            </p:txEl>
                                          </p:spTgt>
                                        </p:tgtEl>
                                        <p:attrNameLst>
                                          <p:attrName>ppt_h</p:attrName>
                                        </p:attrNameLst>
                                      </p:cBhvr>
                                      <p:tavLst>
                                        <p:tav tm="0">
                                          <p:val>
                                            <p:strVal val="#ppt_h"/>
                                          </p:val>
                                        </p:tav>
                                        <p:tav tm="100000">
                                          <p:val>
                                            <p:strVal val="#ppt_h"/>
                                          </p:val>
                                        </p:tav>
                                      </p:tavLst>
                                    </p:anim>
                                    <p:anim calcmode="lin" valueType="num">
                                      <p:cBhvr>
                                        <p:cTn id="64" dur="500" fill="hold"/>
                                        <p:tgtEl>
                                          <p:spTgt spid="8">
                                            <p:txEl>
                                              <p:pRg st="0" end="0"/>
                                            </p:txEl>
                                          </p:spTgt>
                                        </p:tgtEl>
                                        <p:attrNameLst>
                                          <p:attrName>ppt_x</p:attrName>
                                        </p:attrNameLst>
                                      </p:cBhvr>
                                      <p:tavLst>
                                        <p:tav tm="0">
                                          <p:val>
                                            <p:strVal val="#ppt_x-.2"/>
                                          </p:val>
                                        </p:tav>
                                        <p:tav tm="100000">
                                          <p:val>
                                            <p:strVal val="#ppt_x"/>
                                          </p:val>
                                        </p:tav>
                                      </p:tavLst>
                                    </p:anim>
                                    <p:anim calcmode="lin" valueType="num">
                                      <p:cBhvr>
                                        <p:cTn id="65" dur="500" fill="hold"/>
                                        <p:tgtEl>
                                          <p:spTgt spid="8">
                                            <p:txEl>
                                              <p:pRg st="0" end="0"/>
                                            </p:txEl>
                                          </p:spTgt>
                                        </p:tgtEl>
                                        <p:attrNameLst>
                                          <p:attrName>ppt_y</p:attrName>
                                        </p:attrNameLst>
                                      </p:cBhvr>
                                      <p:tavLst>
                                        <p:tav tm="0">
                                          <p:val>
                                            <p:strVal val="#ppt_y"/>
                                          </p:val>
                                        </p:tav>
                                        <p:tav tm="100000">
                                          <p:val>
                                            <p:strVal val="#ppt_y"/>
                                          </p:val>
                                        </p:tav>
                                      </p:tavLst>
                                    </p:anim>
                                    <p:animEffect transition="in" filter="fade">
                                      <p:cBhvr>
                                        <p:cTn id="66" dur="500"/>
                                        <p:tgtEl>
                                          <p:spTgt spid="8">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4" presetClass="entr" presetSubtype="0" accel="100000" fill="hold" grpId="0" nodeType="clickEffect">
                                  <p:stCondLst>
                                    <p:cond delay="0"/>
                                  </p:stCondLst>
                                  <p:childTnLst>
                                    <p:set>
                                      <p:cBhvr>
                                        <p:cTn id="70" dur="1" fill="hold">
                                          <p:stCondLst>
                                            <p:cond delay="0"/>
                                          </p:stCondLst>
                                        </p:cTn>
                                        <p:tgtEl>
                                          <p:spTgt spid="8">
                                            <p:txEl>
                                              <p:pRg st="1" end="1"/>
                                            </p:txEl>
                                          </p:spTgt>
                                        </p:tgtEl>
                                        <p:attrNameLst>
                                          <p:attrName>style.visibility</p:attrName>
                                        </p:attrNameLst>
                                      </p:cBhvr>
                                      <p:to>
                                        <p:strVal val="visible"/>
                                      </p:to>
                                    </p:set>
                                    <p:anim calcmode="lin" valueType="num">
                                      <p:cBhvr>
                                        <p:cTn id="71" dur="500" fill="hold"/>
                                        <p:tgtEl>
                                          <p:spTgt spid="8">
                                            <p:txEl>
                                              <p:pRg st="1" end="1"/>
                                            </p:txEl>
                                          </p:spTgt>
                                        </p:tgtEl>
                                        <p:attrNameLst>
                                          <p:attrName>ppt_w</p:attrName>
                                        </p:attrNameLst>
                                      </p:cBhvr>
                                      <p:tavLst>
                                        <p:tav tm="0">
                                          <p:val>
                                            <p:strVal val="#ppt_w*0.05"/>
                                          </p:val>
                                        </p:tav>
                                        <p:tav tm="100000">
                                          <p:val>
                                            <p:strVal val="#ppt_w"/>
                                          </p:val>
                                        </p:tav>
                                      </p:tavLst>
                                    </p:anim>
                                    <p:anim calcmode="lin" valueType="num">
                                      <p:cBhvr>
                                        <p:cTn id="72" dur="500" fill="hold"/>
                                        <p:tgtEl>
                                          <p:spTgt spid="8">
                                            <p:txEl>
                                              <p:pRg st="1" end="1"/>
                                            </p:txEl>
                                          </p:spTgt>
                                        </p:tgtEl>
                                        <p:attrNameLst>
                                          <p:attrName>ppt_h</p:attrName>
                                        </p:attrNameLst>
                                      </p:cBhvr>
                                      <p:tavLst>
                                        <p:tav tm="0">
                                          <p:val>
                                            <p:strVal val="#ppt_h"/>
                                          </p:val>
                                        </p:tav>
                                        <p:tav tm="100000">
                                          <p:val>
                                            <p:strVal val="#ppt_h"/>
                                          </p:val>
                                        </p:tav>
                                      </p:tavLst>
                                    </p:anim>
                                    <p:anim calcmode="lin" valueType="num">
                                      <p:cBhvr>
                                        <p:cTn id="73" dur="500" fill="hold"/>
                                        <p:tgtEl>
                                          <p:spTgt spid="8">
                                            <p:txEl>
                                              <p:pRg st="1" end="1"/>
                                            </p:txEl>
                                          </p:spTgt>
                                        </p:tgtEl>
                                        <p:attrNameLst>
                                          <p:attrName>ppt_x</p:attrName>
                                        </p:attrNameLst>
                                      </p:cBhvr>
                                      <p:tavLst>
                                        <p:tav tm="0">
                                          <p:val>
                                            <p:strVal val="#ppt_x-.2"/>
                                          </p:val>
                                        </p:tav>
                                        <p:tav tm="100000">
                                          <p:val>
                                            <p:strVal val="#ppt_x"/>
                                          </p:val>
                                        </p:tav>
                                      </p:tavLst>
                                    </p:anim>
                                    <p:anim calcmode="lin" valueType="num">
                                      <p:cBhvr>
                                        <p:cTn id="74" dur="500" fill="hold"/>
                                        <p:tgtEl>
                                          <p:spTgt spid="8">
                                            <p:txEl>
                                              <p:pRg st="1" end="1"/>
                                            </p:txEl>
                                          </p:spTgt>
                                        </p:tgtEl>
                                        <p:attrNameLst>
                                          <p:attrName>ppt_y</p:attrName>
                                        </p:attrNameLst>
                                      </p:cBhvr>
                                      <p:tavLst>
                                        <p:tav tm="0">
                                          <p:val>
                                            <p:strVal val="#ppt_y"/>
                                          </p:val>
                                        </p:tav>
                                        <p:tav tm="100000">
                                          <p:val>
                                            <p:strVal val="#ppt_y"/>
                                          </p:val>
                                        </p:tav>
                                      </p:tavLst>
                                    </p:anim>
                                    <p:animEffect transition="in" filter="fade">
                                      <p:cBhvr>
                                        <p:cTn id="75" dur="500"/>
                                        <p:tgtEl>
                                          <p:spTgt spid="8">
                                            <p:txEl>
                                              <p:pRg st="1" end="1"/>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54" presetClass="entr" presetSubtype="0" accel="100000" fill="hold" grpId="0" nodeType="clickEffect">
                                  <p:stCondLst>
                                    <p:cond delay="0"/>
                                  </p:stCondLst>
                                  <p:childTnLst>
                                    <p:set>
                                      <p:cBhvr>
                                        <p:cTn id="79" dur="1" fill="hold">
                                          <p:stCondLst>
                                            <p:cond delay="0"/>
                                          </p:stCondLst>
                                        </p:cTn>
                                        <p:tgtEl>
                                          <p:spTgt spid="8">
                                            <p:txEl>
                                              <p:pRg st="2" end="2"/>
                                            </p:txEl>
                                          </p:spTgt>
                                        </p:tgtEl>
                                        <p:attrNameLst>
                                          <p:attrName>style.visibility</p:attrName>
                                        </p:attrNameLst>
                                      </p:cBhvr>
                                      <p:to>
                                        <p:strVal val="visible"/>
                                      </p:to>
                                    </p:set>
                                    <p:anim calcmode="lin" valueType="num">
                                      <p:cBhvr>
                                        <p:cTn id="80" dur="500" fill="hold"/>
                                        <p:tgtEl>
                                          <p:spTgt spid="8">
                                            <p:txEl>
                                              <p:pRg st="2" end="2"/>
                                            </p:txEl>
                                          </p:spTgt>
                                        </p:tgtEl>
                                        <p:attrNameLst>
                                          <p:attrName>ppt_w</p:attrName>
                                        </p:attrNameLst>
                                      </p:cBhvr>
                                      <p:tavLst>
                                        <p:tav tm="0">
                                          <p:val>
                                            <p:strVal val="#ppt_w*0.05"/>
                                          </p:val>
                                        </p:tav>
                                        <p:tav tm="100000">
                                          <p:val>
                                            <p:strVal val="#ppt_w"/>
                                          </p:val>
                                        </p:tav>
                                      </p:tavLst>
                                    </p:anim>
                                    <p:anim calcmode="lin" valueType="num">
                                      <p:cBhvr>
                                        <p:cTn id="81" dur="500" fill="hold"/>
                                        <p:tgtEl>
                                          <p:spTgt spid="8">
                                            <p:txEl>
                                              <p:pRg st="2" end="2"/>
                                            </p:txEl>
                                          </p:spTgt>
                                        </p:tgtEl>
                                        <p:attrNameLst>
                                          <p:attrName>ppt_h</p:attrName>
                                        </p:attrNameLst>
                                      </p:cBhvr>
                                      <p:tavLst>
                                        <p:tav tm="0">
                                          <p:val>
                                            <p:strVal val="#ppt_h"/>
                                          </p:val>
                                        </p:tav>
                                        <p:tav tm="100000">
                                          <p:val>
                                            <p:strVal val="#ppt_h"/>
                                          </p:val>
                                        </p:tav>
                                      </p:tavLst>
                                    </p:anim>
                                    <p:anim calcmode="lin" valueType="num">
                                      <p:cBhvr>
                                        <p:cTn id="82" dur="500" fill="hold"/>
                                        <p:tgtEl>
                                          <p:spTgt spid="8">
                                            <p:txEl>
                                              <p:pRg st="2" end="2"/>
                                            </p:txEl>
                                          </p:spTgt>
                                        </p:tgtEl>
                                        <p:attrNameLst>
                                          <p:attrName>ppt_x</p:attrName>
                                        </p:attrNameLst>
                                      </p:cBhvr>
                                      <p:tavLst>
                                        <p:tav tm="0">
                                          <p:val>
                                            <p:strVal val="#ppt_x-.2"/>
                                          </p:val>
                                        </p:tav>
                                        <p:tav tm="100000">
                                          <p:val>
                                            <p:strVal val="#ppt_x"/>
                                          </p:val>
                                        </p:tav>
                                      </p:tavLst>
                                    </p:anim>
                                    <p:anim calcmode="lin" valueType="num">
                                      <p:cBhvr>
                                        <p:cTn id="83" dur="500" fill="hold"/>
                                        <p:tgtEl>
                                          <p:spTgt spid="8">
                                            <p:txEl>
                                              <p:pRg st="2" end="2"/>
                                            </p:txEl>
                                          </p:spTgt>
                                        </p:tgtEl>
                                        <p:attrNameLst>
                                          <p:attrName>ppt_y</p:attrName>
                                        </p:attrNameLst>
                                      </p:cBhvr>
                                      <p:tavLst>
                                        <p:tav tm="0">
                                          <p:val>
                                            <p:strVal val="#ppt_y"/>
                                          </p:val>
                                        </p:tav>
                                        <p:tav tm="100000">
                                          <p:val>
                                            <p:strVal val="#ppt_y"/>
                                          </p:val>
                                        </p:tav>
                                      </p:tavLst>
                                    </p:anim>
                                    <p:animEffect transition="in" filter="fade">
                                      <p:cBhvr>
                                        <p:cTn id="84"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P spid="8" grpId="0" build="p"/>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229600" cy="1399032"/>
          </a:xfrm>
        </p:spPr>
        <p:txBody>
          <a:bodyPr>
            <a:normAutofit fontScale="90000"/>
          </a:bodyPr>
          <a:lstStyle/>
          <a:p>
            <a:r>
              <a:rPr lang="en-US" sz="6000" b="1" dirty="0" smtClean="0">
                <a:solidFill>
                  <a:schemeClr val="accent2">
                    <a:lumMod val="60000"/>
                    <a:lumOff val="40000"/>
                  </a:schemeClr>
                </a:solidFill>
                <a:effectLst>
                  <a:outerShdw blurRad="38100" dist="38100" dir="2700000" algn="tl">
                    <a:srgbClr val="000000">
                      <a:alpha val="43137"/>
                    </a:srgbClr>
                  </a:outerShdw>
                </a:effectLst>
              </a:rPr>
              <a:t/>
            </a:r>
            <a:br>
              <a:rPr lang="en-US" sz="6000" b="1" dirty="0" smtClean="0">
                <a:solidFill>
                  <a:schemeClr val="accent2">
                    <a:lumMod val="60000"/>
                    <a:lumOff val="40000"/>
                  </a:schemeClr>
                </a:solidFill>
                <a:effectLst>
                  <a:outerShdw blurRad="38100" dist="38100" dir="2700000" algn="tl">
                    <a:srgbClr val="000000">
                      <a:alpha val="43137"/>
                    </a:srgbClr>
                  </a:outerShdw>
                </a:effectLst>
              </a:rPr>
            </a:br>
            <a:r>
              <a:rPr lang="en-US" b="1" dirty="0" smtClean="0">
                <a:effectLst/>
              </a:rPr>
              <a:t>Effects of hunting </a:t>
            </a:r>
            <a:r>
              <a:rPr lang="en-US" b="1" dirty="0" smtClean="0"/>
              <a:t/>
            </a:r>
            <a:br>
              <a:rPr lang="en-US" b="1" dirty="0" smtClean="0"/>
            </a:br>
            <a:endParaRPr lang="en-IN" b="1" dirty="0"/>
          </a:p>
        </p:txBody>
      </p:sp>
      <p:sp>
        <p:nvSpPr>
          <p:cNvPr id="5" name="Content Placeholder 2"/>
          <p:cNvSpPr>
            <a:spLocks noGrp="1"/>
          </p:cNvSpPr>
          <p:nvPr>
            <p:ph idx="1"/>
          </p:nvPr>
        </p:nvSpPr>
        <p:spPr>
          <a:xfrm>
            <a:off x="457200" y="1600200"/>
            <a:ext cx="8229600" cy="4572000"/>
          </a:xfrm>
        </p:spPr>
        <p:txBody>
          <a:bodyPr>
            <a:normAutofit/>
          </a:bodyPr>
          <a:lstStyle/>
          <a:p>
            <a:pPr>
              <a:buBlip>
                <a:blip r:embed="rId2"/>
              </a:buBlip>
            </a:pPr>
            <a:r>
              <a:rPr lang="en-US" dirty="0" smtClean="0">
                <a:latin typeface="Times New Roman" pitchFamily="18" charset="0"/>
                <a:cs typeface="Times New Roman" pitchFamily="18" charset="0"/>
              </a:rPr>
              <a:t>Causes variations of supply voltage </a:t>
            </a:r>
          </a:p>
          <a:p>
            <a:pPr>
              <a:buBlip>
                <a:blip r:embed="rId2"/>
              </a:buBlip>
            </a:pPr>
            <a:r>
              <a:rPr lang="en-US" dirty="0" smtClean="0">
                <a:latin typeface="Times New Roman" pitchFamily="18" charset="0"/>
                <a:cs typeface="Times New Roman" pitchFamily="18" charset="0"/>
              </a:rPr>
              <a:t>Increases the chance of loosing </a:t>
            </a:r>
            <a:r>
              <a:rPr lang="en-US" dirty="0" err="1" smtClean="0">
                <a:latin typeface="Times New Roman" pitchFamily="18" charset="0"/>
                <a:cs typeface="Times New Roman" pitchFamily="18" charset="0"/>
              </a:rPr>
              <a:t>synchronizm</a:t>
            </a:r>
            <a:endParaRPr lang="en-US" dirty="0" smtClean="0">
              <a:latin typeface="Times New Roman" pitchFamily="18" charset="0"/>
              <a:cs typeface="Times New Roman" pitchFamily="18" charset="0"/>
            </a:endParaRPr>
          </a:p>
          <a:p>
            <a:pPr>
              <a:buBlip>
                <a:blip r:embed="rId2"/>
              </a:buBlip>
            </a:pPr>
            <a:r>
              <a:rPr lang="en-US" dirty="0" smtClean="0">
                <a:latin typeface="Times New Roman" pitchFamily="18" charset="0"/>
                <a:cs typeface="Times New Roman" pitchFamily="18" charset="0"/>
              </a:rPr>
              <a:t>Increases the possibility of resonance </a:t>
            </a:r>
          </a:p>
          <a:p>
            <a:pPr>
              <a:buBlip>
                <a:blip r:embed="rId2"/>
              </a:buBlip>
            </a:pPr>
            <a:r>
              <a:rPr lang="en-US" dirty="0" smtClean="0">
                <a:latin typeface="Times New Roman" pitchFamily="18" charset="0"/>
                <a:cs typeface="Times New Roman" pitchFamily="18" charset="0"/>
              </a:rPr>
              <a:t>Huge mechanical stresses may be developed</a:t>
            </a:r>
          </a:p>
          <a:p>
            <a:pPr>
              <a:buBlip>
                <a:blip r:embed="rId2"/>
              </a:buBlip>
            </a:pPr>
            <a:r>
              <a:rPr lang="en-US" dirty="0" smtClean="0">
                <a:latin typeface="Times New Roman" pitchFamily="18" charset="0"/>
                <a:cs typeface="Times New Roman" pitchFamily="18" charset="0"/>
              </a:rPr>
              <a:t>Machine loss increases </a:t>
            </a:r>
          </a:p>
          <a:p>
            <a:pPr>
              <a:buBlip>
                <a:blip r:embed="rId2"/>
              </a:buBlip>
            </a:pPr>
            <a:r>
              <a:rPr lang="en-US" dirty="0" smtClean="0">
                <a:latin typeface="Times New Roman" pitchFamily="18" charset="0"/>
                <a:cs typeface="Times New Roman" pitchFamily="18" charset="0"/>
              </a:rPr>
              <a:t>Temperature of the machine rises</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to="" calcmode="lin" valueType="num">
                                      <p:cBhvr>
                                        <p:cTn id="12" dur="1" fill="hold"/>
                                        <p:tgtEl>
                                          <p:spTgt spid="5">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to="" calcmode="lin" valueType="num">
                                      <p:cBhvr>
                                        <p:cTn id="17" dur="1" fill="hold"/>
                                        <p:tgtEl>
                                          <p:spTgt spid="5">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 to="" calcmode="lin" valueType="num">
                                      <p:cBhvr>
                                        <p:cTn id="22" dur="1" fill="hold"/>
                                        <p:tgtEl>
                                          <p:spTgt spid="5">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 to="" calcmode="lin" valueType="num">
                                      <p:cBhvr>
                                        <p:cTn id="27" dur="1" fill="hold"/>
                                        <p:tgtEl>
                                          <p:spTgt spid="5">
                                            <p:txEl>
                                              <p:pRg st="3" end="3"/>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 to="" calcmode="lin" valueType="num">
                                      <p:cBhvr>
                                        <p:cTn id="32" dur="1" fill="hold"/>
                                        <p:tgtEl>
                                          <p:spTgt spid="5">
                                            <p:txEl>
                                              <p:pRg st="4" end="4"/>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to="" calcmode="lin" valueType="num">
                                      <p:cBhvr>
                                        <p:cTn id="37" dur="1" fill="hold"/>
                                        <p:tgtEl>
                                          <p:spTgt spid="5">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295400"/>
          </a:xfrm>
        </p:spPr>
        <p:txBody>
          <a:bodyPr/>
          <a:lstStyle/>
          <a:p>
            <a:pPr algn="ctr"/>
            <a:r>
              <a:rPr lang="en-IN" b="1" dirty="0" smtClean="0"/>
              <a:t>Damper winding</a:t>
            </a:r>
            <a:endParaRPr lang="en-IN" b="1" dirty="0"/>
          </a:p>
        </p:txBody>
      </p:sp>
      <p:sp>
        <p:nvSpPr>
          <p:cNvPr id="3" name="Content Placeholder 2"/>
          <p:cNvSpPr>
            <a:spLocks noGrp="1"/>
          </p:cNvSpPr>
          <p:nvPr>
            <p:ph idx="1"/>
          </p:nvPr>
        </p:nvSpPr>
        <p:spPr>
          <a:xfrm>
            <a:off x="0" y="1143000"/>
            <a:ext cx="5410200" cy="5311808"/>
          </a:xfrm>
        </p:spPr>
        <p:txBody>
          <a:bodyPr>
            <a:normAutofit/>
          </a:bodyPr>
          <a:lstStyle/>
          <a:p>
            <a:pPr>
              <a:buNone/>
            </a:pPr>
            <a:endParaRPr lang="en-US" dirty="0" smtClean="0"/>
          </a:p>
          <a:p>
            <a:pPr>
              <a:buBlip>
                <a:blip r:embed="rId2"/>
              </a:buBlip>
            </a:pPr>
            <a:r>
              <a:rPr lang="en-US" dirty="0" smtClean="0">
                <a:latin typeface="Times New Roman" pitchFamily="18" charset="0"/>
                <a:cs typeface="Times New Roman" pitchFamily="18" charset="0"/>
              </a:rPr>
              <a:t>In the pole faces of the salient rotor, small holes are provided and </a:t>
            </a:r>
            <a:r>
              <a:rPr lang="en-US" dirty="0" smtClean="0">
                <a:solidFill>
                  <a:srgbClr val="FFFF00"/>
                </a:solidFill>
                <a:latin typeface="Times New Roman" pitchFamily="18" charset="0"/>
                <a:cs typeface="Times New Roman" pitchFamily="18" charset="0"/>
              </a:rPr>
              <a:t>copper bars are inserted in the slots.</a:t>
            </a:r>
          </a:p>
          <a:p>
            <a:pPr>
              <a:buBlip>
                <a:blip r:embed="rId2"/>
              </a:buBlip>
            </a:pPr>
            <a:r>
              <a:rPr lang="en-US" dirty="0" smtClean="0">
                <a:latin typeface="Times New Roman" pitchFamily="18" charset="0"/>
                <a:cs typeface="Times New Roman" pitchFamily="18" charset="0"/>
              </a:rPr>
              <a:t>The ends of all the bars in both </a:t>
            </a:r>
            <a:r>
              <a:rPr lang="en-US" dirty="0" smtClean="0">
                <a:solidFill>
                  <a:schemeClr val="tx1">
                    <a:lumMod val="95000"/>
                  </a:schemeClr>
                </a:solidFill>
                <a:latin typeface="Times New Roman" pitchFamily="18" charset="0"/>
                <a:cs typeface="Times New Roman" pitchFamily="18" charset="0"/>
              </a:rPr>
              <a:t>sides</a:t>
            </a:r>
            <a:r>
              <a:rPr lang="en-US" dirty="0" smtClean="0">
                <a:latin typeface="Times New Roman" pitchFamily="18" charset="0"/>
                <a:cs typeface="Times New Roman" pitchFamily="18" charset="0"/>
              </a:rPr>
              <a:t> are short circuited  by copper rings to make closed circuit. </a:t>
            </a:r>
          </a:p>
          <a:p>
            <a:pPr>
              <a:buBlip>
                <a:blip r:embed="rId2"/>
              </a:buBlip>
            </a:pPr>
            <a:r>
              <a:rPr lang="en-US" dirty="0" smtClean="0">
                <a:latin typeface="Times New Roman" pitchFamily="18" charset="0"/>
                <a:cs typeface="Times New Roman" pitchFamily="18" charset="0"/>
              </a:rPr>
              <a:t>This winding is called as damper winding </a:t>
            </a:r>
            <a:endParaRPr lang="en-IN"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3" cstate="print"/>
          <a:srcRect/>
          <a:stretch>
            <a:fillRect/>
          </a:stretch>
        </p:blipFill>
        <p:spPr bwMode="auto">
          <a:xfrm>
            <a:off x="5410200" y="1752600"/>
            <a:ext cx="3581400" cy="3733800"/>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4" presetClass="entr" presetSubtype="0" accel="100000" fill="hold" nodeType="clickEffect">
                                  <p:stCondLst>
                                    <p:cond delay="0"/>
                                  </p:stCondLst>
                                  <p:childTnLst>
                                    <p:set>
                                      <p:cBhvr>
                                        <p:cTn id="26" dur="1" fill="hold">
                                          <p:stCondLst>
                                            <p:cond delay="0"/>
                                          </p:stCondLst>
                                        </p:cTn>
                                        <p:tgtEl>
                                          <p:spTgt spid="3074"/>
                                        </p:tgtEl>
                                        <p:attrNameLst>
                                          <p:attrName>style.visibility</p:attrName>
                                        </p:attrNameLst>
                                      </p:cBhvr>
                                      <p:to>
                                        <p:strVal val="visible"/>
                                      </p:to>
                                    </p:set>
                                    <p:anim calcmode="lin" valueType="num">
                                      <p:cBhvr>
                                        <p:cTn id="27" dur="500" fill="hold"/>
                                        <p:tgtEl>
                                          <p:spTgt spid="3074"/>
                                        </p:tgtEl>
                                        <p:attrNameLst>
                                          <p:attrName>ppt_w</p:attrName>
                                        </p:attrNameLst>
                                      </p:cBhvr>
                                      <p:tavLst>
                                        <p:tav tm="0">
                                          <p:val>
                                            <p:strVal val="#ppt_w*0.05"/>
                                          </p:val>
                                        </p:tav>
                                        <p:tav tm="100000">
                                          <p:val>
                                            <p:strVal val="#ppt_w"/>
                                          </p:val>
                                        </p:tav>
                                      </p:tavLst>
                                    </p:anim>
                                    <p:anim calcmode="lin" valueType="num">
                                      <p:cBhvr>
                                        <p:cTn id="28" dur="500" fill="hold"/>
                                        <p:tgtEl>
                                          <p:spTgt spid="3074"/>
                                        </p:tgtEl>
                                        <p:attrNameLst>
                                          <p:attrName>ppt_h</p:attrName>
                                        </p:attrNameLst>
                                      </p:cBhvr>
                                      <p:tavLst>
                                        <p:tav tm="0">
                                          <p:val>
                                            <p:strVal val="#ppt_h"/>
                                          </p:val>
                                        </p:tav>
                                        <p:tav tm="100000">
                                          <p:val>
                                            <p:strVal val="#ppt_h"/>
                                          </p:val>
                                        </p:tav>
                                      </p:tavLst>
                                    </p:anim>
                                    <p:anim calcmode="lin" valueType="num">
                                      <p:cBhvr>
                                        <p:cTn id="29" dur="500" fill="hold"/>
                                        <p:tgtEl>
                                          <p:spTgt spid="3074"/>
                                        </p:tgtEl>
                                        <p:attrNameLst>
                                          <p:attrName>ppt_x</p:attrName>
                                        </p:attrNameLst>
                                      </p:cBhvr>
                                      <p:tavLst>
                                        <p:tav tm="0">
                                          <p:val>
                                            <p:strVal val="#ppt_x-.2"/>
                                          </p:val>
                                        </p:tav>
                                        <p:tav tm="100000">
                                          <p:val>
                                            <p:strVal val="#ppt_x"/>
                                          </p:val>
                                        </p:tav>
                                      </p:tavLst>
                                    </p:anim>
                                    <p:anim calcmode="lin" valueType="num">
                                      <p:cBhvr>
                                        <p:cTn id="30" dur="500" fill="hold"/>
                                        <p:tgtEl>
                                          <p:spTgt spid="3074"/>
                                        </p:tgtEl>
                                        <p:attrNameLst>
                                          <p:attrName>ppt_y</p:attrName>
                                        </p:attrNameLst>
                                      </p:cBhvr>
                                      <p:tavLst>
                                        <p:tav tm="0">
                                          <p:val>
                                            <p:strVal val="#ppt_y"/>
                                          </p:val>
                                        </p:tav>
                                        <p:tav tm="100000">
                                          <p:val>
                                            <p:strVal val="#ppt_y"/>
                                          </p:val>
                                        </p:tav>
                                      </p:tavLst>
                                    </p:anim>
                                    <p:animEffect transition="in" filter="fade">
                                      <p:cBhvr>
                                        <p:cTn id="31"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Advantages of a smooth cylindrical type rotor </a:t>
            </a:r>
            <a:endParaRPr lang="en-IN" b="1" dirty="0"/>
          </a:p>
        </p:txBody>
      </p:sp>
      <p:sp>
        <p:nvSpPr>
          <p:cNvPr id="3" name="Content Placeholder 2"/>
          <p:cNvSpPr>
            <a:spLocks noGrp="1"/>
          </p:cNvSpPr>
          <p:nvPr>
            <p:ph idx="1"/>
          </p:nvPr>
        </p:nvSpPr>
        <p:spPr/>
        <p:txBody>
          <a:bodyPr/>
          <a:lstStyle/>
          <a:p>
            <a:pPr>
              <a:buBlip>
                <a:blip r:embed="rId2"/>
              </a:buBlip>
            </a:pPr>
            <a:r>
              <a:rPr lang="en-US" dirty="0" smtClean="0">
                <a:latin typeface="Times New Roman" pitchFamily="18" charset="0"/>
                <a:cs typeface="Times New Roman" pitchFamily="18" charset="0"/>
              </a:rPr>
              <a:t>Less </a:t>
            </a:r>
            <a:r>
              <a:rPr lang="en-US" dirty="0" err="1" smtClean="0">
                <a:latin typeface="Times New Roman" pitchFamily="18" charset="0"/>
                <a:cs typeface="Times New Roman" pitchFamily="18" charset="0"/>
              </a:rPr>
              <a:t>windage</a:t>
            </a:r>
            <a:r>
              <a:rPr lang="en-US" dirty="0" smtClean="0">
                <a:latin typeface="Times New Roman" pitchFamily="18" charset="0"/>
                <a:cs typeface="Times New Roman" pitchFamily="18" charset="0"/>
              </a:rPr>
              <a:t> loss </a:t>
            </a:r>
          </a:p>
          <a:p>
            <a:pPr>
              <a:buBlip>
                <a:blip r:embed="rId2"/>
              </a:buBlip>
            </a:pPr>
            <a:r>
              <a:rPr lang="en-US" dirty="0" smtClean="0">
                <a:latin typeface="Times New Roman" pitchFamily="18" charset="0"/>
                <a:cs typeface="Times New Roman" pitchFamily="18" charset="0"/>
              </a:rPr>
              <a:t>No need of damper winding </a:t>
            </a:r>
          </a:p>
          <a:p>
            <a:pPr>
              <a:buBlip>
                <a:blip r:embed="rId2"/>
              </a:buBlip>
            </a:pPr>
            <a:r>
              <a:rPr lang="en-US" dirty="0" smtClean="0">
                <a:latin typeface="Times New Roman" pitchFamily="18" charset="0"/>
                <a:cs typeface="Times New Roman" pitchFamily="18" charset="0"/>
              </a:rPr>
              <a:t>Good balancing of the rotor</a:t>
            </a:r>
          </a:p>
          <a:p>
            <a:pPr>
              <a:buBlip>
                <a:blip r:embed="rId2"/>
              </a:buBlip>
            </a:pPr>
            <a:r>
              <a:rPr lang="en-US" dirty="0" smtClean="0">
                <a:latin typeface="Times New Roman" pitchFamily="18" charset="0"/>
                <a:cs typeface="Times New Roman" pitchFamily="18" charset="0"/>
              </a:rPr>
              <a:t>Sound less running </a:t>
            </a:r>
          </a:p>
          <a:p>
            <a:pPr>
              <a:buBlip>
                <a:blip r:embed="rId2"/>
              </a:buBlip>
            </a:pPr>
            <a:r>
              <a:rPr lang="en-US" dirty="0" smtClean="0">
                <a:latin typeface="Times New Roman" pitchFamily="18" charset="0"/>
                <a:cs typeface="Times New Roman" pitchFamily="18" charset="0"/>
              </a:rPr>
              <a:t>Good cooling to the field because it is a distributed one.</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dissolv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Comparison of Salient pole rotor and Cylindrical rotor</a:t>
            </a:r>
            <a:r>
              <a:rPr lang="en-US" dirty="0" smtClean="0"/>
              <a:t>  </a:t>
            </a:r>
            <a:endParaRPr lang="en-IN" dirty="0"/>
          </a:p>
        </p:txBody>
      </p:sp>
      <p:graphicFrame>
        <p:nvGraphicFramePr>
          <p:cNvPr id="4" name="Content Placeholder 3"/>
          <p:cNvGraphicFramePr>
            <a:graphicFrameLocks noGrp="1"/>
          </p:cNvGraphicFramePr>
          <p:nvPr>
            <p:ph idx="1"/>
          </p:nvPr>
        </p:nvGraphicFramePr>
        <p:xfrm>
          <a:off x="533400" y="1828800"/>
          <a:ext cx="8305800" cy="4446149"/>
        </p:xfrm>
        <a:graphic>
          <a:graphicData uri="http://schemas.openxmlformats.org/drawingml/2006/table">
            <a:tbl>
              <a:tblPr>
                <a:effectLst>
                  <a:innerShdw blurRad="114300">
                    <a:prstClr val="black"/>
                  </a:innerShdw>
                </a:effectLst>
              </a:tblPr>
              <a:tblGrid>
                <a:gridCol w="914400"/>
                <a:gridCol w="3276600"/>
                <a:gridCol w="4114800"/>
              </a:tblGrid>
              <a:tr h="488572">
                <a:tc>
                  <a:txBody>
                    <a:bodyPr/>
                    <a:lstStyle/>
                    <a:p>
                      <a:pPr algn="ctr" fontAlgn="b"/>
                      <a:r>
                        <a:rPr lang="en-IN" sz="2400" b="0" i="0" u="none" strike="noStrike" dirty="0" err="1">
                          <a:solidFill>
                            <a:srgbClr val="FFFF00"/>
                          </a:solidFill>
                          <a:latin typeface="Times New Roman" pitchFamily="18" charset="0"/>
                          <a:cs typeface="Times New Roman" pitchFamily="18" charset="0"/>
                        </a:rPr>
                        <a:t>S</a:t>
                      </a:r>
                      <a:r>
                        <a:rPr lang="en-IN" sz="2400" b="0" i="0" u="none" strike="noStrike" dirty="0" err="1" smtClean="0">
                          <a:solidFill>
                            <a:srgbClr val="FFFF00"/>
                          </a:solidFill>
                          <a:latin typeface="Times New Roman" pitchFamily="18" charset="0"/>
                          <a:cs typeface="Times New Roman" pitchFamily="18" charset="0"/>
                        </a:rPr>
                        <a:t>l.No</a:t>
                      </a:r>
                      <a:endParaRPr lang="en-IN" sz="2400" b="0" i="0" u="none" strike="noStrike" dirty="0">
                        <a:solidFill>
                          <a:srgbClr val="FFFF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fontAlgn="b"/>
                      <a:r>
                        <a:rPr lang="en-IN" sz="2400" b="0" i="0" u="none" strike="noStrike" dirty="0">
                          <a:solidFill>
                            <a:srgbClr val="FFFF00"/>
                          </a:solidFill>
                          <a:latin typeface="Times New Roman" pitchFamily="18" charset="0"/>
                          <a:cs typeface="Times New Roman" pitchFamily="18" charset="0"/>
                        </a:rPr>
                        <a:t>Salient pole rotor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fontAlgn="b"/>
                      <a:r>
                        <a:rPr lang="en-IN" sz="2400" b="0" i="0" u="none" strike="noStrike" dirty="0" smtClean="0">
                          <a:solidFill>
                            <a:srgbClr val="FFFF00"/>
                          </a:solidFill>
                          <a:latin typeface="Times New Roman" pitchFamily="18" charset="0"/>
                          <a:cs typeface="Times New Roman" pitchFamily="18" charset="0"/>
                        </a:rPr>
                        <a:t>Cylindrical </a:t>
                      </a:r>
                      <a:r>
                        <a:rPr lang="en-IN" sz="2400" b="0" i="0" u="none" strike="noStrike" dirty="0">
                          <a:solidFill>
                            <a:srgbClr val="FFFF00"/>
                          </a:solidFill>
                          <a:latin typeface="Times New Roman" pitchFamily="18" charset="0"/>
                          <a:cs typeface="Times New Roman" pitchFamily="18" charset="0"/>
                        </a:rPr>
                        <a:t>rotor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r>
              <a:tr h="488572">
                <a:tc>
                  <a:txBody>
                    <a:bodyPr/>
                    <a:lstStyle/>
                    <a:p>
                      <a:pPr algn="ctr" fontAlgn="b"/>
                      <a:r>
                        <a:rPr lang="en-IN" sz="2400" b="0" i="0" u="none" strike="noStrike" dirty="0">
                          <a:solidFill>
                            <a:schemeClr val="tx1">
                              <a:lumMod val="95000"/>
                            </a:schemeClr>
                          </a:solidFill>
                          <a:latin typeface="Times New Roman" pitchFamily="18" charset="0"/>
                          <a:cs typeface="Times New Roman" pitchFamily="18"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l" fontAlgn="b"/>
                      <a:r>
                        <a:rPr lang="en-IN" sz="2400" b="0" i="0" u="none" strike="noStrike" dirty="0">
                          <a:solidFill>
                            <a:schemeClr val="tx1">
                              <a:lumMod val="95000"/>
                            </a:schemeClr>
                          </a:solidFill>
                          <a:latin typeface="Times New Roman" pitchFamily="18" charset="0"/>
                          <a:cs typeface="Times New Roman" pitchFamily="18" charset="0"/>
                        </a:rPr>
                        <a:t>Large diameter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l" fontAlgn="b"/>
                      <a:r>
                        <a:rPr lang="en-IN" sz="2400" b="0" i="0" u="none" strike="noStrike" dirty="0">
                          <a:solidFill>
                            <a:schemeClr val="tx1">
                              <a:lumMod val="95000"/>
                            </a:schemeClr>
                          </a:solidFill>
                          <a:latin typeface="Times New Roman" pitchFamily="18" charset="0"/>
                          <a:cs typeface="Times New Roman" pitchFamily="18" charset="0"/>
                        </a:rPr>
                        <a:t>Smaller diameter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r>
              <a:tr h="488572">
                <a:tc>
                  <a:txBody>
                    <a:bodyPr/>
                    <a:lstStyle/>
                    <a:p>
                      <a:pPr algn="ctr" fontAlgn="b"/>
                      <a:r>
                        <a:rPr lang="en-IN" sz="2400" b="0" i="0" u="none" strike="noStrike">
                          <a:solidFill>
                            <a:schemeClr val="tx1">
                              <a:lumMod val="95000"/>
                            </a:schemeClr>
                          </a:solidFill>
                          <a:latin typeface="Times New Roman" pitchFamily="18" charset="0"/>
                          <a:cs typeface="Times New Roman" pitchFamily="18"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l" fontAlgn="b"/>
                      <a:r>
                        <a:rPr lang="en-IN" sz="2400" b="0" i="0" u="none" strike="noStrike" dirty="0">
                          <a:solidFill>
                            <a:schemeClr val="tx1">
                              <a:lumMod val="95000"/>
                            </a:schemeClr>
                          </a:solidFill>
                          <a:latin typeface="Times New Roman" pitchFamily="18" charset="0"/>
                          <a:cs typeface="Times New Roman" pitchFamily="18" charset="0"/>
                        </a:rPr>
                        <a:t>S</a:t>
                      </a:r>
                      <a:r>
                        <a:rPr lang="en-IN" sz="2400" b="0" i="0" u="none" strike="noStrike" dirty="0" smtClean="0">
                          <a:solidFill>
                            <a:schemeClr val="tx1">
                              <a:lumMod val="95000"/>
                            </a:schemeClr>
                          </a:solidFill>
                          <a:latin typeface="Times New Roman" pitchFamily="18" charset="0"/>
                          <a:cs typeface="Times New Roman" pitchFamily="18" charset="0"/>
                        </a:rPr>
                        <a:t>horter </a:t>
                      </a:r>
                      <a:r>
                        <a:rPr lang="en-IN" sz="2400" b="0" i="0" u="none" strike="noStrike" dirty="0">
                          <a:solidFill>
                            <a:schemeClr val="tx1">
                              <a:lumMod val="95000"/>
                            </a:schemeClr>
                          </a:solidFill>
                          <a:latin typeface="Times New Roman" pitchFamily="18" charset="0"/>
                          <a:cs typeface="Times New Roman" pitchFamily="18" charset="0"/>
                        </a:rPr>
                        <a:t>axial length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l" fontAlgn="b"/>
                      <a:r>
                        <a:rPr lang="en-IN" sz="2400" b="0" i="0" u="none" strike="noStrike" dirty="0">
                          <a:solidFill>
                            <a:schemeClr val="tx1">
                              <a:lumMod val="95000"/>
                            </a:schemeClr>
                          </a:solidFill>
                          <a:latin typeface="Times New Roman" pitchFamily="18" charset="0"/>
                          <a:cs typeface="Times New Roman" pitchFamily="18" charset="0"/>
                        </a:rPr>
                        <a:t>L</a:t>
                      </a:r>
                      <a:r>
                        <a:rPr lang="en-IN" sz="2400" b="0" i="0" u="none" strike="noStrike" dirty="0" smtClean="0">
                          <a:solidFill>
                            <a:schemeClr val="tx1">
                              <a:lumMod val="95000"/>
                            </a:schemeClr>
                          </a:solidFill>
                          <a:latin typeface="Times New Roman" pitchFamily="18" charset="0"/>
                          <a:cs typeface="Times New Roman" pitchFamily="18" charset="0"/>
                        </a:rPr>
                        <a:t>onger </a:t>
                      </a:r>
                      <a:r>
                        <a:rPr lang="en-IN" sz="2400" b="0" i="0" u="none" strike="noStrike" dirty="0">
                          <a:solidFill>
                            <a:schemeClr val="tx1">
                              <a:lumMod val="95000"/>
                            </a:schemeClr>
                          </a:solidFill>
                          <a:latin typeface="Times New Roman" pitchFamily="18" charset="0"/>
                          <a:cs typeface="Times New Roman" pitchFamily="18" charset="0"/>
                        </a:rPr>
                        <a:t>axial length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r>
              <a:tr h="896484">
                <a:tc>
                  <a:txBody>
                    <a:bodyPr/>
                    <a:lstStyle/>
                    <a:p>
                      <a:pPr algn="ctr" fontAlgn="b"/>
                      <a:r>
                        <a:rPr lang="en-IN" sz="2400" b="0" i="0" u="none" strike="noStrike">
                          <a:solidFill>
                            <a:schemeClr val="tx1">
                              <a:lumMod val="95000"/>
                            </a:schemeClr>
                          </a:solidFill>
                          <a:latin typeface="Times New Roman" pitchFamily="18" charset="0"/>
                          <a:cs typeface="Times New Roman" pitchFamily="18"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l" fontAlgn="b"/>
                      <a:r>
                        <a:rPr lang="en-IN" sz="2400" b="0" i="0" u="none" strike="noStrike" dirty="0">
                          <a:solidFill>
                            <a:schemeClr val="tx1">
                              <a:lumMod val="95000"/>
                            </a:schemeClr>
                          </a:solidFill>
                          <a:latin typeface="Times New Roman" pitchFamily="18" charset="0"/>
                          <a:cs typeface="Times New Roman" pitchFamily="18" charset="0"/>
                        </a:rPr>
                        <a:t>P</a:t>
                      </a:r>
                      <a:r>
                        <a:rPr lang="en-IN" sz="2400" b="0" i="0" u="none" strike="noStrike" dirty="0" smtClean="0">
                          <a:solidFill>
                            <a:schemeClr val="tx1">
                              <a:lumMod val="95000"/>
                            </a:schemeClr>
                          </a:solidFill>
                          <a:latin typeface="Times New Roman" pitchFamily="18" charset="0"/>
                          <a:cs typeface="Times New Roman" pitchFamily="18" charset="0"/>
                        </a:rPr>
                        <a:t>oles </a:t>
                      </a:r>
                      <a:r>
                        <a:rPr lang="en-IN" sz="2400" b="0" i="0" u="none" strike="noStrike" dirty="0">
                          <a:solidFill>
                            <a:schemeClr val="tx1">
                              <a:lumMod val="95000"/>
                            </a:schemeClr>
                          </a:solidFill>
                          <a:latin typeface="Times New Roman" pitchFamily="18" charset="0"/>
                          <a:cs typeface="Times New Roman" pitchFamily="18" charset="0"/>
                        </a:rPr>
                        <a:t>are projected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l" fontAlgn="b"/>
                      <a:r>
                        <a:rPr lang="en-IN" sz="2400" b="0" i="0" u="none" strike="noStrike" dirty="0">
                          <a:solidFill>
                            <a:schemeClr val="tx1">
                              <a:lumMod val="95000"/>
                            </a:schemeClr>
                          </a:solidFill>
                          <a:latin typeface="Times New Roman" pitchFamily="18" charset="0"/>
                          <a:cs typeface="Times New Roman" pitchFamily="18" charset="0"/>
                        </a:rPr>
                        <a:t>No projection . Smooth cylindrical one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r>
              <a:tr h="488572">
                <a:tc>
                  <a:txBody>
                    <a:bodyPr/>
                    <a:lstStyle/>
                    <a:p>
                      <a:pPr algn="ctr" fontAlgn="b"/>
                      <a:r>
                        <a:rPr lang="en-IN" sz="2400" b="0" i="0" u="none" strike="noStrike" dirty="0">
                          <a:solidFill>
                            <a:schemeClr val="tx1">
                              <a:lumMod val="95000"/>
                            </a:schemeClr>
                          </a:solidFill>
                          <a:latin typeface="Times New Roman" pitchFamily="18" charset="0"/>
                          <a:cs typeface="Times New Roman" pitchFamily="18"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l" fontAlgn="b"/>
                      <a:r>
                        <a:rPr lang="en-IN" sz="2400" b="0" i="0" u="none" strike="noStrike" dirty="0">
                          <a:solidFill>
                            <a:schemeClr val="tx1">
                              <a:lumMod val="95000"/>
                            </a:schemeClr>
                          </a:solidFill>
                          <a:latin typeface="Times New Roman" pitchFamily="18" charset="0"/>
                          <a:cs typeface="Times New Roman" pitchFamily="18" charset="0"/>
                        </a:rPr>
                        <a:t>Need damper </a:t>
                      </a:r>
                      <a:r>
                        <a:rPr lang="en-IN" sz="2400" b="0" i="0" u="none" strike="noStrike" dirty="0" smtClean="0">
                          <a:solidFill>
                            <a:schemeClr val="tx1">
                              <a:lumMod val="95000"/>
                            </a:schemeClr>
                          </a:solidFill>
                          <a:latin typeface="Times New Roman" pitchFamily="18" charset="0"/>
                          <a:cs typeface="Times New Roman" pitchFamily="18" charset="0"/>
                        </a:rPr>
                        <a:t>winding</a:t>
                      </a:r>
                      <a:endParaRPr lang="en-IN" sz="2400" b="0" i="0" u="none" strike="noStrike" dirty="0">
                        <a:solidFill>
                          <a:schemeClr val="tx1">
                            <a:lumMod val="95000"/>
                          </a:schemeClr>
                        </a:solidFill>
                        <a:latin typeface="Times New Roman" pitchFamily="18" charset="0"/>
                        <a:cs typeface="Times New Roman"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l" fontAlgn="b"/>
                      <a:r>
                        <a:rPr lang="en-IN" sz="2400" b="0" i="0" u="none" strike="noStrike" dirty="0">
                          <a:solidFill>
                            <a:schemeClr val="tx1">
                              <a:lumMod val="95000"/>
                            </a:schemeClr>
                          </a:solidFill>
                          <a:latin typeface="Times New Roman" pitchFamily="18" charset="0"/>
                          <a:cs typeface="Times New Roman" pitchFamily="18" charset="0"/>
                        </a:rPr>
                        <a:t>No need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r>
              <a:tr h="896484">
                <a:tc>
                  <a:txBody>
                    <a:bodyPr/>
                    <a:lstStyle/>
                    <a:p>
                      <a:pPr algn="ctr" fontAlgn="b"/>
                      <a:r>
                        <a:rPr lang="en-IN" sz="2400" b="0" i="0" u="none" strike="noStrike" dirty="0">
                          <a:solidFill>
                            <a:schemeClr val="tx1">
                              <a:lumMod val="95000"/>
                            </a:schemeClr>
                          </a:solidFill>
                          <a:latin typeface="Times New Roman" pitchFamily="18" charset="0"/>
                          <a:cs typeface="Times New Roman" pitchFamily="18"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l" fontAlgn="b"/>
                      <a:r>
                        <a:rPr lang="en-IN" sz="2400" b="0" i="0" u="none" strike="noStrike" dirty="0">
                          <a:solidFill>
                            <a:schemeClr val="tx1">
                              <a:lumMod val="95000"/>
                            </a:schemeClr>
                          </a:solidFill>
                          <a:latin typeface="Times New Roman" pitchFamily="18" charset="0"/>
                          <a:cs typeface="Times New Roman" pitchFamily="18" charset="0"/>
                        </a:rPr>
                        <a:t>It is suitable for low speed </a:t>
                      </a:r>
                      <a:r>
                        <a:rPr lang="en-IN" sz="2400" b="0" i="0" u="none" strike="noStrike" dirty="0" smtClean="0">
                          <a:solidFill>
                            <a:schemeClr val="tx1">
                              <a:lumMod val="95000"/>
                            </a:schemeClr>
                          </a:solidFill>
                          <a:latin typeface="Times New Roman" pitchFamily="18" charset="0"/>
                          <a:cs typeface="Times New Roman" pitchFamily="18" charset="0"/>
                        </a:rPr>
                        <a:t>hydro</a:t>
                      </a:r>
                    </a:p>
                    <a:p>
                      <a:pPr algn="l" fontAlgn="b"/>
                      <a:r>
                        <a:rPr lang="en-IN" sz="2400" b="0" i="0" u="none" strike="noStrike" dirty="0" smtClean="0">
                          <a:solidFill>
                            <a:schemeClr val="tx1">
                              <a:lumMod val="95000"/>
                            </a:schemeClr>
                          </a:solidFill>
                          <a:latin typeface="Times New Roman" pitchFamily="18" charset="0"/>
                          <a:cs typeface="Times New Roman" pitchFamily="18" charset="0"/>
                        </a:rPr>
                        <a:t>Generator</a:t>
                      </a:r>
                      <a:endParaRPr lang="en-IN" sz="2400" b="0" i="0" u="none" strike="noStrike" dirty="0">
                        <a:solidFill>
                          <a:schemeClr val="tx1">
                            <a:lumMod val="95000"/>
                          </a:schemeClr>
                        </a:solidFill>
                        <a:latin typeface="Times New Roman" pitchFamily="18" charset="0"/>
                        <a:cs typeface="Times New Roman"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l" fontAlgn="b"/>
                      <a:r>
                        <a:rPr lang="en-IN" sz="2400" b="0" i="0" u="none" strike="noStrike" dirty="0">
                          <a:solidFill>
                            <a:schemeClr val="tx1">
                              <a:lumMod val="95000"/>
                            </a:schemeClr>
                          </a:solidFill>
                          <a:latin typeface="Times New Roman" pitchFamily="18" charset="0"/>
                          <a:cs typeface="Times New Roman" pitchFamily="18" charset="0"/>
                        </a:rPr>
                        <a:t>S</a:t>
                      </a:r>
                      <a:r>
                        <a:rPr lang="en-IN" sz="2400" b="0" i="0" u="none" strike="noStrike" dirty="0" smtClean="0">
                          <a:solidFill>
                            <a:schemeClr val="tx1">
                              <a:lumMod val="95000"/>
                            </a:schemeClr>
                          </a:solidFill>
                          <a:latin typeface="Times New Roman" pitchFamily="18" charset="0"/>
                          <a:cs typeface="Times New Roman" pitchFamily="18" charset="0"/>
                        </a:rPr>
                        <a:t>uitable </a:t>
                      </a:r>
                      <a:r>
                        <a:rPr lang="en-IN" sz="2400" b="0" i="0" u="none" strike="noStrike" dirty="0">
                          <a:solidFill>
                            <a:schemeClr val="tx1">
                              <a:lumMod val="95000"/>
                            </a:schemeClr>
                          </a:solidFill>
                          <a:latin typeface="Times New Roman" pitchFamily="18" charset="0"/>
                          <a:cs typeface="Times New Roman" pitchFamily="18" charset="0"/>
                        </a:rPr>
                        <a:t>for high speed turbo generator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r>
              <a:tr h="488572">
                <a:tc>
                  <a:txBody>
                    <a:bodyPr/>
                    <a:lstStyle/>
                    <a:p>
                      <a:pPr algn="ctr" fontAlgn="b"/>
                      <a:r>
                        <a:rPr lang="en-IN" sz="2400" b="0" i="0" u="none" strike="noStrike" dirty="0">
                          <a:solidFill>
                            <a:schemeClr val="tx1">
                              <a:lumMod val="95000"/>
                            </a:schemeClr>
                          </a:solidFill>
                          <a:latin typeface="Times New Roman" pitchFamily="18" charset="0"/>
                          <a:cs typeface="Times New Roman" pitchFamily="18"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l" fontAlgn="b"/>
                      <a:r>
                        <a:rPr lang="en-IN" sz="2400" b="0" i="0" u="none" strike="noStrike" dirty="0" err="1">
                          <a:solidFill>
                            <a:schemeClr val="tx1">
                              <a:lumMod val="95000"/>
                            </a:schemeClr>
                          </a:solidFill>
                          <a:latin typeface="Times New Roman" pitchFamily="18" charset="0"/>
                          <a:cs typeface="Times New Roman" pitchFamily="18" charset="0"/>
                        </a:rPr>
                        <a:t>W</a:t>
                      </a:r>
                      <a:r>
                        <a:rPr lang="en-IN" sz="2400" b="0" i="0" u="none" strike="noStrike" dirty="0" err="1" smtClean="0">
                          <a:solidFill>
                            <a:schemeClr val="tx1">
                              <a:lumMod val="95000"/>
                            </a:schemeClr>
                          </a:solidFill>
                          <a:latin typeface="Times New Roman" pitchFamily="18" charset="0"/>
                          <a:cs typeface="Times New Roman" pitchFamily="18" charset="0"/>
                        </a:rPr>
                        <a:t>indage</a:t>
                      </a:r>
                      <a:r>
                        <a:rPr lang="en-IN" sz="2400" b="0" i="0" u="none" strike="noStrike" dirty="0" smtClean="0">
                          <a:solidFill>
                            <a:schemeClr val="tx1">
                              <a:lumMod val="95000"/>
                            </a:schemeClr>
                          </a:solidFill>
                          <a:latin typeface="Times New Roman" pitchFamily="18" charset="0"/>
                          <a:cs typeface="Times New Roman" pitchFamily="18" charset="0"/>
                        </a:rPr>
                        <a:t> </a:t>
                      </a:r>
                      <a:r>
                        <a:rPr lang="en-IN" sz="2400" b="0" i="0" u="none" strike="noStrike" dirty="0">
                          <a:solidFill>
                            <a:schemeClr val="tx1">
                              <a:lumMod val="95000"/>
                            </a:schemeClr>
                          </a:solidFill>
                          <a:latin typeface="Times New Roman" pitchFamily="18" charset="0"/>
                          <a:cs typeface="Times New Roman" pitchFamily="18" charset="0"/>
                        </a:rPr>
                        <a:t>loss is higher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l" fontAlgn="b"/>
                      <a:r>
                        <a:rPr lang="en-IN" sz="2400" b="0" i="0" u="none" strike="noStrike" dirty="0">
                          <a:solidFill>
                            <a:schemeClr val="tx1">
                              <a:lumMod val="95000"/>
                            </a:schemeClr>
                          </a:solidFill>
                          <a:latin typeface="Times New Roman" pitchFamily="18" charset="0"/>
                          <a:cs typeface="Times New Roman" pitchFamily="18" charset="0"/>
                        </a:rPr>
                        <a:t>lesser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r>
            </a:tbl>
          </a:graphicData>
        </a:graphic>
      </p:graphicFrame>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4)">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Speed and Frequency</a:t>
            </a:r>
            <a:r>
              <a:rPr lang="en-US" dirty="0" smtClean="0"/>
              <a:t> </a:t>
            </a:r>
            <a:endParaRPr lang="en-IN" dirty="0"/>
          </a:p>
        </p:txBody>
      </p:sp>
      <p:sp>
        <p:nvSpPr>
          <p:cNvPr id="3" name="Content Placeholder 2"/>
          <p:cNvSpPr>
            <a:spLocks noGrp="1"/>
          </p:cNvSpPr>
          <p:nvPr>
            <p:ph idx="1"/>
          </p:nvPr>
        </p:nvSpPr>
        <p:spPr/>
        <p:txBody>
          <a:bodyPr>
            <a:normAutofit/>
          </a:bodyPr>
          <a:lstStyle/>
          <a:p>
            <a:endParaRPr lang="en-US" dirty="0" smtClean="0">
              <a:latin typeface="Bodoni MT Black" pitchFamily="18" charset="0"/>
            </a:endParaRPr>
          </a:p>
          <a:p>
            <a:pPr>
              <a:buNone/>
            </a:pPr>
            <a:r>
              <a:rPr lang="en-US" dirty="0" smtClean="0">
                <a:latin typeface="Bodoni MT Black" pitchFamily="18" charset="0"/>
              </a:rPr>
              <a:t> </a:t>
            </a:r>
          </a:p>
          <a:p>
            <a:pPr algn="ctr">
              <a:buNone/>
            </a:pPr>
            <a:r>
              <a:rPr lang="en-US" dirty="0" smtClean="0">
                <a:solidFill>
                  <a:srgbClr val="92D050"/>
                </a:solidFill>
                <a:latin typeface="Bodoni MT Black" pitchFamily="18" charset="0"/>
              </a:rPr>
              <a:t>        	PN</a:t>
            </a:r>
          </a:p>
          <a:p>
            <a:pPr>
              <a:buNone/>
            </a:pPr>
            <a:r>
              <a:rPr lang="en-US" dirty="0" smtClean="0">
                <a:solidFill>
                  <a:srgbClr val="92D050"/>
                </a:solidFill>
                <a:latin typeface="Bodoni MT Black" pitchFamily="18" charset="0"/>
              </a:rPr>
              <a:t>                           F  =  </a:t>
            </a:r>
          </a:p>
          <a:p>
            <a:pPr algn="ctr">
              <a:buNone/>
            </a:pPr>
            <a:r>
              <a:rPr lang="en-US" dirty="0" smtClean="0">
                <a:solidFill>
                  <a:srgbClr val="92D050"/>
                </a:solidFill>
                <a:latin typeface="Bodoni MT Black" pitchFamily="18" charset="0"/>
              </a:rPr>
              <a:t>      		 120</a:t>
            </a:r>
            <a:endParaRPr lang="en-IN" dirty="0">
              <a:solidFill>
                <a:srgbClr val="92D050"/>
              </a:solidFill>
              <a:latin typeface="Bodoni MT Black" pitchFamily="18" charset="0"/>
            </a:endParaRPr>
          </a:p>
        </p:txBody>
      </p:sp>
      <p:cxnSp>
        <p:nvCxnSpPr>
          <p:cNvPr id="9" name="Straight Connector 8"/>
          <p:cNvCxnSpPr/>
          <p:nvPr/>
        </p:nvCxnSpPr>
        <p:spPr>
          <a:xfrm>
            <a:off x="4724400" y="3429000"/>
            <a:ext cx="1600200" cy="1588"/>
          </a:xfrm>
          <a:prstGeom prst="line">
            <a:avLst/>
          </a:prstGeom>
          <a:ln w="28575">
            <a:solidFill>
              <a:srgbClr val="FF3399"/>
            </a:solidFill>
          </a:ln>
          <a:effectLst>
            <a:glow rad="1397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in)">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Different shapes of slots </a:t>
            </a:r>
            <a:endParaRPr lang="en-IN" b="1" dirty="0"/>
          </a:p>
        </p:txBody>
      </p:sp>
      <p:sp>
        <p:nvSpPr>
          <p:cNvPr id="3" name="Content Placeholder 2"/>
          <p:cNvSpPr>
            <a:spLocks noGrp="1"/>
          </p:cNvSpPr>
          <p:nvPr>
            <p:ph idx="1"/>
          </p:nvPr>
        </p:nvSpPr>
        <p:spPr>
          <a:xfrm>
            <a:off x="533400" y="1752600"/>
            <a:ext cx="8229600" cy="4709160"/>
          </a:xfrm>
        </p:spPr>
        <p:txBody>
          <a:bodyPr/>
          <a:lstStyle/>
          <a:p>
            <a:pPr>
              <a:buBlip>
                <a:blip r:embed="rId2"/>
              </a:buBlip>
            </a:pPr>
            <a:r>
              <a:rPr lang="en-US" sz="3200" dirty="0" smtClean="0">
                <a:latin typeface="Times New Roman" pitchFamily="18" charset="0"/>
                <a:cs typeface="Times New Roman" pitchFamily="18" charset="0"/>
              </a:rPr>
              <a:t>Wide open</a:t>
            </a:r>
          </a:p>
          <a:p>
            <a:pPr>
              <a:buBlip>
                <a:blip r:embed="rId2"/>
              </a:buBlip>
            </a:pPr>
            <a:r>
              <a:rPr lang="en-US" sz="3200" dirty="0" smtClean="0">
                <a:latin typeface="Times New Roman" pitchFamily="18" charset="0"/>
                <a:cs typeface="Times New Roman" pitchFamily="18" charset="0"/>
              </a:rPr>
              <a:t>Semi closed </a:t>
            </a:r>
          </a:p>
          <a:p>
            <a:pPr>
              <a:buBlip>
                <a:blip r:embed="rId2"/>
              </a:buBlip>
            </a:pPr>
            <a:r>
              <a:rPr lang="en-US" sz="3200" dirty="0" smtClean="0">
                <a:latin typeface="Times New Roman" pitchFamily="18" charset="0"/>
                <a:cs typeface="Times New Roman" pitchFamily="18" charset="0"/>
              </a:rPr>
              <a:t>Closed </a:t>
            </a:r>
          </a:p>
          <a:p>
            <a:pPr>
              <a:buNone/>
            </a:pPr>
            <a:endParaRPr lang="en-IN" dirty="0"/>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Terms used in armature winding </a:t>
            </a:r>
            <a:endParaRPr lang="en-IN" b="1" dirty="0"/>
          </a:p>
        </p:txBody>
      </p:sp>
      <p:sp>
        <p:nvSpPr>
          <p:cNvPr id="3" name="Content Placeholder 2"/>
          <p:cNvSpPr>
            <a:spLocks noGrp="1"/>
          </p:cNvSpPr>
          <p:nvPr>
            <p:ph idx="1"/>
          </p:nvPr>
        </p:nvSpPr>
        <p:spPr>
          <a:xfrm>
            <a:off x="457200" y="1524000"/>
            <a:ext cx="8229600" cy="4930808"/>
          </a:xfrm>
        </p:spPr>
        <p:txBody>
          <a:bodyPr/>
          <a:lstStyle/>
          <a:p>
            <a:pPr>
              <a:buBlip>
                <a:blip r:embed="rId2"/>
              </a:buBlip>
            </a:pPr>
            <a:r>
              <a:rPr lang="en-US" dirty="0" smtClean="0">
                <a:latin typeface="Times New Roman" pitchFamily="18" charset="0"/>
                <a:cs typeface="Times New Roman" pitchFamily="18" charset="0"/>
              </a:rPr>
              <a:t>Conductor </a:t>
            </a:r>
          </a:p>
          <a:p>
            <a:pPr>
              <a:buBlip>
                <a:blip r:embed="rId2"/>
              </a:buBlip>
            </a:pPr>
            <a:r>
              <a:rPr lang="en-US" dirty="0" smtClean="0">
                <a:latin typeface="Times New Roman" pitchFamily="18" charset="0"/>
                <a:cs typeface="Times New Roman" pitchFamily="18" charset="0"/>
              </a:rPr>
              <a:t>End turn </a:t>
            </a:r>
          </a:p>
          <a:p>
            <a:pPr>
              <a:buBlip>
                <a:blip r:embed="rId2"/>
              </a:buBlip>
            </a:pPr>
            <a:r>
              <a:rPr lang="en-US" dirty="0" smtClean="0">
                <a:latin typeface="Times New Roman" pitchFamily="18" charset="0"/>
                <a:cs typeface="Times New Roman" pitchFamily="18" charset="0"/>
              </a:rPr>
              <a:t>Turn </a:t>
            </a:r>
          </a:p>
          <a:p>
            <a:pPr>
              <a:buBlip>
                <a:blip r:embed="rId2"/>
              </a:buBlip>
            </a:pPr>
            <a:r>
              <a:rPr lang="en-US" dirty="0" smtClean="0">
                <a:latin typeface="Times New Roman" pitchFamily="18" charset="0"/>
                <a:cs typeface="Times New Roman" pitchFamily="18" charset="0"/>
              </a:rPr>
              <a:t>Coil</a:t>
            </a:r>
          </a:p>
          <a:p>
            <a:pPr>
              <a:buBlip>
                <a:blip r:embed="rId2"/>
              </a:buBlip>
            </a:pPr>
            <a:r>
              <a:rPr lang="en-US" dirty="0" smtClean="0">
                <a:latin typeface="Times New Roman" pitchFamily="18" charset="0"/>
                <a:cs typeface="Times New Roman" pitchFamily="18" charset="0"/>
              </a:rPr>
              <a:t>Pole pitch : No of slots/no of poles </a:t>
            </a:r>
          </a:p>
          <a:p>
            <a:pPr>
              <a:buBlip>
                <a:blip r:embed="rId2"/>
              </a:buBlip>
            </a:pPr>
            <a:r>
              <a:rPr lang="en-US" dirty="0" smtClean="0">
                <a:latin typeface="Times New Roman" pitchFamily="18" charset="0"/>
                <a:cs typeface="Times New Roman" pitchFamily="18" charset="0"/>
              </a:rPr>
              <a:t>Coil pitch : it is the distance in slots between the centers of the two sides of a coil  </a:t>
            </a:r>
          </a:p>
          <a:p>
            <a:pPr>
              <a:buBlip>
                <a:blip r:embed="rId2"/>
              </a:buBlip>
            </a:pPr>
            <a:r>
              <a:rPr lang="en-US" dirty="0" smtClean="0">
                <a:latin typeface="Times New Roman" pitchFamily="18" charset="0"/>
                <a:cs typeface="Times New Roman" pitchFamily="18" charset="0"/>
              </a:rPr>
              <a:t>Slot angle </a:t>
            </a:r>
            <a:r>
              <a:rPr lang="el-GR" dirty="0" smtClean="0">
                <a:latin typeface="Times New Roman" pitchFamily="18" charset="0"/>
                <a:cs typeface="Times New Roman" pitchFamily="18" charset="0"/>
              </a:rPr>
              <a:t>β</a:t>
            </a:r>
            <a:r>
              <a:rPr lang="en-US" dirty="0" smtClean="0">
                <a:latin typeface="Times New Roman" pitchFamily="18" charset="0"/>
                <a:cs typeface="Times New Roman" pitchFamily="18" charset="0"/>
              </a:rPr>
              <a:t> =   180 degree / No of slots per pole</a:t>
            </a:r>
          </a:p>
          <a:p>
            <a:pPr>
              <a:buNone/>
            </a:pP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p:cTn id="57"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5" end="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4" presetClass="entr" presetSubtype="0" accel="100000" fill="hold" grpId="0" nodeType="click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 calcmode="lin" valueType="num">
                                      <p:cBhvr>
                                        <p:cTn id="66" dur="500" fill="hold"/>
                                        <p:tgtEl>
                                          <p:spTgt spid="3">
                                            <p:txEl>
                                              <p:pRg st="6" end="6"/>
                                            </p:txEl>
                                          </p:spTgt>
                                        </p:tgtEl>
                                        <p:attrNameLst>
                                          <p:attrName>ppt_w</p:attrName>
                                        </p:attrNameLst>
                                      </p:cBhvr>
                                      <p:tavLst>
                                        <p:tav tm="0">
                                          <p:val>
                                            <p:strVal val="#ppt_w*0.05"/>
                                          </p:val>
                                        </p:tav>
                                        <p:tav tm="100000">
                                          <p:val>
                                            <p:strVal val="#ppt_w"/>
                                          </p:val>
                                        </p:tav>
                                      </p:tavLst>
                                    </p:anim>
                                    <p:anim calcmode="lin" valueType="num">
                                      <p:cBhvr>
                                        <p:cTn id="67" dur="5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68" dur="5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Effect transition="in" filter="fade">
                                      <p:cBhvr>
                                        <p:cTn id="7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Different types of windings </a:t>
            </a:r>
            <a:endParaRPr lang="en-IN"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57200" y="1371600"/>
            <a:ext cx="8458200" cy="4952999"/>
          </a:xfrm>
          <a:prstGeom prst="roundRect">
            <a:avLst>
              <a:gd name="adj" fmla="val 8594"/>
            </a:avLst>
          </a:prstGeom>
          <a:solidFill>
            <a:srgbClr val="FFFFFF">
              <a:shade val="85000"/>
            </a:srgbClr>
          </a:solidFill>
          <a:ln w="57150">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heel(4)">
                                      <p:cBhvr>
                                        <p:cTn id="1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0"/>
            <a:ext cx="8229600" cy="6454808"/>
          </a:xfrm>
        </p:spPr>
        <p:txBody>
          <a:bodyPr>
            <a:noAutofit/>
          </a:bodyPr>
          <a:lstStyle/>
          <a:p>
            <a:pPr>
              <a:buBlip>
                <a:blip r:embed="rId2"/>
              </a:buBlip>
            </a:pPr>
            <a:r>
              <a:rPr lang="en-US" b="1" u="sng" dirty="0" smtClean="0">
                <a:solidFill>
                  <a:srgbClr val="FF3399"/>
                </a:solidFill>
                <a:latin typeface="+mj-lt"/>
                <a:cs typeface="Times New Roman" pitchFamily="18" charset="0"/>
              </a:rPr>
              <a:t>Single layer winding </a:t>
            </a:r>
            <a:r>
              <a:rPr lang="en-US" b="1" u="sng" dirty="0" smtClean="0">
                <a:solidFill>
                  <a:srgbClr val="FF3399"/>
                </a:solidFill>
                <a:latin typeface="Times New Roman" pitchFamily="18" charset="0"/>
                <a:cs typeface="Times New Roman" pitchFamily="18" charset="0"/>
              </a:rPr>
              <a:t>:</a:t>
            </a:r>
            <a:r>
              <a:rPr lang="en-US" b="1" dirty="0" smtClean="0">
                <a:solidFill>
                  <a:srgbClr val="FF3399"/>
                </a:solidFill>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		Each slot consists only one coil side , so the number of coil will be equal to half the number of slots .</a:t>
            </a:r>
          </a:p>
          <a:p>
            <a:pPr lvl="1">
              <a:buBlip>
                <a:blip r:embed="rId2"/>
              </a:buBlip>
            </a:pPr>
            <a:r>
              <a:rPr lang="en-US" sz="3000" dirty="0" smtClean="0">
                <a:solidFill>
                  <a:srgbClr val="92D050"/>
                </a:solidFill>
                <a:latin typeface="Times New Roman" pitchFamily="18" charset="0"/>
                <a:cs typeface="Times New Roman" pitchFamily="18" charset="0"/>
              </a:rPr>
              <a:t>Single layer mush winding </a:t>
            </a:r>
          </a:p>
          <a:p>
            <a:pPr lvl="1">
              <a:buBlip>
                <a:blip r:embed="rId2"/>
              </a:buBlip>
            </a:pPr>
            <a:r>
              <a:rPr lang="en-US" sz="3000" dirty="0" smtClean="0">
                <a:solidFill>
                  <a:srgbClr val="92D050"/>
                </a:solidFill>
                <a:latin typeface="Times New Roman" pitchFamily="18" charset="0"/>
                <a:cs typeface="Times New Roman" pitchFamily="18" charset="0"/>
              </a:rPr>
              <a:t>Single layer concentric winding</a:t>
            </a:r>
            <a:endParaRPr lang="en-US" dirty="0" smtClean="0">
              <a:solidFill>
                <a:srgbClr val="92D050"/>
              </a:solidFill>
              <a:latin typeface="Times New Roman" pitchFamily="18" charset="0"/>
              <a:cs typeface="Times New Roman" pitchFamily="18" charset="0"/>
            </a:endParaRPr>
          </a:p>
          <a:p>
            <a:pPr>
              <a:buBlip>
                <a:blip r:embed="rId2"/>
              </a:buBlip>
            </a:pPr>
            <a:r>
              <a:rPr lang="en-US" b="1" u="sng" dirty="0" smtClean="0">
                <a:solidFill>
                  <a:srgbClr val="FF3399"/>
                </a:solidFill>
                <a:latin typeface="+mj-lt"/>
                <a:cs typeface="Times New Roman" pitchFamily="18" charset="0"/>
              </a:rPr>
              <a:t>Double layer winding </a:t>
            </a:r>
            <a:r>
              <a:rPr lang="en-US" b="1" u="sng" dirty="0" smtClean="0">
                <a:solidFill>
                  <a:srgbClr val="FF3399"/>
                </a:solidFill>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		Number of coils = No of slots</a:t>
            </a:r>
          </a:p>
          <a:p>
            <a:pPr lvl="1">
              <a:buBlip>
                <a:blip r:embed="rId2"/>
              </a:buBlip>
            </a:pPr>
            <a:r>
              <a:rPr lang="en-US" sz="3000" dirty="0" smtClean="0">
                <a:solidFill>
                  <a:srgbClr val="92D050"/>
                </a:solidFill>
                <a:latin typeface="Times New Roman" pitchFamily="18" charset="0"/>
                <a:cs typeface="Times New Roman" pitchFamily="18" charset="0"/>
              </a:rPr>
              <a:t>Integral slot winding </a:t>
            </a:r>
          </a:p>
          <a:p>
            <a:pPr lvl="1">
              <a:buBlip>
                <a:blip r:embed="rId2"/>
              </a:buBlip>
            </a:pPr>
            <a:r>
              <a:rPr lang="en-US" sz="3000" dirty="0" smtClean="0">
                <a:solidFill>
                  <a:srgbClr val="92D050"/>
                </a:solidFill>
                <a:latin typeface="Times New Roman" pitchFamily="18" charset="0"/>
                <a:cs typeface="Times New Roman" pitchFamily="18" charset="0"/>
              </a:rPr>
              <a:t>Fractional slot winding </a:t>
            </a:r>
          </a:p>
          <a:p>
            <a:pPr>
              <a:buNone/>
            </a:pPr>
            <a:r>
              <a:rPr lang="en-US" dirty="0" smtClean="0">
                <a:latin typeface="Times New Roman" pitchFamily="18" charset="0"/>
                <a:cs typeface="Times New Roman" pitchFamily="18" charset="0"/>
              </a:rPr>
              <a:t>Further classified into- </a:t>
            </a:r>
          </a:p>
          <a:p>
            <a:pPr>
              <a:buNone/>
            </a:pPr>
            <a:r>
              <a:rPr lang="en-US" dirty="0" smtClean="0">
                <a:latin typeface="Times New Roman" pitchFamily="18" charset="0"/>
                <a:cs typeface="Times New Roman" pitchFamily="18" charset="0"/>
              </a:rPr>
              <a:t>	1. Full pitch winding 		2. Short pitch winding</a:t>
            </a:r>
            <a:endParaRPr lang="en-US" sz="3000" dirty="0" smtClean="0">
              <a:latin typeface="Times New Roman" pitchFamily="18" charset="0"/>
              <a:cs typeface="Times New Roman" pitchFamily="18" charset="0"/>
            </a:endParaRPr>
          </a:p>
          <a:p>
            <a:pPr lvl="1">
              <a:buBlip>
                <a:blip r:embed="rId2"/>
              </a:buBlip>
            </a:pPr>
            <a:endParaRPr lang="en-US" sz="3000" dirty="0" smtClean="0">
              <a:latin typeface="Times New Roman" pitchFamily="18" charset="0"/>
              <a:cs typeface="Times New Roman" pitchFamily="18" charset="0"/>
            </a:endParaRPr>
          </a:p>
          <a:p>
            <a:pPr>
              <a:buBlip>
                <a:blip r:embed="rId2"/>
              </a:buBlip>
            </a:pPr>
            <a:endParaRPr lang="en-US"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17"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18"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0" dur="500"/>
                                        <p:tgtEl>
                                          <p:spTgt spid="3">
                                            <p:txEl>
                                              <p:pRg st="1" end="1"/>
                                            </p:txEl>
                                          </p:spTgt>
                                        </p:tgtEl>
                                      </p:cBhvr>
                                    </p:animEffect>
                                  </p:childTnLst>
                                </p:cTn>
                              </p:par>
                              <p:par>
                                <p:cTn id="21" presetID="54" presetClass="entr" presetSubtype="0" accel="10000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24"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5"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7" dur="500"/>
                                        <p:tgtEl>
                                          <p:spTgt spid="3">
                                            <p:txEl>
                                              <p:pRg st="2" end="2"/>
                                            </p:txEl>
                                          </p:spTgt>
                                        </p:tgtEl>
                                      </p:cBhvr>
                                    </p:animEffect>
                                  </p:childTnLst>
                                </p:cTn>
                              </p:par>
                              <p:par>
                                <p:cTn id="28" presetID="54" presetClass="entr" presetSubtype="0" accel="100000" fill="hold" grpId="0"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p:cTn id="30"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p:cTn id="48"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5" end="5"/>
                                            </p:txEl>
                                          </p:spTgt>
                                        </p:tgtEl>
                                      </p:cBhvr>
                                    </p:animEffect>
                                  </p:childTnLst>
                                </p:cTn>
                              </p:par>
                              <p:par>
                                <p:cTn id="53" presetID="54" presetClass="entr" presetSubtype="0" accel="100000" fill="hold" grpId="0" nodeType="with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500" fill="hold"/>
                                        <p:tgtEl>
                                          <p:spTgt spid="3">
                                            <p:txEl>
                                              <p:pRg st="6" end="6"/>
                                            </p:txEl>
                                          </p:spTgt>
                                        </p:tgtEl>
                                        <p:attrNameLst>
                                          <p:attrName>ppt_w</p:attrName>
                                        </p:attrNameLst>
                                      </p:cBhvr>
                                      <p:tavLst>
                                        <p:tav tm="0">
                                          <p:val>
                                            <p:strVal val="#ppt_w*0.05"/>
                                          </p:val>
                                        </p:tav>
                                        <p:tav tm="100000">
                                          <p:val>
                                            <p:strVal val="#ppt_w"/>
                                          </p:val>
                                        </p:tav>
                                      </p:tavLst>
                                    </p:anim>
                                    <p:anim calcmode="lin" valueType="num">
                                      <p:cBhvr>
                                        <p:cTn id="56" dur="5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57" dur="5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58" dur="500" fill="hold"/>
                                        <p:tgtEl>
                                          <p:spTgt spid="3">
                                            <p:txEl>
                                              <p:pRg st="6" end="6"/>
                                            </p:txEl>
                                          </p:spTgt>
                                        </p:tgtEl>
                                        <p:attrNameLst>
                                          <p:attrName>ppt_y</p:attrName>
                                        </p:attrNameLst>
                                      </p:cBhvr>
                                      <p:tavLst>
                                        <p:tav tm="0">
                                          <p:val>
                                            <p:strVal val="#ppt_y"/>
                                          </p:val>
                                        </p:tav>
                                        <p:tav tm="100000">
                                          <p:val>
                                            <p:strVal val="#ppt_y"/>
                                          </p:val>
                                        </p:tav>
                                      </p:tavLst>
                                    </p:anim>
                                    <p:animEffect transition="in" filter="fade">
                                      <p:cBhvr>
                                        <p:cTn id="59" dur="500"/>
                                        <p:tgtEl>
                                          <p:spTgt spid="3">
                                            <p:txEl>
                                              <p:pRg st="6" end="6"/>
                                            </p:txEl>
                                          </p:spTgt>
                                        </p:tgtEl>
                                      </p:cBhvr>
                                    </p:animEffect>
                                  </p:childTnLst>
                                </p:cTn>
                              </p:par>
                              <p:par>
                                <p:cTn id="60" presetID="54" presetClass="entr" presetSubtype="0" accel="100000" fill="hold" grpId="0" nodeType="withEffect">
                                  <p:stCondLst>
                                    <p:cond delay="0"/>
                                  </p:stCondLst>
                                  <p:childTnLst>
                                    <p:set>
                                      <p:cBhvr>
                                        <p:cTn id="61" dur="1" fill="hold">
                                          <p:stCondLst>
                                            <p:cond delay="0"/>
                                          </p:stCondLst>
                                        </p:cTn>
                                        <p:tgtEl>
                                          <p:spTgt spid="3">
                                            <p:txEl>
                                              <p:pRg st="7" end="7"/>
                                            </p:txEl>
                                          </p:spTgt>
                                        </p:tgtEl>
                                        <p:attrNameLst>
                                          <p:attrName>style.visibility</p:attrName>
                                        </p:attrNameLst>
                                      </p:cBhvr>
                                      <p:to>
                                        <p:strVal val="visible"/>
                                      </p:to>
                                    </p:set>
                                    <p:anim calcmode="lin" valueType="num">
                                      <p:cBhvr>
                                        <p:cTn id="62" dur="500" fill="hold"/>
                                        <p:tgtEl>
                                          <p:spTgt spid="3">
                                            <p:txEl>
                                              <p:pRg st="7" end="7"/>
                                            </p:txEl>
                                          </p:spTgt>
                                        </p:tgtEl>
                                        <p:attrNameLst>
                                          <p:attrName>ppt_w</p:attrName>
                                        </p:attrNameLst>
                                      </p:cBhvr>
                                      <p:tavLst>
                                        <p:tav tm="0">
                                          <p:val>
                                            <p:strVal val="#ppt_w*0.05"/>
                                          </p:val>
                                        </p:tav>
                                        <p:tav tm="100000">
                                          <p:val>
                                            <p:strVal val="#ppt_w"/>
                                          </p:val>
                                        </p:tav>
                                      </p:tavLst>
                                    </p:anim>
                                    <p:anim calcmode="lin" valueType="num">
                                      <p:cBhvr>
                                        <p:cTn id="63" dur="5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64" dur="5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65" dur="500" fill="hold"/>
                                        <p:tgtEl>
                                          <p:spTgt spid="3">
                                            <p:txEl>
                                              <p:pRg st="7" end="7"/>
                                            </p:txEl>
                                          </p:spTgt>
                                        </p:tgtEl>
                                        <p:attrNameLst>
                                          <p:attrName>ppt_y</p:attrName>
                                        </p:attrNameLst>
                                      </p:cBhvr>
                                      <p:tavLst>
                                        <p:tav tm="0">
                                          <p:val>
                                            <p:strVal val="#ppt_y"/>
                                          </p:val>
                                        </p:tav>
                                        <p:tav tm="100000">
                                          <p:val>
                                            <p:strVal val="#ppt_y"/>
                                          </p:val>
                                        </p:tav>
                                      </p:tavLst>
                                    </p:anim>
                                    <p:animEffect transition="in" filter="fade">
                                      <p:cBhvr>
                                        <p:cTn id="66" dur="500"/>
                                        <p:tgtEl>
                                          <p:spTgt spid="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4" presetClass="entr" presetSubtype="0" accel="100000"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 calcmode="lin" valueType="num">
                                      <p:cBhvr>
                                        <p:cTn id="71" dur="500" fill="hold"/>
                                        <p:tgtEl>
                                          <p:spTgt spid="3">
                                            <p:txEl>
                                              <p:pRg st="8" end="8"/>
                                            </p:txEl>
                                          </p:spTgt>
                                        </p:tgtEl>
                                        <p:attrNameLst>
                                          <p:attrName>ppt_w</p:attrName>
                                        </p:attrNameLst>
                                      </p:cBhvr>
                                      <p:tavLst>
                                        <p:tav tm="0">
                                          <p:val>
                                            <p:strVal val="#ppt_w*0.05"/>
                                          </p:val>
                                        </p:tav>
                                        <p:tav tm="100000">
                                          <p:val>
                                            <p:strVal val="#ppt_w"/>
                                          </p:val>
                                        </p:tav>
                                      </p:tavLst>
                                    </p:anim>
                                    <p:anim calcmode="lin" valueType="num">
                                      <p:cBhvr>
                                        <p:cTn id="72" dur="500" fill="hold"/>
                                        <p:tgtEl>
                                          <p:spTgt spid="3">
                                            <p:txEl>
                                              <p:pRg st="8" end="8"/>
                                            </p:txEl>
                                          </p:spTgt>
                                        </p:tgtEl>
                                        <p:attrNameLst>
                                          <p:attrName>ppt_h</p:attrName>
                                        </p:attrNameLst>
                                      </p:cBhvr>
                                      <p:tavLst>
                                        <p:tav tm="0">
                                          <p:val>
                                            <p:strVal val="#ppt_h"/>
                                          </p:val>
                                        </p:tav>
                                        <p:tav tm="100000">
                                          <p:val>
                                            <p:strVal val="#ppt_h"/>
                                          </p:val>
                                        </p:tav>
                                      </p:tavLst>
                                    </p:anim>
                                    <p:anim calcmode="lin" valueType="num">
                                      <p:cBhvr>
                                        <p:cTn id="73" dur="5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74" dur="500" fill="hold"/>
                                        <p:tgtEl>
                                          <p:spTgt spid="3">
                                            <p:txEl>
                                              <p:pRg st="8" end="8"/>
                                            </p:txEl>
                                          </p:spTgt>
                                        </p:tgtEl>
                                        <p:attrNameLst>
                                          <p:attrName>ppt_y</p:attrName>
                                        </p:attrNameLst>
                                      </p:cBhvr>
                                      <p:tavLst>
                                        <p:tav tm="0">
                                          <p:val>
                                            <p:strVal val="#ppt_y"/>
                                          </p:val>
                                        </p:tav>
                                        <p:tav tm="100000">
                                          <p:val>
                                            <p:strVal val="#ppt_y"/>
                                          </p:val>
                                        </p:tav>
                                      </p:tavLst>
                                    </p:anim>
                                    <p:animEffect transition="in" filter="fade">
                                      <p:cBhvr>
                                        <p:cTn id="75" dur="500"/>
                                        <p:tgtEl>
                                          <p:spTgt spid="3">
                                            <p:txEl>
                                              <p:pRg st="8" end="8"/>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54" presetClass="entr" presetSubtype="0" accel="100000" fill="hold" grpId="0" nodeType="clickEffect">
                                  <p:stCondLst>
                                    <p:cond delay="0"/>
                                  </p:stCondLst>
                                  <p:childTnLst>
                                    <p:set>
                                      <p:cBhvr>
                                        <p:cTn id="79" dur="1" fill="hold">
                                          <p:stCondLst>
                                            <p:cond delay="0"/>
                                          </p:stCondLst>
                                        </p:cTn>
                                        <p:tgtEl>
                                          <p:spTgt spid="3">
                                            <p:txEl>
                                              <p:pRg st="9" end="9"/>
                                            </p:txEl>
                                          </p:spTgt>
                                        </p:tgtEl>
                                        <p:attrNameLst>
                                          <p:attrName>style.visibility</p:attrName>
                                        </p:attrNameLst>
                                      </p:cBhvr>
                                      <p:to>
                                        <p:strVal val="visible"/>
                                      </p:to>
                                    </p:set>
                                    <p:anim calcmode="lin" valueType="num">
                                      <p:cBhvr>
                                        <p:cTn id="80" dur="500" fill="hold"/>
                                        <p:tgtEl>
                                          <p:spTgt spid="3">
                                            <p:txEl>
                                              <p:pRg st="9" end="9"/>
                                            </p:txEl>
                                          </p:spTgt>
                                        </p:tgtEl>
                                        <p:attrNameLst>
                                          <p:attrName>ppt_w</p:attrName>
                                        </p:attrNameLst>
                                      </p:cBhvr>
                                      <p:tavLst>
                                        <p:tav tm="0">
                                          <p:val>
                                            <p:strVal val="#ppt_w*0.05"/>
                                          </p:val>
                                        </p:tav>
                                        <p:tav tm="100000">
                                          <p:val>
                                            <p:strVal val="#ppt_w"/>
                                          </p:val>
                                        </p:tav>
                                      </p:tavLst>
                                    </p:anim>
                                    <p:anim calcmode="lin" valueType="num">
                                      <p:cBhvr>
                                        <p:cTn id="81" dur="500" fill="hold"/>
                                        <p:tgtEl>
                                          <p:spTgt spid="3">
                                            <p:txEl>
                                              <p:pRg st="9" end="9"/>
                                            </p:txEl>
                                          </p:spTgt>
                                        </p:tgtEl>
                                        <p:attrNameLst>
                                          <p:attrName>ppt_h</p:attrName>
                                        </p:attrNameLst>
                                      </p:cBhvr>
                                      <p:tavLst>
                                        <p:tav tm="0">
                                          <p:val>
                                            <p:strVal val="#ppt_h"/>
                                          </p:val>
                                        </p:tav>
                                        <p:tav tm="100000">
                                          <p:val>
                                            <p:strVal val="#ppt_h"/>
                                          </p:val>
                                        </p:tav>
                                      </p:tavLst>
                                    </p:anim>
                                    <p:anim calcmode="lin" valueType="num">
                                      <p:cBhvr>
                                        <p:cTn id="82" dur="500" fill="hold"/>
                                        <p:tgtEl>
                                          <p:spTgt spid="3">
                                            <p:txEl>
                                              <p:pRg st="9" end="9"/>
                                            </p:txEl>
                                          </p:spTgt>
                                        </p:tgtEl>
                                        <p:attrNameLst>
                                          <p:attrName>ppt_x</p:attrName>
                                        </p:attrNameLst>
                                      </p:cBhvr>
                                      <p:tavLst>
                                        <p:tav tm="0">
                                          <p:val>
                                            <p:strVal val="#ppt_x-.2"/>
                                          </p:val>
                                        </p:tav>
                                        <p:tav tm="100000">
                                          <p:val>
                                            <p:strVal val="#ppt_x"/>
                                          </p:val>
                                        </p:tav>
                                      </p:tavLst>
                                    </p:anim>
                                    <p:anim calcmode="lin" valueType="num">
                                      <p:cBhvr>
                                        <p:cTn id="83" dur="500" fill="hold"/>
                                        <p:tgtEl>
                                          <p:spTgt spid="3">
                                            <p:txEl>
                                              <p:pRg st="9" end="9"/>
                                            </p:txEl>
                                          </p:spTgt>
                                        </p:tgtEl>
                                        <p:attrNameLst>
                                          <p:attrName>ppt_y</p:attrName>
                                        </p:attrNameLst>
                                      </p:cBhvr>
                                      <p:tavLst>
                                        <p:tav tm="0">
                                          <p:val>
                                            <p:strVal val="#ppt_y"/>
                                          </p:val>
                                        </p:tav>
                                        <p:tav tm="100000">
                                          <p:val>
                                            <p:strVal val="#ppt_y"/>
                                          </p:val>
                                        </p:tav>
                                      </p:tavLst>
                                    </p:anim>
                                    <p:animEffect transition="in" filter="fade">
                                      <p:cBhvr>
                                        <p:cTn id="8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Advantages of chorded pitch winding </a:t>
            </a:r>
            <a:endParaRPr lang="en-IN" b="1" dirty="0"/>
          </a:p>
        </p:txBody>
      </p:sp>
      <p:sp>
        <p:nvSpPr>
          <p:cNvPr id="3" name="Content Placeholder 2"/>
          <p:cNvSpPr>
            <a:spLocks noGrp="1"/>
          </p:cNvSpPr>
          <p:nvPr>
            <p:ph idx="1"/>
          </p:nvPr>
        </p:nvSpPr>
        <p:spPr>
          <a:xfrm>
            <a:off x="457200" y="1676400"/>
            <a:ext cx="8229600" cy="4778408"/>
          </a:xfrm>
        </p:spPr>
        <p:txBody>
          <a:bodyPr>
            <a:normAutofit/>
          </a:bodyPr>
          <a:lstStyle/>
          <a:p>
            <a:pPr>
              <a:buBlip>
                <a:blip r:embed="rId2"/>
              </a:buBlip>
            </a:pPr>
            <a:r>
              <a:rPr lang="en-US" dirty="0" smtClean="0">
                <a:latin typeface="Times New Roman" pitchFamily="18" charset="0"/>
                <a:cs typeface="Times New Roman" pitchFamily="18" charset="0"/>
              </a:rPr>
              <a:t>It saves copper of end connections </a:t>
            </a:r>
          </a:p>
          <a:p>
            <a:pPr>
              <a:buBlip>
                <a:blip r:embed="rId2"/>
              </a:buBlip>
            </a:pPr>
            <a:r>
              <a:rPr lang="en-US" dirty="0" smtClean="0">
                <a:latin typeface="Times New Roman" pitchFamily="18" charset="0"/>
                <a:cs typeface="Times New Roman" pitchFamily="18" charset="0"/>
              </a:rPr>
              <a:t>Reduction in resistance and inductance of the winding due to the lesser length of the coil ends </a:t>
            </a:r>
          </a:p>
          <a:p>
            <a:pPr>
              <a:buBlip>
                <a:blip r:embed="rId2"/>
              </a:buBlip>
            </a:pPr>
            <a:r>
              <a:rPr lang="en-US" dirty="0" smtClean="0">
                <a:latin typeface="Times New Roman" pitchFamily="18" charset="0"/>
                <a:cs typeface="Times New Roman" pitchFamily="18" charset="0"/>
              </a:rPr>
              <a:t>The wave form of the induced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is improved</a:t>
            </a:r>
          </a:p>
          <a:p>
            <a:pPr>
              <a:buBlip>
                <a:blip r:embed="rId2"/>
              </a:buBlip>
            </a:pPr>
            <a:r>
              <a:rPr lang="en-US" dirty="0" smtClean="0">
                <a:latin typeface="Times New Roman" pitchFamily="18" charset="0"/>
                <a:cs typeface="Times New Roman" pitchFamily="18" charset="0"/>
              </a:rPr>
              <a:t>The distorting harmonics can be reduced </a:t>
            </a:r>
          </a:p>
          <a:p>
            <a:pPr>
              <a:buBlip>
                <a:blip r:embed="rId2"/>
              </a:buBlip>
            </a:pPr>
            <a:r>
              <a:rPr lang="en-US" dirty="0" smtClean="0">
                <a:latin typeface="Times New Roman" pitchFamily="18" charset="0"/>
                <a:cs typeface="Times New Roman" pitchFamily="18" charset="0"/>
              </a:rPr>
              <a:t>Due to elimination of high frequency harmonics eddy current and </a:t>
            </a:r>
            <a:r>
              <a:rPr lang="en-US" dirty="0" err="1" smtClean="0">
                <a:latin typeface="Times New Roman" pitchFamily="18" charset="0"/>
                <a:cs typeface="Times New Roman" pitchFamily="18" charset="0"/>
              </a:rPr>
              <a:t>hysterisis</a:t>
            </a:r>
            <a:r>
              <a:rPr lang="en-US" dirty="0" smtClean="0">
                <a:latin typeface="Times New Roman" pitchFamily="18" charset="0"/>
                <a:cs typeface="Times New Roman" pitchFamily="18" charset="0"/>
              </a:rPr>
              <a:t> losses are reduced , thereby increasing the efficiency </a:t>
            </a:r>
          </a:p>
          <a:p>
            <a:pPr>
              <a:buBlip>
                <a:blip r:embed="rId2"/>
              </a:buBlip>
            </a:pPr>
            <a:r>
              <a:rPr lang="en-US" dirty="0" smtClean="0">
                <a:latin typeface="Times New Roman" pitchFamily="18" charset="0"/>
                <a:cs typeface="Times New Roman" pitchFamily="18" charset="0"/>
              </a:rPr>
              <a:t>Mechanical strength of coil is increased</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p:cTn id="57"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Phase spread </a:t>
            </a:r>
            <a:endParaRPr lang="en-IN" b="1" dirty="0"/>
          </a:p>
        </p:txBody>
      </p:sp>
      <p:sp>
        <p:nvSpPr>
          <p:cNvPr id="3" name="Content Placeholder 2"/>
          <p:cNvSpPr>
            <a:spLocks noGrp="1"/>
          </p:cNvSpPr>
          <p:nvPr>
            <p:ph idx="1"/>
          </p:nvPr>
        </p:nvSpPr>
        <p:spPr>
          <a:xfrm>
            <a:off x="457200" y="1447800"/>
            <a:ext cx="8229600" cy="5007008"/>
          </a:xfrm>
        </p:spPr>
        <p:txBody>
          <a:bodyPr/>
          <a:lstStyle/>
          <a:p>
            <a:pPr>
              <a:buBlip>
                <a:blip r:embed="rId2"/>
              </a:buBlip>
            </a:pPr>
            <a:r>
              <a:rPr lang="en-US" dirty="0" smtClean="0">
                <a:latin typeface="Times New Roman" pitchFamily="18" charset="0"/>
                <a:cs typeface="Times New Roman" pitchFamily="18" charset="0"/>
              </a:rPr>
              <a:t>The phase spread of a winding is the proportion of circumference of the armature by one phase .</a:t>
            </a:r>
          </a:p>
          <a:p>
            <a:pPr>
              <a:buBlip>
                <a:blip r:embed="rId2"/>
              </a:buBlip>
            </a:pPr>
            <a:r>
              <a:rPr lang="en-US" dirty="0" smtClean="0">
                <a:latin typeface="Times New Roman" pitchFamily="18" charset="0"/>
                <a:cs typeface="Times New Roman" pitchFamily="18" charset="0"/>
              </a:rPr>
              <a:t>In a 3 </a:t>
            </a:r>
            <a:r>
              <a:rPr lang="el-GR" dirty="0" smtClean="0">
                <a:latin typeface="Times New Roman" pitchFamily="18" charset="0"/>
                <a:cs typeface="Times New Roman" pitchFamily="18" charset="0"/>
              </a:rPr>
              <a:t>φ</a:t>
            </a:r>
            <a:r>
              <a:rPr lang="en-US" dirty="0" smtClean="0">
                <a:latin typeface="Times New Roman" pitchFamily="18" charset="0"/>
                <a:cs typeface="Times New Roman" pitchFamily="18" charset="0"/>
              </a:rPr>
              <a:t> winding for full pitch coils, each winding occupies a belt with a breadth equal to one third of a pole pitch or 60®.</a:t>
            </a:r>
          </a:p>
          <a:p>
            <a:pPr>
              <a:buBlip>
                <a:blip r:embed="rId2"/>
              </a:buBlip>
            </a:pPr>
            <a:r>
              <a:rPr lang="en-US" dirty="0" smtClean="0">
                <a:latin typeface="Times New Roman" pitchFamily="18" charset="0"/>
                <a:cs typeface="Times New Roman" pitchFamily="18" charset="0"/>
              </a:rPr>
              <a:t> With fractional number of slots per pole , the phase spread will have two values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7"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8"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9"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p:cTn id="25"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6"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7"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8"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9" dur="500"/>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 calcmode="lin" valueType="num">
                                      <p:cBhvr>
                                        <p:cTn id="34"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5"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6"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7"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Effects of distribution 	</a:t>
            </a:r>
            <a:endParaRPr lang="en-IN" b="1" dirty="0"/>
          </a:p>
        </p:txBody>
      </p:sp>
      <p:sp>
        <p:nvSpPr>
          <p:cNvPr id="3" name="Content Placeholder 2"/>
          <p:cNvSpPr>
            <a:spLocks noGrp="1"/>
          </p:cNvSpPr>
          <p:nvPr>
            <p:ph idx="1"/>
          </p:nvPr>
        </p:nvSpPr>
        <p:spPr>
          <a:xfrm>
            <a:off x="457200" y="1524000"/>
            <a:ext cx="8229600" cy="4930808"/>
          </a:xfrm>
        </p:spPr>
        <p:txBody>
          <a:bodyPr/>
          <a:lstStyle/>
          <a:p>
            <a:pPr>
              <a:buBlip>
                <a:blip r:embed="rId2"/>
              </a:buBlip>
            </a:pPr>
            <a:r>
              <a:rPr lang="en-US" dirty="0" smtClean="0">
                <a:latin typeface="Times New Roman" pitchFamily="18" charset="0"/>
                <a:cs typeface="Times New Roman" pitchFamily="18" charset="0"/>
              </a:rPr>
              <a:t>In 3 phase winding, coils are placed in different slots under all pole . This is called distribution .</a:t>
            </a:r>
          </a:p>
          <a:p>
            <a:pPr>
              <a:buBlip>
                <a:blip r:embed="rId2"/>
              </a:buBlip>
            </a:pPr>
            <a:endParaRPr lang="en-US" dirty="0" smtClean="0">
              <a:latin typeface="Times New Roman" pitchFamily="18" charset="0"/>
              <a:cs typeface="Times New Roman" pitchFamily="18" charset="0"/>
            </a:endParaRPr>
          </a:p>
          <a:p>
            <a:pPr>
              <a:buBlip>
                <a:blip r:embed="rId2"/>
              </a:buBlip>
            </a:pPr>
            <a:r>
              <a:rPr lang="en-US" dirty="0" smtClean="0">
                <a:latin typeface="Times New Roman" pitchFamily="18" charset="0"/>
                <a:cs typeface="Times New Roman" pitchFamily="18" charset="0"/>
              </a:rPr>
              <a:t>Due to this distribution,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induced in each slot is not same .</a:t>
            </a:r>
          </a:p>
          <a:p>
            <a:pPr>
              <a:buBlip>
                <a:blip r:embed="rId2"/>
              </a:buBlip>
            </a:pPr>
            <a:endParaRPr lang="en-US" dirty="0" smtClean="0">
              <a:latin typeface="Times New Roman" pitchFamily="18" charset="0"/>
              <a:cs typeface="Times New Roman" pitchFamily="18" charset="0"/>
            </a:endParaRPr>
          </a:p>
          <a:p>
            <a:pPr>
              <a:buBlip>
                <a:blip r:embed="rId2"/>
              </a:buBlip>
            </a:pPr>
            <a:r>
              <a:rPr lang="en-US" dirty="0" smtClean="0">
                <a:latin typeface="Times New Roman" pitchFamily="18" charset="0"/>
                <a:cs typeface="Times New Roman" pitchFamily="18" charset="0"/>
              </a:rPr>
              <a:t>Total voltage induced is the vector sum of voltages induced in the coil sides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Advantages of distribution Winding 	</a:t>
            </a:r>
            <a:endParaRPr lang="en-IN" b="1" dirty="0"/>
          </a:p>
        </p:txBody>
      </p:sp>
      <p:sp>
        <p:nvSpPr>
          <p:cNvPr id="3" name="Content Placeholder 2"/>
          <p:cNvSpPr>
            <a:spLocks noGrp="1"/>
          </p:cNvSpPr>
          <p:nvPr>
            <p:ph idx="1"/>
          </p:nvPr>
        </p:nvSpPr>
        <p:spPr/>
        <p:txBody>
          <a:bodyPr/>
          <a:lstStyle/>
          <a:p>
            <a:pPr>
              <a:buBlip>
                <a:blip r:embed="rId2"/>
              </a:buBlip>
            </a:pPr>
            <a:r>
              <a:rPr lang="en-US" dirty="0" smtClean="0">
                <a:latin typeface="Times New Roman" pitchFamily="18" charset="0"/>
                <a:cs typeface="Times New Roman" pitchFamily="18" charset="0"/>
              </a:rPr>
              <a:t>Harmonics are reduced </a:t>
            </a:r>
          </a:p>
          <a:p>
            <a:pPr>
              <a:buBlip>
                <a:blip r:embed="rId2"/>
              </a:buBlip>
            </a:pPr>
            <a:r>
              <a:rPr lang="en-US" dirty="0" smtClean="0">
                <a:latin typeface="Times New Roman" pitchFamily="18" charset="0"/>
                <a:cs typeface="Times New Roman" pitchFamily="18" charset="0"/>
              </a:rPr>
              <a:t>Induced voltage approached sinusoidal wave form </a:t>
            </a:r>
          </a:p>
          <a:p>
            <a:pPr>
              <a:buBlip>
                <a:blip r:embed="rId2"/>
              </a:buBlip>
            </a:pPr>
            <a:r>
              <a:rPr lang="en-US" dirty="0" smtClean="0">
                <a:latin typeface="Times New Roman" pitchFamily="18" charset="0"/>
                <a:cs typeface="Times New Roman" pitchFamily="18" charset="0"/>
              </a:rPr>
              <a:t>Armature reaction effect is reduced </a:t>
            </a:r>
          </a:p>
          <a:p>
            <a:pPr>
              <a:buBlip>
                <a:blip r:embed="rId2"/>
              </a:buBlip>
            </a:pPr>
            <a:r>
              <a:rPr lang="en-US" dirty="0" smtClean="0">
                <a:latin typeface="Times New Roman" pitchFamily="18" charset="0"/>
                <a:cs typeface="Times New Roman" pitchFamily="18" charset="0"/>
              </a:rPr>
              <a:t>Losses are reduced </a:t>
            </a:r>
          </a:p>
          <a:p>
            <a:pPr>
              <a:buBlip>
                <a:blip r:embed="rId2"/>
              </a:buBlip>
            </a:pPr>
            <a:r>
              <a:rPr lang="en-US" dirty="0" smtClean="0">
                <a:latin typeface="Times New Roman" pitchFamily="18" charset="0"/>
                <a:cs typeface="Times New Roman" pitchFamily="18" charset="0"/>
              </a:rPr>
              <a:t>Efficiency is improved </a:t>
            </a:r>
          </a:p>
          <a:p>
            <a:pPr>
              <a:buBlip>
                <a:blip r:embed="rId2"/>
              </a:buBlip>
            </a:pPr>
            <a:r>
              <a:rPr lang="en-US" dirty="0" smtClean="0">
                <a:latin typeface="Times New Roman" pitchFamily="18" charset="0"/>
                <a:cs typeface="Times New Roman" pitchFamily="18" charset="0"/>
              </a:rPr>
              <a:t>Provide better cooling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p:cTn id="57"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991600" cy="1399032"/>
          </a:xfrm>
        </p:spPr>
        <p:txBody>
          <a:bodyPr>
            <a:normAutofit/>
          </a:bodyPr>
          <a:lstStyle/>
          <a:p>
            <a:r>
              <a:rPr lang="en-US" sz="3600" b="1" dirty="0" smtClean="0"/>
              <a:t>Pitch factor or Coil span (</a:t>
            </a:r>
            <a:r>
              <a:rPr lang="en-US" sz="3600" b="1" dirty="0" err="1" smtClean="0"/>
              <a:t>Kp</a:t>
            </a:r>
            <a:r>
              <a:rPr lang="en-US" sz="3600" b="1" dirty="0" smtClean="0"/>
              <a:t> or </a:t>
            </a:r>
            <a:r>
              <a:rPr lang="en-US" sz="3600" b="1" dirty="0" err="1" smtClean="0"/>
              <a:t>Kc</a:t>
            </a:r>
            <a:r>
              <a:rPr lang="en-US" sz="3600" b="1" dirty="0" smtClean="0"/>
              <a:t> )</a:t>
            </a:r>
            <a:endParaRPr lang="en-IN" sz="3600" b="1" dirty="0"/>
          </a:p>
        </p:txBody>
      </p:sp>
      <p:sp>
        <p:nvSpPr>
          <p:cNvPr id="3" name="Content Placeholder 2"/>
          <p:cNvSpPr>
            <a:spLocks noGrp="1"/>
          </p:cNvSpPr>
          <p:nvPr>
            <p:ph idx="1"/>
          </p:nvPr>
        </p:nvSpPr>
        <p:spPr>
          <a:xfrm>
            <a:off x="304800" y="1143000"/>
            <a:ext cx="8458200" cy="5943600"/>
          </a:xfrm>
        </p:spPr>
        <p:txBody>
          <a:bodyPr>
            <a:normAutofit/>
          </a:bodyPr>
          <a:lstStyle/>
          <a:p>
            <a:pPr>
              <a:buBlip>
                <a:blip r:embed="rId2"/>
              </a:buBlip>
            </a:pPr>
            <a:r>
              <a:rPr lang="en-US" dirty="0" smtClean="0">
                <a:latin typeface="Times New Roman" pitchFamily="18" charset="0"/>
                <a:cs typeface="Times New Roman" pitchFamily="18" charset="0"/>
              </a:rPr>
              <a:t>Pitch factor (</a:t>
            </a:r>
            <a:r>
              <a:rPr lang="en-US" dirty="0" err="1" smtClean="0">
                <a:latin typeface="Times New Roman" pitchFamily="18" charset="0"/>
                <a:cs typeface="Times New Roman" pitchFamily="18" charset="0"/>
              </a:rPr>
              <a:t>Kp</a:t>
            </a:r>
            <a:r>
              <a:rPr lang="en-US" dirty="0" smtClean="0">
                <a:latin typeface="Times New Roman" pitchFamily="18" charset="0"/>
                <a:cs typeface="Times New Roman" pitchFamily="18" charset="0"/>
              </a:rPr>
              <a:t>) is defined as the ratio of vector sum of the induced </a:t>
            </a:r>
            <a:r>
              <a:rPr lang="en-US" dirty="0" err="1" smtClean="0">
                <a:latin typeface="Times New Roman" pitchFamily="18" charset="0"/>
                <a:cs typeface="Times New Roman" pitchFamily="18" charset="0"/>
              </a:rPr>
              <a:t>emfs</a:t>
            </a:r>
            <a:r>
              <a:rPr lang="en-US" dirty="0" smtClean="0">
                <a:latin typeface="Times New Roman" pitchFamily="18" charset="0"/>
                <a:cs typeface="Times New Roman" pitchFamily="18" charset="0"/>
              </a:rPr>
              <a:t> per coil to the arithmetic sum of induced </a:t>
            </a:r>
            <a:r>
              <a:rPr lang="en-US" dirty="0" err="1" smtClean="0">
                <a:latin typeface="Times New Roman" pitchFamily="18" charset="0"/>
                <a:cs typeface="Times New Roman" pitchFamily="18" charset="0"/>
              </a:rPr>
              <a:t>emfs</a:t>
            </a:r>
            <a:r>
              <a:rPr lang="en-US" dirty="0" smtClean="0">
                <a:latin typeface="Times New Roman" pitchFamily="18" charset="0"/>
                <a:cs typeface="Times New Roman" pitchFamily="18" charset="0"/>
              </a:rPr>
              <a:t> per coil .</a:t>
            </a:r>
          </a:p>
          <a:p>
            <a:pPr>
              <a:buNone/>
            </a:pPr>
            <a:r>
              <a:rPr lang="en-US" u="sng" dirty="0" smtClean="0">
                <a:latin typeface="Times New Roman" pitchFamily="18" charset="0"/>
                <a:cs typeface="Times New Roman" pitchFamily="18" charset="0"/>
              </a:rPr>
              <a:t>Distribution factor (or ) breadth factor</a:t>
            </a:r>
            <a:r>
              <a:rPr lang="en-US" dirty="0" smtClean="0">
                <a:latin typeface="Times New Roman" pitchFamily="18" charset="0"/>
                <a:cs typeface="Times New Roman" pitchFamily="18" charset="0"/>
              </a:rPr>
              <a:t> </a:t>
            </a:r>
          </a:p>
          <a:p>
            <a:pPr>
              <a:buBlip>
                <a:blip r:embed="rId2"/>
              </a:buBlip>
            </a:pPr>
            <a:r>
              <a:rPr lang="en-US" dirty="0" smtClean="0">
                <a:latin typeface="Times New Roman" pitchFamily="18" charset="0"/>
                <a:cs typeface="Times New Roman" pitchFamily="18" charset="0"/>
              </a:rPr>
              <a:t>If all the coil sides of any one pole are bunched in one slot , the winding is said to be concentrated winding . The total voltage is the </a:t>
            </a:r>
            <a:r>
              <a:rPr lang="en-US" dirty="0" err="1" smtClean="0">
                <a:latin typeface="Times New Roman" pitchFamily="18" charset="0"/>
                <a:cs typeface="Times New Roman" pitchFamily="18" charset="0"/>
              </a:rPr>
              <a:t>airthmetic</a:t>
            </a:r>
            <a:r>
              <a:rPr lang="en-US" dirty="0" smtClean="0">
                <a:latin typeface="Times New Roman" pitchFamily="18" charset="0"/>
                <a:cs typeface="Times New Roman" pitchFamily="18" charset="0"/>
              </a:rPr>
              <a:t> sum of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induced in all the coils in one phase under the pole. </a:t>
            </a:r>
          </a:p>
          <a:p>
            <a:pPr>
              <a:buBlip>
                <a:blip r:embed="rId2"/>
              </a:buBlip>
            </a:pPr>
            <a:r>
              <a:rPr lang="en-US" dirty="0" smtClean="0">
                <a:latin typeface="Times New Roman" pitchFamily="18" charset="0"/>
                <a:cs typeface="Times New Roman" pitchFamily="18" charset="0"/>
              </a:rPr>
              <a:t>In order to obtain better wave shape the coils are not bunched in one slot . They are distributed in number of slots . This winding is known as distributed winding .</a:t>
            </a:r>
            <a:endParaRPr lang="en-IN" dirty="0" smtClean="0">
              <a:latin typeface="Times New Roman" pitchFamily="18" charset="0"/>
              <a:cs typeface="Times New Roman" pitchFamily="18" charset="0"/>
            </a:endParaRPr>
          </a:p>
          <a:p>
            <a:pPr>
              <a:buBlip>
                <a:blip r:embed="rId3"/>
              </a:buBlip>
            </a:pP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38200"/>
          </a:xfrm>
        </p:spPr>
        <p:txBody>
          <a:bodyPr>
            <a:normAutofit fontScale="90000"/>
          </a:bodyPr>
          <a:lstStyle/>
          <a:p>
            <a:r>
              <a:rPr lang="en-US" b="1" dirty="0" smtClean="0">
                <a:latin typeface="+mn-lt"/>
              </a:rPr>
              <a:t>Derivation for </a:t>
            </a:r>
            <a:r>
              <a:rPr lang="en-US" b="1" dirty="0" smtClean="0">
                <a:latin typeface="+mn-lt"/>
                <a:cs typeface="Times New Roman" pitchFamily="18" charset="0"/>
              </a:rPr>
              <a:t>Distribution factor </a:t>
            </a:r>
            <a:r>
              <a:rPr lang="en-US" dirty="0" smtClean="0"/>
              <a:t>	</a:t>
            </a:r>
            <a:endParaRPr lang="en-IN" dirty="0"/>
          </a:p>
        </p:txBody>
      </p:sp>
      <p:sp>
        <p:nvSpPr>
          <p:cNvPr id="3" name="Content Placeholder 2"/>
          <p:cNvSpPr>
            <a:spLocks noGrp="1"/>
          </p:cNvSpPr>
          <p:nvPr>
            <p:ph idx="1"/>
          </p:nvPr>
        </p:nvSpPr>
        <p:spPr>
          <a:xfrm>
            <a:off x="457200" y="1143000"/>
            <a:ext cx="8229600" cy="4983163"/>
          </a:xfrm>
        </p:spPr>
        <p:txBody>
          <a:bodyPr>
            <a:normAutofit/>
          </a:bodyPr>
          <a:lstStyle/>
          <a:p>
            <a:pPr>
              <a:buBlip>
                <a:blip r:embed="rId2"/>
              </a:buBlip>
            </a:pPr>
            <a:r>
              <a:rPr lang="en-US" dirty="0" smtClean="0">
                <a:latin typeface="Times New Roman" pitchFamily="18" charset="0"/>
                <a:cs typeface="Times New Roman" pitchFamily="18" charset="0"/>
              </a:rPr>
              <a:t>Let </a:t>
            </a:r>
            <a:r>
              <a:rPr lang="el-GR" dirty="0" smtClean="0">
                <a:latin typeface="Times New Roman" pitchFamily="18" charset="0"/>
                <a:cs typeface="Times New Roman" pitchFamily="18" charset="0"/>
              </a:rPr>
              <a:t>β</a:t>
            </a:r>
            <a:r>
              <a:rPr lang="en-US" dirty="0" smtClean="0">
                <a:latin typeface="Times New Roman" pitchFamily="18" charset="0"/>
                <a:cs typeface="Times New Roman" pitchFamily="18" charset="0"/>
              </a:rPr>
              <a:t> be the slot angle ( 180 ®/ pole pitch ) </a:t>
            </a:r>
          </a:p>
          <a:p>
            <a:pPr>
              <a:buBlip>
                <a:blip r:embed="rId2"/>
              </a:buBlip>
            </a:pPr>
            <a:r>
              <a:rPr lang="en-US" dirty="0" smtClean="0">
                <a:latin typeface="Times New Roman" pitchFamily="18" charset="0"/>
                <a:cs typeface="Times New Roman" pitchFamily="18" charset="0"/>
              </a:rPr>
              <a:t>M be the no of slots / pole /phase </a:t>
            </a:r>
          </a:p>
          <a:p>
            <a:pPr>
              <a:buBlip>
                <a:blip r:embed="rId2"/>
              </a:buBlip>
            </a:pPr>
            <a:r>
              <a:rPr lang="en-US" dirty="0" smtClean="0">
                <a:latin typeface="Times New Roman" pitchFamily="18" charset="0"/>
                <a:cs typeface="Times New Roman" pitchFamily="18" charset="0"/>
              </a:rPr>
              <a:t>M</a:t>
            </a:r>
            <a:r>
              <a:rPr lang="el-GR" dirty="0" smtClean="0">
                <a:latin typeface="Times New Roman" pitchFamily="18" charset="0"/>
                <a:cs typeface="Times New Roman" pitchFamily="18" charset="0"/>
              </a:rPr>
              <a:t>β</a:t>
            </a:r>
            <a:r>
              <a:rPr lang="en-US" dirty="0" smtClean="0">
                <a:latin typeface="Times New Roman" pitchFamily="18" charset="0"/>
                <a:cs typeface="Times New Roman" pitchFamily="18" charset="0"/>
              </a:rPr>
              <a:t>  be the phase spread angle </a:t>
            </a:r>
          </a:p>
          <a:p>
            <a:pPr>
              <a:buBlip>
                <a:blip r:embed="rId2"/>
              </a:buBlip>
            </a:pP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induced in one pole group = </a:t>
            </a:r>
            <a:r>
              <a:rPr lang="en-US" dirty="0" err="1" smtClean="0">
                <a:latin typeface="Times New Roman" pitchFamily="18" charset="0"/>
                <a:cs typeface="Times New Roman" pitchFamily="18" charset="0"/>
              </a:rPr>
              <a:t>mEs</a:t>
            </a:r>
            <a:endParaRPr lang="en-US" dirty="0" smtClean="0">
              <a:latin typeface="Times New Roman" pitchFamily="18" charset="0"/>
              <a:cs typeface="Times New Roman" pitchFamily="18" charset="0"/>
            </a:endParaRPr>
          </a:p>
          <a:p>
            <a:pPr>
              <a:buBlip>
                <a:blip r:embed="rId2"/>
              </a:buBlip>
            </a:pPr>
            <a:r>
              <a:rPr lang="en-US" dirty="0" smtClean="0">
                <a:latin typeface="Times New Roman" pitchFamily="18" charset="0"/>
                <a:cs typeface="Times New Roman" pitchFamily="18" charset="0"/>
              </a:rPr>
              <a:t>In fig shows the procedure to find the vector sum of m </a:t>
            </a:r>
            <a:r>
              <a:rPr lang="en-US" dirty="0" err="1" smtClean="0">
                <a:latin typeface="Times New Roman" pitchFamily="18" charset="0"/>
                <a:cs typeface="Times New Roman" pitchFamily="18" charset="0"/>
              </a:rPr>
              <a:t>emfs</a:t>
            </a:r>
            <a:r>
              <a:rPr lang="en-US" dirty="0" smtClean="0">
                <a:latin typeface="Times New Roman" pitchFamily="18" charset="0"/>
                <a:cs typeface="Times New Roman" pitchFamily="18" charset="0"/>
              </a:rPr>
              <a:t> with a phase angel difference of </a:t>
            </a:r>
            <a:r>
              <a:rPr lang="el-GR" dirty="0" smtClean="0">
                <a:latin typeface="Times New Roman" pitchFamily="18" charset="0"/>
                <a:cs typeface="Times New Roman" pitchFamily="18" charset="0"/>
              </a:rPr>
              <a:t>β</a:t>
            </a:r>
            <a:r>
              <a:rPr lang="en-US" dirty="0" smtClean="0">
                <a:latin typeface="Times New Roman" pitchFamily="18" charset="0"/>
                <a:cs typeface="Times New Roman" pitchFamily="18" charset="0"/>
              </a:rPr>
              <a:t>. </a:t>
            </a:r>
          </a:p>
          <a:p>
            <a:pPr>
              <a:buBlip>
                <a:blip r:embed="rId2"/>
              </a:buBlip>
            </a:pPr>
            <a:r>
              <a:rPr lang="en-US" dirty="0" smtClean="0">
                <a:latin typeface="Times New Roman" pitchFamily="18" charset="0"/>
                <a:cs typeface="Times New Roman" pitchFamily="18" charset="0"/>
              </a:rPr>
              <a:t>Here m=4 , if the m value is more than A,B,C,D,E curve forms a portion of circle with radius ‘ r ‘ </a:t>
            </a:r>
          </a:p>
          <a:p>
            <a:endParaRPr lang="en-IN" dirty="0"/>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p:cTn id="57"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99032"/>
          </a:xfrm>
        </p:spPr>
        <p:txBody>
          <a:bodyPr>
            <a:normAutofit fontScale="90000"/>
          </a:bodyPr>
          <a:lstStyle/>
          <a:p>
            <a:r>
              <a:rPr lang="en-US" b="1" dirty="0" smtClean="0"/>
              <a:t/>
            </a:r>
            <a:br>
              <a:rPr lang="en-US" b="1" dirty="0" smtClean="0"/>
            </a:br>
            <a:r>
              <a:rPr lang="en-US" b="1" dirty="0" smtClean="0"/>
              <a:t>Derivation for </a:t>
            </a:r>
            <a:r>
              <a:rPr lang="en-US" b="1" dirty="0" smtClean="0">
                <a:cs typeface="Times New Roman" pitchFamily="18" charset="0"/>
              </a:rPr>
              <a:t>Distribution factor </a:t>
            </a:r>
            <a:r>
              <a:rPr lang="en-US" dirty="0" smtClean="0"/>
              <a:t>			</a:t>
            </a:r>
            <a:br>
              <a:rPr lang="en-US" dirty="0" smtClean="0"/>
            </a:br>
            <a:endParaRPr lang="en-IN" dirty="0"/>
          </a:p>
        </p:txBody>
      </p:sp>
      <p:sp>
        <p:nvSpPr>
          <p:cNvPr id="3" name="Content Placeholder 2"/>
          <p:cNvSpPr>
            <a:spLocks noGrp="1"/>
          </p:cNvSpPr>
          <p:nvPr>
            <p:ph idx="1"/>
          </p:nvPr>
        </p:nvSpPr>
        <p:spPr>
          <a:xfrm>
            <a:off x="457200" y="1295400"/>
            <a:ext cx="8229600" cy="5159408"/>
          </a:xfrm>
        </p:spPr>
        <p:txBody>
          <a:bodyPr>
            <a:normAutofit/>
          </a:bodyPr>
          <a:lstStyle/>
          <a:p>
            <a:pPr>
              <a:buBlip>
                <a:blip r:embed="rId2"/>
              </a:buBlip>
            </a:pPr>
            <a:r>
              <a:rPr lang="en-US" dirty="0" smtClean="0"/>
              <a:t>From Fig AB = Es = 2.r.sin </a:t>
            </a:r>
            <a:r>
              <a:rPr lang="el-GR" dirty="0" smtClean="0"/>
              <a:t>β</a:t>
            </a:r>
            <a:r>
              <a:rPr lang="en-US" dirty="0" smtClean="0"/>
              <a:t>/2 </a:t>
            </a:r>
          </a:p>
          <a:p>
            <a:pPr>
              <a:buBlip>
                <a:blip r:embed="rId2"/>
              </a:buBlip>
            </a:pPr>
            <a:r>
              <a:rPr lang="en-US" dirty="0" smtClean="0"/>
              <a:t>Vector sum = AE = </a:t>
            </a:r>
            <a:r>
              <a:rPr lang="en-US" dirty="0" err="1" smtClean="0"/>
              <a:t>Er</a:t>
            </a:r>
            <a:r>
              <a:rPr lang="en-US" dirty="0" smtClean="0"/>
              <a:t> = 2 r sin ( m</a:t>
            </a:r>
            <a:r>
              <a:rPr lang="el-GR" dirty="0" smtClean="0"/>
              <a:t> β</a:t>
            </a:r>
            <a:r>
              <a:rPr lang="en-US" dirty="0" smtClean="0"/>
              <a:t>/2)</a:t>
            </a:r>
            <a:endParaRPr lang="en-US" spc="-150" dirty="0" smtClean="0"/>
          </a:p>
          <a:p>
            <a:pPr>
              <a:buNone/>
            </a:pPr>
            <a:r>
              <a:rPr lang="en-US" spc="-150" dirty="0" smtClean="0"/>
              <a:t>				  Vector sum of coil </a:t>
            </a:r>
            <a:r>
              <a:rPr lang="en-US" spc="-150" dirty="0" err="1" smtClean="0"/>
              <a:t>emf</a:t>
            </a:r>
            <a:r>
              <a:rPr lang="en-US" spc="-150" dirty="0" smtClean="0"/>
              <a:t> s</a:t>
            </a:r>
          </a:p>
          <a:p>
            <a:pPr>
              <a:buNone/>
            </a:pPr>
            <a:r>
              <a:rPr lang="en-US" spc="-150" dirty="0" smtClean="0"/>
              <a:t>			</a:t>
            </a:r>
            <a:r>
              <a:rPr lang="en-US" spc="-150" dirty="0" err="1" smtClean="0"/>
              <a:t>Kd</a:t>
            </a:r>
            <a:r>
              <a:rPr lang="en-US" spc="-150" dirty="0" smtClean="0"/>
              <a:t> =  </a:t>
            </a:r>
          </a:p>
          <a:p>
            <a:pPr>
              <a:buNone/>
            </a:pPr>
            <a:r>
              <a:rPr lang="en-US" spc="-150" dirty="0" smtClean="0"/>
              <a:t>				  Arithmetic sum of </a:t>
            </a:r>
            <a:r>
              <a:rPr lang="en-US" spc="-150" dirty="0" err="1" smtClean="0"/>
              <a:t>emfs</a:t>
            </a:r>
            <a:endParaRPr lang="en-US" spc="-150" dirty="0" smtClean="0"/>
          </a:p>
          <a:p>
            <a:pPr>
              <a:buNone/>
            </a:pPr>
            <a:endParaRPr lang="en-US" spc="-150" dirty="0" smtClean="0"/>
          </a:p>
          <a:p>
            <a:pPr>
              <a:buNone/>
            </a:pPr>
            <a:r>
              <a:rPr lang="en-US" spc="-150" dirty="0" smtClean="0"/>
              <a:t>           	      =  2 r sin ( m </a:t>
            </a:r>
            <a:r>
              <a:rPr lang="el-GR" dirty="0" smtClean="0"/>
              <a:t>β</a:t>
            </a:r>
            <a:r>
              <a:rPr lang="en-US" dirty="0" smtClean="0"/>
              <a:t>/2)  /(</a:t>
            </a:r>
            <a:r>
              <a:rPr lang="en-US" spc="-150" dirty="0" smtClean="0">
                <a:effectLst>
                  <a:outerShdw blurRad="38100" dist="38100" dir="2700000" algn="tl">
                    <a:srgbClr val="000000">
                      <a:alpha val="43137"/>
                    </a:srgbClr>
                  </a:outerShdw>
                </a:effectLst>
              </a:rPr>
              <a:t>m</a:t>
            </a:r>
            <a:r>
              <a:rPr lang="el-GR" dirty="0" smtClean="0"/>
              <a:t> </a:t>
            </a:r>
            <a:r>
              <a:rPr lang="en-US" spc="-150" dirty="0" smtClean="0">
                <a:effectLst>
                  <a:outerShdw blurRad="38100" dist="38100" dir="2700000" algn="tl">
                    <a:srgbClr val="000000">
                      <a:alpha val="43137"/>
                    </a:srgbClr>
                  </a:outerShdw>
                </a:effectLst>
              </a:rPr>
              <a:t> * 2 sin </a:t>
            </a:r>
            <a:r>
              <a:rPr lang="el-GR" dirty="0" smtClean="0"/>
              <a:t>β</a:t>
            </a:r>
            <a:r>
              <a:rPr lang="en-US" dirty="0" smtClean="0"/>
              <a:t>/2)</a:t>
            </a:r>
          </a:p>
          <a:p>
            <a:pPr>
              <a:buNone/>
            </a:pPr>
            <a:endParaRPr lang="en-US" dirty="0" smtClean="0"/>
          </a:p>
          <a:p>
            <a:pPr>
              <a:buNone/>
            </a:pPr>
            <a:r>
              <a:rPr lang="en-US" spc="-150" dirty="0" smtClean="0"/>
              <a:t>           	 </a:t>
            </a:r>
            <a:r>
              <a:rPr lang="en-US" spc="-150" dirty="0" err="1" smtClean="0"/>
              <a:t>Kd</a:t>
            </a:r>
            <a:r>
              <a:rPr lang="en-US" spc="-150" dirty="0" smtClean="0"/>
              <a:t> = Sin (m </a:t>
            </a:r>
            <a:r>
              <a:rPr lang="el-GR" dirty="0" smtClean="0"/>
              <a:t>β</a:t>
            </a:r>
            <a:r>
              <a:rPr lang="en-US" dirty="0" smtClean="0"/>
              <a:t>/2)</a:t>
            </a:r>
            <a:r>
              <a:rPr lang="el-GR" dirty="0" smtClean="0"/>
              <a:t> </a:t>
            </a:r>
            <a:r>
              <a:rPr lang="en-US" dirty="0" smtClean="0"/>
              <a:t> /   m * 2 r sin </a:t>
            </a:r>
            <a:r>
              <a:rPr lang="el-GR" dirty="0" smtClean="0"/>
              <a:t>β</a:t>
            </a:r>
            <a:r>
              <a:rPr lang="en-US" dirty="0" smtClean="0"/>
              <a:t>/2</a:t>
            </a:r>
            <a:endParaRPr lang="en-US" spc="-150" dirty="0" smtClean="0"/>
          </a:p>
        </p:txBody>
      </p:sp>
      <p:cxnSp>
        <p:nvCxnSpPr>
          <p:cNvPr id="5" name="Straight Connector 4"/>
          <p:cNvCxnSpPr/>
          <p:nvPr/>
        </p:nvCxnSpPr>
        <p:spPr>
          <a:xfrm>
            <a:off x="3429000" y="3276600"/>
            <a:ext cx="4267200" cy="158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 calcmode="lin" valueType="num">
                                      <p:cBhvr>
                                        <p:cTn id="57" dur="500" fill="hold"/>
                                        <p:tgtEl>
                                          <p:spTgt spid="3">
                                            <p:txEl>
                                              <p:pRg st="6" end="6"/>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6" end="6"/>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6" end="6"/>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4" presetClass="entr" presetSubtype="0" accel="100000" fill="hold" grpId="0" nodeType="clickEffect">
                                  <p:stCondLst>
                                    <p:cond delay="0"/>
                                  </p:stCondLst>
                                  <p:childTnLst>
                                    <p:set>
                                      <p:cBhvr>
                                        <p:cTn id="65" dur="1" fill="hold">
                                          <p:stCondLst>
                                            <p:cond delay="0"/>
                                          </p:stCondLst>
                                        </p:cTn>
                                        <p:tgtEl>
                                          <p:spTgt spid="3">
                                            <p:txEl>
                                              <p:pRg st="8" end="8"/>
                                            </p:txEl>
                                          </p:spTgt>
                                        </p:tgtEl>
                                        <p:attrNameLst>
                                          <p:attrName>style.visibility</p:attrName>
                                        </p:attrNameLst>
                                      </p:cBhvr>
                                      <p:to>
                                        <p:strVal val="visible"/>
                                      </p:to>
                                    </p:set>
                                    <p:anim calcmode="lin" valueType="num">
                                      <p:cBhvr>
                                        <p:cTn id="66" dur="500" fill="hold"/>
                                        <p:tgtEl>
                                          <p:spTgt spid="3">
                                            <p:txEl>
                                              <p:pRg st="8" end="8"/>
                                            </p:txEl>
                                          </p:spTgt>
                                        </p:tgtEl>
                                        <p:attrNameLst>
                                          <p:attrName>ppt_w</p:attrName>
                                        </p:attrNameLst>
                                      </p:cBhvr>
                                      <p:tavLst>
                                        <p:tav tm="0">
                                          <p:val>
                                            <p:strVal val="#ppt_w*0.05"/>
                                          </p:val>
                                        </p:tav>
                                        <p:tav tm="100000">
                                          <p:val>
                                            <p:strVal val="#ppt_w"/>
                                          </p:val>
                                        </p:tav>
                                      </p:tavLst>
                                    </p:anim>
                                    <p:anim calcmode="lin" valueType="num">
                                      <p:cBhvr>
                                        <p:cTn id="67" dur="500" fill="hold"/>
                                        <p:tgtEl>
                                          <p:spTgt spid="3">
                                            <p:txEl>
                                              <p:pRg st="8" end="8"/>
                                            </p:txEl>
                                          </p:spTgt>
                                        </p:tgtEl>
                                        <p:attrNameLst>
                                          <p:attrName>ppt_h</p:attrName>
                                        </p:attrNameLst>
                                      </p:cBhvr>
                                      <p:tavLst>
                                        <p:tav tm="0">
                                          <p:val>
                                            <p:strVal val="#ppt_h"/>
                                          </p:val>
                                        </p:tav>
                                        <p:tav tm="100000">
                                          <p:val>
                                            <p:strVal val="#ppt_h"/>
                                          </p:val>
                                        </p:tav>
                                      </p:tavLst>
                                    </p:anim>
                                    <p:anim calcmode="lin" valueType="num">
                                      <p:cBhvr>
                                        <p:cTn id="68" dur="5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69" dur="500" fill="hold"/>
                                        <p:tgtEl>
                                          <p:spTgt spid="3">
                                            <p:txEl>
                                              <p:pRg st="8" end="8"/>
                                            </p:txEl>
                                          </p:spTgt>
                                        </p:tgtEl>
                                        <p:attrNameLst>
                                          <p:attrName>ppt_y</p:attrName>
                                        </p:attrNameLst>
                                      </p:cBhvr>
                                      <p:tavLst>
                                        <p:tav tm="0">
                                          <p:val>
                                            <p:strVal val="#ppt_y"/>
                                          </p:val>
                                        </p:tav>
                                        <p:tav tm="100000">
                                          <p:val>
                                            <p:strVal val="#ppt_y"/>
                                          </p:val>
                                        </p:tav>
                                      </p:tavLst>
                                    </p:anim>
                                    <p:animEffect transition="in" filter="fade">
                                      <p:cBhvr>
                                        <p:cTn id="7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Vector sum of coils </a:t>
            </a:r>
            <a:endParaRPr lang="en-IN" b="1" dirty="0"/>
          </a:p>
        </p:txBody>
      </p:sp>
      <p:pic>
        <p:nvPicPr>
          <p:cNvPr id="1026" name="Picture 2"/>
          <p:cNvPicPr>
            <a:picLocks noGrp="1" noChangeAspect="1" noChangeArrowheads="1"/>
          </p:cNvPicPr>
          <p:nvPr>
            <p:ph idx="1"/>
          </p:nvPr>
        </p:nvPicPr>
        <p:blipFill>
          <a:blip r:embed="rId2" cstate="print"/>
          <a:stretch>
            <a:fillRect/>
          </a:stretch>
        </p:blipFill>
        <p:spPr bwMode="auto">
          <a:xfrm>
            <a:off x="457200" y="1758126"/>
            <a:ext cx="8229600" cy="4392673"/>
          </a:xfrm>
          <a:prstGeom prst="roundRect">
            <a:avLst>
              <a:gd name="adj" fmla="val 8594"/>
            </a:avLst>
          </a:prstGeom>
          <a:solidFill>
            <a:srgbClr val="FFFFFF">
              <a:shade val="85000"/>
            </a:srgbClr>
          </a:solidFill>
          <a:ln w="28575">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heel(4)">
                                      <p:cBhvr>
                                        <p:cTn id="1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399032"/>
          </a:xfrm>
        </p:spPr>
        <p:txBody>
          <a:bodyPr>
            <a:normAutofit/>
          </a:bodyPr>
          <a:lstStyle/>
          <a:p>
            <a:r>
              <a:rPr lang="en-US" b="1" dirty="0" smtClean="0"/>
              <a:t>Effect of pitch factor on EMF</a:t>
            </a:r>
            <a:r>
              <a:rPr lang="en-US" dirty="0" smtClean="0"/>
              <a:t> </a:t>
            </a:r>
            <a:endParaRPr lang="en-IN" dirty="0"/>
          </a:p>
        </p:txBody>
      </p:sp>
      <p:sp>
        <p:nvSpPr>
          <p:cNvPr id="3" name="Content Placeholder 2"/>
          <p:cNvSpPr>
            <a:spLocks noGrp="1"/>
          </p:cNvSpPr>
          <p:nvPr>
            <p:ph idx="1"/>
          </p:nvPr>
        </p:nvSpPr>
        <p:spPr>
          <a:xfrm>
            <a:off x="228600" y="914400"/>
            <a:ext cx="8763000" cy="6172200"/>
          </a:xfrm>
        </p:spPr>
        <p:txBody>
          <a:bodyPr>
            <a:normAutofit lnSpcReduction="10000"/>
          </a:bodyPr>
          <a:lstStyle/>
          <a:p>
            <a:pPr>
              <a:buNone/>
            </a:pPr>
            <a:r>
              <a:rPr lang="en-US" u="sng" dirty="0" smtClean="0">
                <a:latin typeface="Times New Roman" pitchFamily="18" charset="0"/>
                <a:cs typeface="Times New Roman" pitchFamily="18" charset="0"/>
              </a:rPr>
              <a:t>Full pitch coil </a:t>
            </a:r>
            <a:r>
              <a:rPr lang="en-US" dirty="0" smtClean="0">
                <a:latin typeface="Times New Roman" pitchFamily="18" charset="0"/>
                <a:cs typeface="Times New Roman" pitchFamily="18" charset="0"/>
              </a:rPr>
              <a:t>:</a:t>
            </a:r>
          </a:p>
          <a:p>
            <a:pPr>
              <a:buBlip>
                <a:blip r:embed="rId2"/>
              </a:buBlip>
            </a:pPr>
            <a:r>
              <a:rPr lang="en-US" dirty="0" smtClean="0">
                <a:latin typeface="Times New Roman" pitchFamily="18" charset="0"/>
                <a:cs typeface="Times New Roman" pitchFamily="18" charset="0"/>
              </a:rPr>
              <a:t>Coil span = Pole pitch (180</a:t>
            </a:r>
            <a:r>
              <a:rPr lang="en-US" baseline="30000" dirty="0" smtClean="0">
                <a:latin typeface="Times New Roman" pitchFamily="18" charset="0"/>
                <a:cs typeface="Times New Roman" pitchFamily="18" charset="0"/>
              </a:rPr>
              <a:t>0</a:t>
            </a:r>
            <a:r>
              <a:rPr lang="en-US" dirty="0" smtClean="0">
                <a:latin typeface="Times New Roman" pitchFamily="18" charset="0"/>
                <a:cs typeface="Times New Roman" pitchFamily="18" charset="0"/>
              </a:rPr>
              <a:t>)</a:t>
            </a:r>
          </a:p>
          <a:p>
            <a:pPr>
              <a:buBlip>
                <a:blip r:embed="rId2"/>
              </a:buBlip>
            </a:pP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emfs</a:t>
            </a:r>
            <a:r>
              <a:rPr lang="en-US" dirty="0" smtClean="0">
                <a:latin typeface="Times New Roman" pitchFamily="18" charset="0"/>
                <a:cs typeface="Times New Roman" pitchFamily="18" charset="0"/>
              </a:rPr>
              <a:t> of two coil sides are in phase </a:t>
            </a:r>
          </a:p>
          <a:p>
            <a:pPr>
              <a:buBlip>
                <a:blip r:embed="rId2"/>
              </a:buBlip>
            </a:pP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induced in a coil is equal to arithmetic sum of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induced in each coil side .</a:t>
            </a:r>
          </a:p>
          <a:p>
            <a:pPr>
              <a:buNone/>
            </a:pPr>
            <a:r>
              <a:rPr lang="en-US" u="sng" dirty="0" smtClean="0">
                <a:latin typeface="Times New Roman" pitchFamily="18" charset="0"/>
                <a:cs typeface="Times New Roman" pitchFamily="18" charset="0"/>
              </a:rPr>
              <a:t>Short pitched coil :</a:t>
            </a:r>
          </a:p>
          <a:p>
            <a:pPr>
              <a:buBlip>
                <a:blip r:embed="rId2"/>
              </a:buBlip>
            </a:pPr>
            <a:r>
              <a:rPr lang="en-US" dirty="0" smtClean="0">
                <a:latin typeface="Times New Roman" pitchFamily="18" charset="0"/>
                <a:cs typeface="Times New Roman" pitchFamily="18" charset="0"/>
              </a:rPr>
              <a:t>There will be a phase difference between the two coil sides . So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induced in a coil is vector sum of the </a:t>
            </a:r>
            <a:r>
              <a:rPr lang="en-US" dirty="0" err="1" smtClean="0">
                <a:latin typeface="Times New Roman" pitchFamily="18" charset="0"/>
                <a:cs typeface="Times New Roman" pitchFamily="18" charset="0"/>
              </a:rPr>
              <a:t>emfs</a:t>
            </a:r>
            <a:r>
              <a:rPr lang="en-US" dirty="0" smtClean="0">
                <a:latin typeface="Times New Roman" pitchFamily="18" charset="0"/>
                <a:cs typeface="Times New Roman" pitchFamily="18" charset="0"/>
              </a:rPr>
              <a:t> induced in each coil side .</a:t>
            </a:r>
          </a:p>
          <a:p>
            <a:pPr>
              <a:buBlip>
                <a:blip r:embed="rId2"/>
              </a:buBlip>
            </a:pPr>
            <a:r>
              <a:rPr lang="en-US" dirty="0" smtClean="0">
                <a:latin typeface="Times New Roman" pitchFamily="18" charset="0"/>
                <a:cs typeface="Times New Roman" pitchFamily="18" charset="0"/>
              </a:rPr>
              <a:t>Therefore the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induced in a short pitched coil is smaller than the full pitched coil . </a:t>
            </a:r>
          </a:p>
          <a:p>
            <a:pPr>
              <a:buBlip>
                <a:blip r:embed="rId2"/>
              </a:buBlip>
            </a:pPr>
            <a:r>
              <a:rPr lang="en-US" dirty="0" smtClean="0">
                <a:latin typeface="Times New Roman" pitchFamily="18" charset="0"/>
                <a:cs typeface="Times New Roman" pitchFamily="18" charset="0"/>
              </a:rPr>
              <a:t>The wave shape of </a:t>
            </a:r>
            <a:r>
              <a:rPr lang="en-US" dirty="0" err="1" smtClean="0">
                <a:latin typeface="Times New Roman" pitchFamily="18" charset="0"/>
                <a:cs typeface="Times New Roman" pitchFamily="18" charset="0"/>
              </a:rPr>
              <a:t>emfs</a:t>
            </a:r>
            <a:r>
              <a:rPr lang="en-US" dirty="0" smtClean="0">
                <a:latin typeface="Times New Roman" pitchFamily="18" charset="0"/>
                <a:cs typeface="Times New Roman" pitchFamily="18" charset="0"/>
              </a:rPr>
              <a:t> induced in the short pitched coils can be improved.</a:t>
            </a:r>
          </a:p>
          <a:p>
            <a:endParaRPr lang="en-US" dirty="0" smtClean="0"/>
          </a:p>
          <a:p>
            <a:endParaRPr lang="en-US" dirty="0" smtClean="0"/>
          </a:p>
          <a:p>
            <a:endParaRPr lang="en-US" dirty="0" smtClean="0"/>
          </a:p>
          <a:p>
            <a:endParaRPr lang="en-IN" dirty="0"/>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p:cTn id="57"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5" end="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4" presetClass="entr" presetSubtype="0" accel="100000" fill="hold" grpId="0" nodeType="click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 calcmode="lin" valueType="num">
                                      <p:cBhvr>
                                        <p:cTn id="66" dur="500" fill="hold"/>
                                        <p:tgtEl>
                                          <p:spTgt spid="3">
                                            <p:txEl>
                                              <p:pRg st="6" end="6"/>
                                            </p:txEl>
                                          </p:spTgt>
                                        </p:tgtEl>
                                        <p:attrNameLst>
                                          <p:attrName>ppt_w</p:attrName>
                                        </p:attrNameLst>
                                      </p:cBhvr>
                                      <p:tavLst>
                                        <p:tav tm="0">
                                          <p:val>
                                            <p:strVal val="#ppt_w*0.05"/>
                                          </p:val>
                                        </p:tav>
                                        <p:tav tm="100000">
                                          <p:val>
                                            <p:strVal val="#ppt_w"/>
                                          </p:val>
                                        </p:tav>
                                      </p:tavLst>
                                    </p:anim>
                                    <p:anim calcmode="lin" valueType="num">
                                      <p:cBhvr>
                                        <p:cTn id="67" dur="5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68" dur="5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Effect transition="in" filter="fade">
                                      <p:cBhvr>
                                        <p:cTn id="70" dur="500"/>
                                        <p:tgtEl>
                                          <p:spTgt spid="3">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4" presetClass="entr" presetSubtype="0" accel="100000" fill="hold" grpId="0" nodeType="clickEffect">
                                  <p:stCondLst>
                                    <p:cond delay="0"/>
                                  </p:stCondLst>
                                  <p:childTnLst>
                                    <p:set>
                                      <p:cBhvr>
                                        <p:cTn id="74" dur="1" fill="hold">
                                          <p:stCondLst>
                                            <p:cond delay="0"/>
                                          </p:stCondLst>
                                        </p:cTn>
                                        <p:tgtEl>
                                          <p:spTgt spid="3">
                                            <p:txEl>
                                              <p:pRg st="7" end="7"/>
                                            </p:txEl>
                                          </p:spTgt>
                                        </p:tgtEl>
                                        <p:attrNameLst>
                                          <p:attrName>style.visibility</p:attrName>
                                        </p:attrNameLst>
                                      </p:cBhvr>
                                      <p:to>
                                        <p:strVal val="visible"/>
                                      </p:to>
                                    </p:set>
                                    <p:anim calcmode="lin" valueType="num">
                                      <p:cBhvr>
                                        <p:cTn id="75" dur="500" fill="hold"/>
                                        <p:tgtEl>
                                          <p:spTgt spid="3">
                                            <p:txEl>
                                              <p:pRg st="7" end="7"/>
                                            </p:txEl>
                                          </p:spTgt>
                                        </p:tgtEl>
                                        <p:attrNameLst>
                                          <p:attrName>ppt_w</p:attrName>
                                        </p:attrNameLst>
                                      </p:cBhvr>
                                      <p:tavLst>
                                        <p:tav tm="0">
                                          <p:val>
                                            <p:strVal val="#ppt_w*0.05"/>
                                          </p:val>
                                        </p:tav>
                                        <p:tav tm="100000">
                                          <p:val>
                                            <p:strVal val="#ppt_w"/>
                                          </p:val>
                                        </p:tav>
                                      </p:tavLst>
                                    </p:anim>
                                    <p:anim calcmode="lin" valueType="num">
                                      <p:cBhvr>
                                        <p:cTn id="76" dur="5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77" dur="5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78" dur="500" fill="hold"/>
                                        <p:tgtEl>
                                          <p:spTgt spid="3">
                                            <p:txEl>
                                              <p:pRg st="7" end="7"/>
                                            </p:txEl>
                                          </p:spTgt>
                                        </p:tgtEl>
                                        <p:attrNameLst>
                                          <p:attrName>ppt_y</p:attrName>
                                        </p:attrNameLst>
                                      </p:cBhvr>
                                      <p:tavLst>
                                        <p:tav tm="0">
                                          <p:val>
                                            <p:strVal val="#ppt_y"/>
                                          </p:val>
                                        </p:tav>
                                        <p:tav tm="100000">
                                          <p:val>
                                            <p:strVal val="#ppt_y"/>
                                          </p:val>
                                        </p:tav>
                                      </p:tavLst>
                                    </p:anim>
                                    <p:animEffect transition="in" filter="fade">
                                      <p:cBhvr>
                                        <p:cTn id="7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951706"/>
          </a:xfrm>
        </p:spPr>
        <p:txBody>
          <a:bodyPr>
            <a:normAutofit fontScale="90000"/>
          </a:bodyPr>
          <a:lstStyle/>
          <a:p>
            <a:pPr algn="ctr"/>
            <a:r>
              <a:rPr lang="en-US" b="1" dirty="0" smtClean="0"/>
              <a:t>Harmonics </a:t>
            </a:r>
            <a:br>
              <a:rPr lang="en-US" b="1" dirty="0" smtClean="0"/>
            </a:br>
            <a:endParaRPr lang="en-IN" b="1" dirty="0"/>
          </a:p>
        </p:txBody>
      </p:sp>
      <p:sp>
        <p:nvSpPr>
          <p:cNvPr id="3" name="Content Placeholder 2"/>
          <p:cNvSpPr>
            <a:spLocks noGrp="1"/>
          </p:cNvSpPr>
          <p:nvPr>
            <p:ph idx="1"/>
          </p:nvPr>
        </p:nvSpPr>
        <p:spPr>
          <a:xfrm>
            <a:off x="457200" y="1143000"/>
            <a:ext cx="8229600" cy="5311808"/>
          </a:xfrm>
        </p:spPr>
        <p:txBody>
          <a:bodyPr>
            <a:normAutofit/>
          </a:bodyPr>
          <a:lstStyle/>
          <a:p>
            <a:pPr>
              <a:buBlip>
                <a:blip r:embed="rId2"/>
              </a:buBlip>
            </a:pPr>
            <a:r>
              <a:rPr lang="en-US" dirty="0" smtClean="0">
                <a:latin typeface="Times New Roman" pitchFamily="18" charset="0"/>
                <a:cs typeface="Times New Roman" pitchFamily="18" charset="0"/>
              </a:rPr>
              <a:t>Harmonics are generated due to non-linear characteristics of devices like diodes, welding transformers etc </a:t>
            </a:r>
          </a:p>
          <a:p>
            <a:pPr>
              <a:buBlip>
                <a:blip r:embed="rId2"/>
              </a:buBlip>
            </a:pPr>
            <a:r>
              <a:rPr lang="en-US" dirty="0" smtClean="0">
                <a:latin typeface="Times New Roman" pitchFamily="18" charset="0"/>
                <a:cs typeface="Times New Roman" pitchFamily="18" charset="0"/>
              </a:rPr>
              <a:t>As the order and therefore the frequency of the harmonics increases, the magnitude normally decreases . Therefore lower order harmonics usually the fifth and seventh have the most effect on the power system .</a:t>
            </a:r>
          </a:p>
          <a:p>
            <a:pPr>
              <a:buBlip>
                <a:blip r:embed="rId2"/>
              </a:buBlip>
            </a:pPr>
            <a:r>
              <a:rPr lang="en-US" dirty="0" smtClean="0">
                <a:latin typeface="Times New Roman" pitchFamily="18" charset="0"/>
                <a:cs typeface="Times New Roman" pitchFamily="18" charset="0"/>
              </a:rPr>
              <a:t>THD total harmonic distortion is frequently used term to measure of the degree of harmonic distortion of the system .</a:t>
            </a:r>
          </a:p>
          <a:p>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Harmonics </a:t>
            </a:r>
            <a:r>
              <a:rPr lang="en-US" dirty="0" smtClean="0"/>
              <a:t>	</a:t>
            </a:r>
            <a:endParaRPr lang="en-IN" dirty="0"/>
          </a:p>
        </p:txBody>
      </p:sp>
      <p:sp>
        <p:nvSpPr>
          <p:cNvPr id="3" name="Content Placeholder 2"/>
          <p:cNvSpPr>
            <a:spLocks noGrp="1"/>
          </p:cNvSpPr>
          <p:nvPr>
            <p:ph idx="1"/>
          </p:nvPr>
        </p:nvSpPr>
        <p:spPr>
          <a:xfrm>
            <a:off x="457200" y="1447800"/>
            <a:ext cx="8229600" cy="5007008"/>
          </a:xfrm>
        </p:spPr>
        <p:txBody>
          <a:bodyPr/>
          <a:lstStyle/>
          <a:p>
            <a:pPr>
              <a:buNone/>
            </a:pPr>
            <a:r>
              <a:rPr lang="en-US" dirty="0" smtClean="0">
                <a:latin typeface="Times New Roman" pitchFamily="18" charset="0"/>
                <a:cs typeface="Times New Roman" pitchFamily="18" charset="0"/>
              </a:rPr>
              <a:t>The harmonics  component will distort the fundamental sinusoidal wave .</a:t>
            </a:r>
          </a:p>
          <a:p>
            <a:pPr>
              <a:buNone/>
            </a:pPr>
            <a:endParaRPr lang="en-US" dirty="0" smtClean="0">
              <a:latin typeface="Times New Roman" pitchFamily="18" charset="0"/>
              <a:cs typeface="Times New Roman" pitchFamily="18" charset="0"/>
            </a:endParaRPr>
          </a:p>
          <a:p>
            <a:pPr>
              <a:buBlip>
                <a:blip r:embed="rId2"/>
              </a:buBlip>
            </a:pPr>
            <a:r>
              <a:rPr lang="en-US" dirty="0" smtClean="0">
                <a:latin typeface="Times New Roman" pitchFamily="18" charset="0"/>
                <a:cs typeface="Times New Roman" pitchFamily="18" charset="0"/>
              </a:rPr>
              <a:t>Fundamental frequency 			=  50 Hz</a:t>
            </a:r>
          </a:p>
          <a:p>
            <a:pPr>
              <a:buBlip>
                <a:blip r:embed="rId2"/>
              </a:buBlip>
            </a:pPr>
            <a:r>
              <a:rPr lang="en-US" dirty="0" smtClean="0">
                <a:latin typeface="Times New Roman" pitchFamily="18" charset="0"/>
                <a:cs typeface="Times New Roman" pitchFamily="18" charset="0"/>
              </a:rPr>
              <a:t>Second order  harmonics 	(50*2) 	= 100 Hz</a:t>
            </a:r>
          </a:p>
          <a:p>
            <a:pPr>
              <a:buBlip>
                <a:blip r:embed="rId2"/>
              </a:buBlip>
            </a:pPr>
            <a:r>
              <a:rPr lang="en-US" dirty="0" err="1" smtClean="0">
                <a:latin typeface="Times New Roman" pitchFamily="18" charset="0"/>
                <a:cs typeface="Times New Roman" pitchFamily="18" charset="0"/>
              </a:rPr>
              <a:t>Thrid</a:t>
            </a:r>
            <a:r>
              <a:rPr lang="en-US" dirty="0" smtClean="0">
                <a:latin typeface="Times New Roman" pitchFamily="18" charset="0"/>
                <a:cs typeface="Times New Roman" pitchFamily="18" charset="0"/>
              </a:rPr>
              <a:t> order harmonics        (50*3)	= 150 Hz</a:t>
            </a:r>
          </a:p>
          <a:p>
            <a:pPr>
              <a:buBlip>
                <a:blip r:embed="rId2"/>
              </a:buBlip>
            </a:pPr>
            <a:r>
              <a:rPr lang="en-US" dirty="0" smtClean="0">
                <a:latin typeface="Times New Roman" pitchFamily="18" charset="0"/>
                <a:cs typeface="Times New Roman" pitchFamily="18" charset="0"/>
              </a:rPr>
              <a:t>Fourth order harmonics      (50*4) 	= 200 Hz</a:t>
            </a:r>
          </a:p>
          <a:p>
            <a:pPr>
              <a:buBlip>
                <a:blip r:embed="rId2"/>
              </a:buBlip>
            </a:pP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p:cTn id="30"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p:cTn id="48"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Effect of Harmonics</a:t>
            </a:r>
            <a:endParaRPr lang="en-IN" b="1" dirty="0"/>
          </a:p>
        </p:txBody>
      </p:sp>
      <p:sp>
        <p:nvSpPr>
          <p:cNvPr id="3" name="Content Placeholder 2"/>
          <p:cNvSpPr>
            <a:spLocks noGrp="1"/>
          </p:cNvSpPr>
          <p:nvPr>
            <p:ph idx="1"/>
          </p:nvPr>
        </p:nvSpPr>
        <p:spPr>
          <a:xfrm>
            <a:off x="457200" y="1447800"/>
            <a:ext cx="8229600" cy="5007008"/>
          </a:xfrm>
        </p:spPr>
        <p:txBody>
          <a:bodyPr>
            <a:normAutofit/>
          </a:bodyPr>
          <a:lstStyle/>
          <a:p>
            <a:pPr>
              <a:buBlip>
                <a:blip r:embed="rId2"/>
              </a:buBlip>
            </a:pPr>
            <a:r>
              <a:rPr lang="en-US" dirty="0" smtClean="0">
                <a:latin typeface="Times New Roman" pitchFamily="18" charset="0"/>
                <a:cs typeface="Times New Roman" pitchFamily="18" charset="0"/>
              </a:rPr>
              <a:t>Due to third harmonics zero sequence current is sharply increased and therefore neutral current increases .</a:t>
            </a:r>
          </a:p>
          <a:p>
            <a:pPr>
              <a:buBlip>
                <a:blip r:embed="rId2"/>
              </a:buBlip>
            </a:pPr>
            <a:r>
              <a:rPr lang="en-US" dirty="0" smtClean="0">
                <a:latin typeface="Times New Roman" pitchFamily="18" charset="0"/>
                <a:cs typeface="Times New Roman" pitchFamily="18" charset="0"/>
              </a:rPr>
              <a:t>The hysteresis loss and eddy current losses are increased  according to frequency range , and so  high frequency component of harmonics will heat the core . This effect will reduce the life of the equipment.</a:t>
            </a:r>
          </a:p>
          <a:p>
            <a:pPr>
              <a:buBlip>
                <a:blip r:embed="rId2"/>
              </a:buBlip>
            </a:pPr>
            <a:r>
              <a:rPr lang="en-US" dirty="0" smtClean="0">
                <a:latin typeface="Times New Roman" pitchFamily="18" charset="0"/>
                <a:cs typeface="Times New Roman" pitchFamily="18" charset="0"/>
              </a:rPr>
              <a:t>The fifth harmonics produces counter rotation and so the motor speed will reduce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b="1" dirty="0" smtClean="0"/>
              <a:t>Effect of pitch factor on Harmonics </a:t>
            </a:r>
            <a:endParaRPr lang="en-IN" b="1" dirty="0"/>
          </a:p>
        </p:txBody>
      </p:sp>
      <p:sp>
        <p:nvSpPr>
          <p:cNvPr id="3" name="Content Placeholder 2"/>
          <p:cNvSpPr>
            <a:spLocks noGrp="1"/>
          </p:cNvSpPr>
          <p:nvPr>
            <p:ph idx="1"/>
          </p:nvPr>
        </p:nvSpPr>
        <p:spPr>
          <a:xfrm>
            <a:off x="457200" y="1371600"/>
            <a:ext cx="8229600" cy="5083208"/>
          </a:xfrm>
        </p:spPr>
        <p:txBody>
          <a:bodyPr>
            <a:normAutofit/>
          </a:bodyPr>
          <a:lstStyle/>
          <a:p>
            <a:pPr>
              <a:buBlip>
                <a:blip r:embed="rId2"/>
              </a:buBlip>
            </a:pP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induced in any coil is sinusoidal, if the flux is perfectly sinusoidal.</a:t>
            </a:r>
          </a:p>
          <a:p>
            <a:pPr>
              <a:buBlip>
                <a:blip r:embed="rId2"/>
              </a:buBlip>
            </a:pPr>
            <a:r>
              <a:rPr lang="en-US" dirty="0" smtClean="0">
                <a:latin typeface="Times New Roman" pitchFamily="18" charset="0"/>
                <a:cs typeface="Times New Roman" pitchFamily="18" charset="0"/>
              </a:rPr>
              <a:t>If the magnetic flux contains harmonics , the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with harmonics are induced in the conductor </a:t>
            </a:r>
          </a:p>
          <a:p>
            <a:pPr>
              <a:buBlip>
                <a:blip r:embed="rId2"/>
              </a:buBlip>
            </a:pPr>
            <a:r>
              <a:rPr lang="en-US" dirty="0" smtClean="0">
                <a:latin typeface="Times New Roman" pitchFamily="18" charset="0"/>
                <a:cs typeface="Times New Roman" pitchFamily="18" charset="0"/>
              </a:rPr>
              <a:t>With full pitch coil, the coil span is 180</a:t>
            </a:r>
            <a:r>
              <a:rPr lang="en-US" baseline="30000" dirty="0" smtClean="0">
                <a:latin typeface="Times New Roman" pitchFamily="18" charset="0"/>
                <a:cs typeface="Times New Roman" pitchFamily="18" charset="0"/>
              </a:rPr>
              <a:t>0</a:t>
            </a:r>
            <a:r>
              <a:rPr lang="en-US" dirty="0" smtClean="0">
                <a:latin typeface="Times New Roman" pitchFamily="18" charset="0"/>
                <a:cs typeface="Times New Roman" pitchFamily="18" charset="0"/>
              </a:rPr>
              <a:t> for the fundamental field . The coil span is (3*180</a:t>
            </a:r>
            <a:r>
              <a:rPr lang="en-US" baseline="30000" dirty="0" smtClean="0">
                <a:latin typeface="Times New Roman" pitchFamily="18" charset="0"/>
                <a:cs typeface="Times New Roman" pitchFamily="18" charset="0"/>
              </a:rPr>
              <a:t>0</a:t>
            </a:r>
            <a:r>
              <a:rPr lang="en-US" dirty="0" smtClean="0">
                <a:latin typeface="Times New Roman" pitchFamily="18" charset="0"/>
                <a:cs typeface="Times New Roman" pitchFamily="18" charset="0"/>
              </a:rPr>
              <a:t>) for the 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harmonic field and (5*180</a:t>
            </a:r>
            <a:r>
              <a:rPr lang="en-US" baseline="30000" dirty="0" smtClean="0">
                <a:latin typeface="Times New Roman" pitchFamily="18" charset="0"/>
                <a:cs typeface="Times New Roman" pitchFamily="18" charset="0"/>
              </a:rPr>
              <a:t>0</a:t>
            </a:r>
            <a:r>
              <a:rPr lang="en-US" dirty="0" smtClean="0">
                <a:latin typeface="Times New Roman" pitchFamily="18" charset="0"/>
                <a:cs typeface="Times New Roman" pitchFamily="18" charset="0"/>
              </a:rPr>
              <a:t>) for the fifth harmonic field .</a:t>
            </a:r>
          </a:p>
          <a:p>
            <a:pPr>
              <a:buBlip>
                <a:blip r:embed="rId2"/>
              </a:buBlip>
            </a:pPr>
            <a:r>
              <a:rPr lang="en-US" dirty="0" smtClean="0">
                <a:latin typeface="Times New Roman" pitchFamily="18" charset="0"/>
                <a:cs typeface="Times New Roman" pitchFamily="18" charset="0"/>
              </a:rPr>
              <a:t>The harmonics present in the wave can be eliminated by proper selection of short pitching of coil.</a:t>
            </a:r>
          </a:p>
          <a:p>
            <a:pPr>
              <a:buBlip>
                <a:blip r:embed="rId3"/>
              </a:buBlip>
            </a:pP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399032"/>
          </a:xfrm>
        </p:spPr>
        <p:txBody>
          <a:bodyPr/>
          <a:lstStyle/>
          <a:p>
            <a:pPr algn="ctr"/>
            <a:r>
              <a:rPr lang="en-US" b="1" dirty="0" smtClean="0"/>
              <a:t>Methods for sine wave </a:t>
            </a:r>
            <a:endParaRPr lang="en-IN" b="1" dirty="0"/>
          </a:p>
        </p:txBody>
      </p:sp>
      <p:sp>
        <p:nvSpPr>
          <p:cNvPr id="3" name="Content Placeholder 2"/>
          <p:cNvSpPr>
            <a:spLocks noGrp="1"/>
          </p:cNvSpPr>
          <p:nvPr>
            <p:ph idx="1"/>
          </p:nvPr>
        </p:nvSpPr>
        <p:spPr>
          <a:xfrm>
            <a:off x="457200" y="1143000"/>
            <a:ext cx="8229600" cy="5311808"/>
          </a:xfrm>
        </p:spPr>
        <p:txBody>
          <a:bodyPr>
            <a:normAutofit lnSpcReduction="10000"/>
          </a:bodyPr>
          <a:lstStyle/>
          <a:p>
            <a:pPr>
              <a:buNone/>
            </a:pPr>
            <a:r>
              <a:rPr lang="en-US" dirty="0" smtClean="0">
                <a:latin typeface="Times New Roman" pitchFamily="18" charset="0"/>
                <a:cs typeface="Times New Roman" pitchFamily="18" charset="0"/>
              </a:rPr>
              <a:t>In general,</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induced in a conductor, e = BLV Sin </a:t>
            </a:r>
            <a:r>
              <a:rPr lang="en-US" dirty="0" smtClean="0">
                <a:latin typeface="Times New Roman" pitchFamily="18" charset="0"/>
                <a:cs typeface="Times New Roman" pitchFamily="18" charset="0"/>
                <a:sym typeface="Symbol"/>
              </a:rPr>
              <a:t></a:t>
            </a:r>
            <a:r>
              <a:rPr lang="en-US"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It depends upon the following factors </a:t>
            </a:r>
          </a:p>
          <a:p>
            <a:pPr>
              <a:buBlip>
                <a:blip r:embed="rId2"/>
              </a:buBlip>
            </a:pPr>
            <a:r>
              <a:rPr lang="en-US" dirty="0" smtClean="0">
                <a:latin typeface="Times New Roman" pitchFamily="18" charset="0"/>
                <a:cs typeface="Times New Roman" pitchFamily="18" charset="0"/>
              </a:rPr>
              <a:t>length of the conductor in the magnetic field(L)</a:t>
            </a:r>
          </a:p>
          <a:p>
            <a:pPr>
              <a:buBlip>
                <a:blip r:embed="rId2"/>
              </a:buBlip>
            </a:pPr>
            <a:r>
              <a:rPr lang="en-US" dirty="0" smtClean="0">
                <a:latin typeface="Times New Roman" pitchFamily="18" charset="0"/>
                <a:cs typeface="Times New Roman" pitchFamily="18" charset="0"/>
              </a:rPr>
              <a:t>Flux density of the magnetic field (B) and </a:t>
            </a:r>
          </a:p>
          <a:p>
            <a:pPr>
              <a:buBlip>
                <a:blip r:embed="rId2"/>
              </a:buBlip>
            </a:pPr>
            <a:r>
              <a:rPr lang="en-US" dirty="0" smtClean="0">
                <a:latin typeface="Times New Roman" pitchFamily="18" charset="0"/>
                <a:cs typeface="Times New Roman" pitchFamily="18" charset="0"/>
              </a:rPr>
              <a:t> Velocity of the conductor (V) </a:t>
            </a:r>
          </a:p>
          <a:p>
            <a:pPr>
              <a:buNone/>
            </a:pPr>
            <a:r>
              <a:rPr lang="en-US" u="sng" dirty="0" smtClean="0">
                <a:latin typeface="Times New Roman" pitchFamily="18" charset="0"/>
                <a:cs typeface="Times New Roman" pitchFamily="18" charset="0"/>
              </a:rPr>
              <a:t>Methods:</a:t>
            </a:r>
            <a:r>
              <a:rPr lang="en-US" dirty="0" smtClean="0">
                <a:latin typeface="Times New Roman" pitchFamily="18" charset="0"/>
                <a:cs typeface="Times New Roman" pitchFamily="18" charset="0"/>
              </a:rPr>
              <a:t>  1) Skewed pole method </a:t>
            </a:r>
          </a:p>
          <a:p>
            <a:pPr>
              <a:buNone/>
            </a:pPr>
            <a:r>
              <a:rPr lang="en-US" dirty="0" smtClean="0">
                <a:latin typeface="Times New Roman" pitchFamily="18" charset="0"/>
                <a:cs typeface="Times New Roman" pitchFamily="18" charset="0"/>
              </a:rPr>
              <a:t>		       2) Graded air gap method &amp; </a:t>
            </a:r>
          </a:p>
          <a:p>
            <a:pPr>
              <a:buNone/>
            </a:pPr>
            <a:r>
              <a:rPr lang="en-US" dirty="0" smtClean="0">
                <a:latin typeface="Times New Roman" pitchFamily="18" charset="0"/>
                <a:cs typeface="Times New Roman" pitchFamily="18" charset="0"/>
              </a:rPr>
              <a:t>		       3) In </a:t>
            </a:r>
            <a:r>
              <a:rPr lang="en-US" dirty="0" err="1" smtClean="0">
                <a:latin typeface="Times New Roman" pitchFamily="18" charset="0"/>
                <a:cs typeface="Times New Roman" pitchFamily="18" charset="0"/>
              </a:rPr>
              <a:t>nonsalient</a:t>
            </a:r>
            <a:r>
              <a:rPr lang="en-US" dirty="0" smtClean="0">
                <a:latin typeface="Times New Roman" pitchFamily="18" charset="0"/>
                <a:cs typeface="Times New Roman" pitchFamily="18" charset="0"/>
              </a:rPr>
              <a:t> pole alternator – </a:t>
            </a:r>
            <a:r>
              <a:rPr lang="en-US" dirty="0" err="1" smtClean="0">
                <a:latin typeface="Times New Roman" pitchFamily="18" charset="0"/>
                <a:cs typeface="Times New Roman" pitchFamily="18" charset="0"/>
              </a:rPr>
              <a:t>unslotted</a:t>
            </a:r>
            <a:r>
              <a:rPr lang="en-US" dirty="0" smtClean="0">
                <a:latin typeface="Times New Roman" pitchFamily="18" charset="0"/>
                <a:cs typeface="Times New Roman" pitchFamily="18" charset="0"/>
              </a:rPr>
              <a:t> 		portion of the rotor is made equal to about 		0.3 times pole pitch for best results.</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p:cTn id="57"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5" end="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4" presetClass="entr" presetSubtype="0" accel="100000" fill="hold" grpId="0" nodeType="click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 calcmode="lin" valueType="num">
                                      <p:cBhvr>
                                        <p:cTn id="66" dur="500" fill="hold"/>
                                        <p:tgtEl>
                                          <p:spTgt spid="3">
                                            <p:txEl>
                                              <p:pRg st="6" end="6"/>
                                            </p:txEl>
                                          </p:spTgt>
                                        </p:tgtEl>
                                        <p:attrNameLst>
                                          <p:attrName>ppt_w</p:attrName>
                                        </p:attrNameLst>
                                      </p:cBhvr>
                                      <p:tavLst>
                                        <p:tav tm="0">
                                          <p:val>
                                            <p:strVal val="#ppt_w*0.05"/>
                                          </p:val>
                                        </p:tav>
                                        <p:tav tm="100000">
                                          <p:val>
                                            <p:strVal val="#ppt_w"/>
                                          </p:val>
                                        </p:tav>
                                      </p:tavLst>
                                    </p:anim>
                                    <p:anim calcmode="lin" valueType="num">
                                      <p:cBhvr>
                                        <p:cTn id="67" dur="5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68" dur="5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Effect transition="in" filter="fade">
                                      <p:cBhvr>
                                        <p:cTn id="70" dur="500"/>
                                        <p:tgtEl>
                                          <p:spTgt spid="3">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4" presetClass="entr" presetSubtype="0" accel="100000" fill="hold" grpId="0" nodeType="clickEffect">
                                  <p:stCondLst>
                                    <p:cond delay="0"/>
                                  </p:stCondLst>
                                  <p:childTnLst>
                                    <p:set>
                                      <p:cBhvr>
                                        <p:cTn id="74" dur="1" fill="hold">
                                          <p:stCondLst>
                                            <p:cond delay="0"/>
                                          </p:stCondLst>
                                        </p:cTn>
                                        <p:tgtEl>
                                          <p:spTgt spid="3">
                                            <p:txEl>
                                              <p:pRg st="7" end="7"/>
                                            </p:txEl>
                                          </p:spTgt>
                                        </p:tgtEl>
                                        <p:attrNameLst>
                                          <p:attrName>style.visibility</p:attrName>
                                        </p:attrNameLst>
                                      </p:cBhvr>
                                      <p:to>
                                        <p:strVal val="visible"/>
                                      </p:to>
                                    </p:set>
                                    <p:anim calcmode="lin" valueType="num">
                                      <p:cBhvr>
                                        <p:cTn id="75" dur="500" fill="hold"/>
                                        <p:tgtEl>
                                          <p:spTgt spid="3">
                                            <p:txEl>
                                              <p:pRg st="7" end="7"/>
                                            </p:txEl>
                                          </p:spTgt>
                                        </p:tgtEl>
                                        <p:attrNameLst>
                                          <p:attrName>ppt_w</p:attrName>
                                        </p:attrNameLst>
                                      </p:cBhvr>
                                      <p:tavLst>
                                        <p:tav tm="0">
                                          <p:val>
                                            <p:strVal val="#ppt_w*0.05"/>
                                          </p:val>
                                        </p:tav>
                                        <p:tav tm="100000">
                                          <p:val>
                                            <p:strVal val="#ppt_w"/>
                                          </p:val>
                                        </p:tav>
                                      </p:tavLst>
                                    </p:anim>
                                    <p:anim calcmode="lin" valueType="num">
                                      <p:cBhvr>
                                        <p:cTn id="76" dur="5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77" dur="5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78" dur="500" fill="hold"/>
                                        <p:tgtEl>
                                          <p:spTgt spid="3">
                                            <p:txEl>
                                              <p:pRg st="7" end="7"/>
                                            </p:txEl>
                                          </p:spTgt>
                                        </p:tgtEl>
                                        <p:attrNameLst>
                                          <p:attrName>ppt_y</p:attrName>
                                        </p:attrNameLst>
                                      </p:cBhvr>
                                      <p:tavLst>
                                        <p:tav tm="0">
                                          <p:val>
                                            <p:strVal val="#ppt_y"/>
                                          </p:val>
                                        </p:tav>
                                        <p:tav tm="100000">
                                          <p:val>
                                            <p:strVal val="#ppt_y"/>
                                          </p:val>
                                        </p:tav>
                                      </p:tavLst>
                                    </p:anim>
                                    <p:animEffect transition="in" filter="fade">
                                      <p:cBhvr>
                                        <p:cTn id="79" dur="500"/>
                                        <p:tgtEl>
                                          <p:spTgt spid="3">
                                            <p:txEl>
                                              <p:pRg st="7" end="7"/>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4" presetClass="entr" presetSubtype="0" accel="100000" fill="hold" grpId="0" nodeType="clickEffect">
                                  <p:stCondLst>
                                    <p:cond delay="0"/>
                                  </p:stCondLst>
                                  <p:childTnLst>
                                    <p:set>
                                      <p:cBhvr>
                                        <p:cTn id="83" dur="1" fill="hold">
                                          <p:stCondLst>
                                            <p:cond delay="0"/>
                                          </p:stCondLst>
                                        </p:cTn>
                                        <p:tgtEl>
                                          <p:spTgt spid="3">
                                            <p:txEl>
                                              <p:pRg st="8" end="8"/>
                                            </p:txEl>
                                          </p:spTgt>
                                        </p:tgtEl>
                                        <p:attrNameLst>
                                          <p:attrName>style.visibility</p:attrName>
                                        </p:attrNameLst>
                                      </p:cBhvr>
                                      <p:to>
                                        <p:strVal val="visible"/>
                                      </p:to>
                                    </p:set>
                                    <p:anim calcmode="lin" valueType="num">
                                      <p:cBhvr>
                                        <p:cTn id="84" dur="500" fill="hold"/>
                                        <p:tgtEl>
                                          <p:spTgt spid="3">
                                            <p:txEl>
                                              <p:pRg st="8" end="8"/>
                                            </p:txEl>
                                          </p:spTgt>
                                        </p:tgtEl>
                                        <p:attrNameLst>
                                          <p:attrName>ppt_w</p:attrName>
                                        </p:attrNameLst>
                                      </p:cBhvr>
                                      <p:tavLst>
                                        <p:tav tm="0">
                                          <p:val>
                                            <p:strVal val="#ppt_w*0.05"/>
                                          </p:val>
                                        </p:tav>
                                        <p:tav tm="100000">
                                          <p:val>
                                            <p:strVal val="#ppt_w"/>
                                          </p:val>
                                        </p:tav>
                                      </p:tavLst>
                                    </p:anim>
                                    <p:anim calcmode="lin" valueType="num">
                                      <p:cBhvr>
                                        <p:cTn id="85" dur="500" fill="hold"/>
                                        <p:tgtEl>
                                          <p:spTgt spid="3">
                                            <p:txEl>
                                              <p:pRg st="8" end="8"/>
                                            </p:txEl>
                                          </p:spTgt>
                                        </p:tgtEl>
                                        <p:attrNameLst>
                                          <p:attrName>ppt_h</p:attrName>
                                        </p:attrNameLst>
                                      </p:cBhvr>
                                      <p:tavLst>
                                        <p:tav tm="0">
                                          <p:val>
                                            <p:strVal val="#ppt_h"/>
                                          </p:val>
                                        </p:tav>
                                        <p:tav tm="100000">
                                          <p:val>
                                            <p:strVal val="#ppt_h"/>
                                          </p:val>
                                        </p:tav>
                                      </p:tavLst>
                                    </p:anim>
                                    <p:anim calcmode="lin" valueType="num">
                                      <p:cBhvr>
                                        <p:cTn id="86" dur="5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87" dur="500" fill="hold"/>
                                        <p:tgtEl>
                                          <p:spTgt spid="3">
                                            <p:txEl>
                                              <p:pRg st="8" end="8"/>
                                            </p:txEl>
                                          </p:spTgt>
                                        </p:tgtEl>
                                        <p:attrNameLst>
                                          <p:attrName>ppt_y</p:attrName>
                                        </p:attrNameLst>
                                      </p:cBhvr>
                                      <p:tavLst>
                                        <p:tav tm="0">
                                          <p:val>
                                            <p:strVal val="#ppt_y"/>
                                          </p:val>
                                        </p:tav>
                                        <p:tav tm="100000">
                                          <p:val>
                                            <p:strVal val="#ppt_y"/>
                                          </p:val>
                                        </p:tav>
                                      </p:tavLst>
                                    </p:anim>
                                    <p:animEffect transition="in" filter="fade">
                                      <p:cBhvr>
                                        <p:cTn id="8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Relation between electrical and </a:t>
            </a:r>
            <a:r>
              <a:rPr lang="en-US" b="1" dirty="0" err="1" smtClean="0"/>
              <a:t>mechancial</a:t>
            </a:r>
            <a:r>
              <a:rPr lang="en-US" b="1" dirty="0" smtClean="0"/>
              <a:t> degree </a:t>
            </a:r>
            <a:endParaRPr lang="en-IN" b="1" dirty="0"/>
          </a:p>
        </p:txBody>
      </p:sp>
      <p:sp>
        <p:nvSpPr>
          <p:cNvPr id="3" name="Content Placeholder 2"/>
          <p:cNvSpPr>
            <a:spLocks noGrp="1"/>
          </p:cNvSpPr>
          <p:nvPr>
            <p:ph idx="1"/>
          </p:nvPr>
        </p:nvSpPr>
        <p:spPr>
          <a:xfrm>
            <a:off x="533400" y="1752600"/>
            <a:ext cx="8229600" cy="4572000"/>
          </a:xfrm>
        </p:spPr>
        <p:txBody>
          <a:bodyPr/>
          <a:lstStyle/>
          <a:p>
            <a:pPr>
              <a:buNone/>
            </a:pPr>
            <a:endParaRPr lang="en-US" dirty="0" smtClean="0"/>
          </a:p>
          <a:p>
            <a:pPr>
              <a:buNone/>
            </a:pPr>
            <a:r>
              <a:rPr lang="en-US" dirty="0" smtClean="0">
                <a:latin typeface="Times New Roman" pitchFamily="18" charset="0"/>
                <a:cs typeface="Times New Roman" pitchFamily="18" charset="0"/>
              </a:rPr>
              <a:t>Degree electrical = Degree </a:t>
            </a:r>
            <a:r>
              <a:rPr lang="en-US" dirty="0" err="1" smtClean="0">
                <a:latin typeface="Times New Roman" pitchFamily="18" charset="0"/>
                <a:cs typeface="Times New Roman" pitchFamily="18" charset="0"/>
              </a:rPr>
              <a:t>Mech</a:t>
            </a:r>
            <a:r>
              <a:rPr lang="en-US" dirty="0" smtClean="0">
                <a:latin typeface="Times New Roman" pitchFamily="18" charset="0"/>
                <a:cs typeface="Times New Roman" pitchFamily="18" charset="0"/>
              </a:rPr>
              <a:t> * p / 2</a:t>
            </a:r>
          </a:p>
          <a:p>
            <a:pPr>
              <a:buNone/>
            </a:pPr>
            <a:r>
              <a:rPr lang="en-US" dirty="0" smtClean="0">
                <a:latin typeface="Times New Roman" pitchFamily="18" charset="0"/>
                <a:cs typeface="Times New Roman" pitchFamily="18" charset="0"/>
              </a:rPr>
              <a:t>		Where p = number of poles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399032"/>
          </a:xfrm>
        </p:spPr>
        <p:txBody>
          <a:bodyPr/>
          <a:lstStyle/>
          <a:p>
            <a:pPr algn="ctr"/>
            <a:r>
              <a:rPr lang="en-US" b="1" dirty="0" smtClean="0"/>
              <a:t>EMF equation of an alternator </a:t>
            </a:r>
            <a:endParaRPr lang="en-IN" b="1" dirty="0"/>
          </a:p>
        </p:txBody>
      </p:sp>
      <p:sp>
        <p:nvSpPr>
          <p:cNvPr id="3" name="Content Placeholder 2"/>
          <p:cNvSpPr>
            <a:spLocks noGrp="1"/>
          </p:cNvSpPr>
          <p:nvPr>
            <p:ph idx="1"/>
          </p:nvPr>
        </p:nvSpPr>
        <p:spPr>
          <a:xfrm>
            <a:off x="457200" y="1676400"/>
            <a:ext cx="8229600" cy="4778408"/>
          </a:xfrm>
        </p:spPr>
        <p:txBody>
          <a:bodyPr>
            <a:normAutofit/>
          </a:bodyPr>
          <a:lstStyle/>
          <a:p>
            <a:pPr>
              <a:buNone/>
            </a:pPr>
            <a:r>
              <a:rPr lang="en-US" dirty="0" smtClean="0">
                <a:latin typeface="Times New Roman" pitchFamily="18" charset="0"/>
                <a:cs typeface="Times New Roman" pitchFamily="18" charset="0"/>
              </a:rPr>
              <a:t>Let,</a:t>
            </a:r>
          </a:p>
          <a:p>
            <a:pPr>
              <a:buBlip>
                <a:blip r:embed="rId2"/>
              </a:buBlip>
            </a:pPr>
            <a:r>
              <a:rPr lang="en-US" dirty="0" smtClean="0">
                <a:latin typeface="Times New Roman" pitchFamily="18" charset="0"/>
                <a:cs typeface="Times New Roman" pitchFamily="18" charset="0"/>
              </a:rPr>
              <a:t>P= No of poles.</a:t>
            </a:r>
          </a:p>
          <a:p>
            <a:pPr>
              <a:buBlip>
                <a:blip r:embed="rId2"/>
              </a:buBlip>
            </a:pPr>
            <a:r>
              <a:rPr lang="en-US" dirty="0" smtClean="0">
                <a:latin typeface="Times New Roman" pitchFamily="18" charset="0"/>
                <a:cs typeface="Times New Roman" pitchFamily="18" charset="0"/>
              </a:rPr>
              <a:t>F= Frequency of induced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in Hz.</a:t>
            </a:r>
          </a:p>
          <a:p>
            <a:pPr>
              <a:buBlip>
                <a:blip r:embed="rId2"/>
              </a:buBlip>
            </a:pPr>
            <a:r>
              <a:rPr lang="el-GR" dirty="0" smtClean="0">
                <a:latin typeface="Times New Roman" pitchFamily="18" charset="0"/>
                <a:cs typeface="Times New Roman" pitchFamily="18" charset="0"/>
              </a:rPr>
              <a:t>Φ</a:t>
            </a:r>
            <a:r>
              <a:rPr lang="en-US" dirty="0" smtClean="0">
                <a:latin typeface="Times New Roman" pitchFamily="18" charset="0"/>
                <a:cs typeface="Times New Roman" pitchFamily="18" charset="0"/>
              </a:rPr>
              <a:t>= Flux per pole in </a:t>
            </a:r>
            <a:r>
              <a:rPr lang="en-US" dirty="0" err="1" smtClean="0">
                <a:latin typeface="Times New Roman" pitchFamily="18" charset="0"/>
                <a:cs typeface="Times New Roman" pitchFamily="18" charset="0"/>
              </a:rPr>
              <a:t>wb</a:t>
            </a:r>
            <a:r>
              <a:rPr lang="en-US" dirty="0" smtClean="0">
                <a:latin typeface="Times New Roman" pitchFamily="18" charset="0"/>
                <a:cs typeface="Times New Roman" pitchFamily="18" charset="0"/>
              </a:rPr>
              <a:t>.</a:t>
            </a:r>
          </a:p>
          <a:p>
            <a:pPr>
              <a:buBlip>
                <a:blip r:embed="rId2"/>
              </a:buBlip>
            </a:pPr>
            <a:r>
              <a:rPr lang="en-US" dirty="0" smtClean="0">
                <a:latin typeface="Times New Roman" pitchFamily="18" charset="0"/>
                <a:cs typeface="Times New Roman" pitchFamily="18" charset="0"/>
              </a:rPr>
              <a:t>N= Speed of the rotor in RPM. </a:t>
            </a:r>
          </a:p>
          <a:p>
            <a:pPr>
              <a:buBlip>
                <a:blip r:embed="rId2"/>
              </a:buBlip>
            </a:pPr>
            <a:r>
              <a:rPr lang="en-US" dirty="0" smtClean="0">
                <a:latin typeface="Times New Roman" pitchFamily="18" charset="0"/>
                <a:cs typeface="Times New Roman" pitchFamily="18" charset="0"/>
              </a:rPr>
              <a:t>Z= No of conductors in series per phase </a:t>
            </a:r>
          </a:p>
          <a:p>
            <a:pPr>
              <a:buNone/>
            </a:pPr>
            <a:r>
              <a:rPr lang="en-US" dirty="0" smtClean="0">
                <a:latin typeface="Times New Roman" pitchFamily="18" charset="0"/>
                <a:cs typeface="Times New Roman" pitchFamily="18" charset="0"/>
              </a:rPr>
              <a:t>		Z= 2T , where T is the number of turns per 			phase </a:t>
            </a:r>
          </a:p>
          <a:p>
            <a:pPr>
              <a:buBlip>
                <a:blip r:embed="rId2"/>
              </a:buBlip>
            </a:pPr>
            <a:r>
              <a:rPr lang="en-US" dirty="0" err="1" smtClean="0">
                <a:latin typeface="Times New Roman" pitchFamily="18" charset="0"/>
                <a:cs typeface="Times New Roman" pitchFamily="18" charset="0"/>
              </a:rPr>
              <a:t>Kp</a:t>
            </a:r>
            <a:r>
              <a:rPr lang="en-US" dirty="0" smtClean="0">
                <a:latin typeface="Times New Roman" pitchFamily="18" charset="0"/>
                <a:cs typeface="Times New Roman" pitchFamily="18" charset="0"/>
              </a:rPr>
              <a:t> (or)</a:t>
            </a:r>
            <a:r>
              <a:rPr lang="en-US" dirty="0" err="1" smtClean="0">
                <a:latin typeface="Times New Roman" pitchFamily="18" charset="0"/>
                <a:cs typeface="Times New Roman" pitchFamily="18" charset="0"/>
              </a:rPr>
              <a:t>Kc</a:t>
            </a:r>
            <a:r>
              <a:rPr lang="en-US" dirty="0" smtClean="0">
                <a:latin typeface="Times New Roman" pitchFamily="18" charset="0"/>
                <a:cs typeface="Times New Roman" pitchFamily="18" charset="0"/>
              </a:rPr>
              <a:t> = Pitch factor  = </a:t>
            </a:r>
            <a:r>
              <a:rPr lang="en-US" dirty="0" err="1" smtClean="0">
                <a:latin typeface="Times New Roman" pitchFamily="18" charset="0"/>
                <a:cs typeface="Times New Roman" pitchFamily="18" charset="0"/>
              </a:rPr>
              <a:t>cos</a:t>
            </a:r>
            <a:r>
              <a:rPr lang="en-US" dirty="0" smtClean="0">
                <a:latin typeface="Times New Roman" pitchFamily="18" charset="0"/>
                <a:cs typeface="Times New Roman" pitchFamily="18" charset="0"/>
              </a:rPr>
              <a:t> </a:t>
            </a:r>
            <a:r>
              <a:rPr lang="el-GR" dirty="0" smtClean="0">
                <a:latin typeface="Times New Roman" pitchFamily="18" charset="0"/>
                <a:cs typeface="Times New Roman" pitchFamily="18" charset="0"/>
                <a:sym typeface="Symbol"/>
              </a:rPr>
              <a:t></a:t>
            </a:r>
            <a:r>
              <a:rPr lang="en-US" dirty="0" smtClean="0">
                <a:latin typeface="Times New Roman" pitchFamily="18" charset="0"/>
                <a:cs typeface="Times New Roman" pitchFamily="18" charset="0"/>
              </a:rPr>
              <a:t>/2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p:cTn id="57"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5" end="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4" presetClass="entr" presetSubtype="0" accel="100000" fill="hold" grpId="0" nodeType="click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 calcmode="lin" valueType="num">
                                      <p:cBhvr>
                                        <p:cTn id="66" dur="500" fill="hold"/>
                                        <p:tgtEl>
                                          <p:spTgt spid="3">
                                            <p:txEl>
                                              <p:pRg st="6" end="6"/>
                                            </p:txEl>
                                          </p:spTgt>
                                        </p:tgtEl>
                                        <p:attrNameLst>
                                          <p:attrName>ppt_w</p:attrName>
                                        </p:attrNameLst>
                                      </p:cBhvr>
                                      <p:tavLst>
                                        <p:tav tm="0">
                                          <p:val>
                                            <p:strVal val="#ppt_w*0.05"/>
                                          </p:val>
                                        </p:tav>
                                        <p:tav tm="100000">
                                          <p:val>
                                            <p:strVal val="#ppt_w"/>
                                          </p:val>
                                        </p:tav>
                                      </p:tavLst>
                                    </p:anim>
                                    <p:anim calcmode="lin" valueType="num">
                                      <p:cBhvr>
                                        <p:cTn id="67" dur="5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68" dur="5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Effect transition="in" filter="fade">
                                      <p:cBhvr>
                                        <p:cTn id="70" dur="500"/>
                                        <p:tgtEl>
                                          <p:spTgt spid="3">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4" presetClass="entr" presetSubtype="0" accel="100000" fill="hold" grpId="0" nodeType="clickEffect">
                                  <p:stCondLst>
                                    <p:cond delay="0"/>
                                  </p:stCondLst>
                                  <p:childTnLst>
                                    <p:set>
                                      <p:cBhvr>
                                        <p:cTn id="74" dur="1" fill="hold">
                                          <p:stCondLst>
                                            <p:cond delay="0"/>
                                          </p:stCondLst>
                                        </p:cTn>
                                        <p:tgtEl>
                                          <p:spTgt spid="3">
                                            <p:txEl>
                                              <p:pRg st="7" end="7"/>
                                            </p:txEl>
                                          </p:spTgt>
                                        </p:tgtEl>
                                        <p:attrNameLst>
                                          <p:attrName>style.visibility</p:attrName>
                                        </p:attrNameLst>
                                      </p:cBhvr>
                                      <p:to>
                                        <p:strVal val="visible"/>
                                      </p:to>
                                    </p:set>
                                    <p:anim calcmode="lin" valueType="num">
                                      <p:cBhvr>
                                        <p:cTn id="75" dur="500" fill="hold"/>
                                        <p:tgtEl>
                                          <p:spTgt spid="3">
                                            <p:txEl>
                                              <p:pRg st="7" end="7"/>
                                            </p:txEl>
                                          </p:spTgt>
                                        </p:tgtEl>
                                        <p:attrNameLst>
                                          <p:attrName>ppt_w</p:attrName>
                                        </p:attrNameLst>
                                      </p:cBhvr>
                                      <p:tavLst>
                                        <p:tav tm="0">
                                          <p:val>
                                            <p:strVal val="#ppt_w*0.05"/>
                                          </p:val>
                                        </p:tav>
                                        <p:tav tm="100000">
                                          <p:val>
                                            <p:strVal val="#ppt_w"/>
                                          </p:val>
                                        </p:tav>
                                      </p:tavLst>
                                    </p:anim>
                                    <p:anim calcmode="lin" valueType="num">
                                      <p:cBhvr>
                                        <p:cTn id="76" dur="5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77" dur="5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78" dur="500" fill="hold"/>
                                        <p:tgtEl>
                                          <p:spTgt spid="3">
                                            <p:txEl>
                                              <p:pRg st="7" end="7"/>
                                            </p:txEl>
                                          </p:spTgt>
                                        </p:tgtEl>
                                        <p:attrNameLst>
                                          <p:attrName>ppt_y</p:attrName>
                                        </p:attrNameLst>
                                      </p:cBhvr>
                                      <p:tavLst>
                                        <p:tav tm="0">
                                          <p:val>
                                            <p:strVal val="#ppt_y"/>
                                          </p:val>
                                        </p:tav>
                                        <p:tav tm="100000">
                                          <p:val>
                                            <p:strVal val="#ppt_y"/>
                                          </p:val>
                                        </p:tav>
                                      </p:tavLst>
                                    </p:anim>
                                    <p:animEffect transition="in" filter="fade">
                                      <p:cBhvr>
                                        <p:cTn id="7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8600"/>
            <a:ext cx="8229600" cy="6302408"/>
          </a:xfrm>
        </p:spPr>
        <p:txBody>
          <a:bodyPr>
            <a:normAutofit fontScale="47500" lnSpcReduction="20000"/>
          </a:bodyPr>
          <a:lstStyle/>
          <a:p>
            <a:pPr lvl="1">
              <a:buNone/>
            </a:pPr>
            <a:r>
              <a:rPr lang="en-US" dirty="0" smtClean="0"/>
              <a:t>				</a:t>
            </a:r>
            <a:r>
              <a:rPr lang="en-US" sz="4800" dirty="0" smtClean="0">
                <a:latin typeface="Times New Roman" pitchFamily="18" charset="0"/>
                <a:cs typeface="Times New Roman" pitchFamily="18" charset="0"/>
              </a:rPr>
              <a:t>		      </a:t>
            </a:r>
            <a:r>
              <a:rPr lang="en-US" sz="5500" dirty="0" smtClean="0">
                <a:latin typeface="Times New Roman" pitchFamily="18" charset="0"/>
                <a:cs typeface="Times New Roman" pitchFamily="18" charset="0"/>
              </a:rPr>
              <a:t>Sin (m</a:t>
            </a:r>
            <a:r>
              <a:rPr lang="el-GR" sz="5500" dirty="0" smtClean="0">
                <a:latin typeface="Times New Roman" pitchFamily="18" charset="0"/>
                <a:cs typeface="Times New Roman" pitchFamily="18" charset="0"/>
              </a:rPr>
              <a:t>β</a:t>
            </a:r>
            <a:r>
              <a:rPr lang="en-US" sz="5500" dirty="0" smtClean="0">
                <a:latin typeface="Times New Roman" pitchFamily="18" charset="0"/>
                <a:cs typeface="Times New Roman" pitchFamily="18" charset="0"/>
              </a:rPr>
              <a:t>/2) </a:t>
            </a:r>
          </a:p>
          <a:p>
            <a:pPr>
              <a:buBlip>
                <a:blip r:embed="rId2"/>
              </a:buBlip>
            </a:pPr>
            <a:r>
              <a:rPr lang="en-US" sz="5500" dirty="0" err="1" smtClean="0">
                <a:latin typeface="Times New Roman" pitchFamily="18" charset="0"/>
                <a:cs typeface="Times New Roman" pitchFamily="18" charset="0"/>
              </a:rPr>
              <a:t>Kd</a:t>
            </a:r>
            <a:r>
              <a:rPr lang="en-US" sz="5500" dirty="0" smtClean="0">
                <a:latin typeface="Times New Roman" pitchFamily="18" charset="0"/>
                <a:cs typeface="Times New Roman" pitchFamily="18" charset="0"/>
              </a:rPr>
              <a:t> = Distribution factor = </a:t>
            </a:r>
          </a:p>
          <a:p>
            <a:pPr>
              <a:buBlip>
                <a:blip r:embed="rId2"/>
              </a:buBlip>
            </a:pPr>
            <a:r>
              <a:rPr lang="en-US" sz="5500" dirty="0" smtClean="0">
                <a:latin typeface="Times New Roman" pitchFamily="18" charset="0"/>
                <a:cs typeface="Times New Roman" pitchFamily="18" charset="0"/>
              </a:rPr>
              <a:t>					       m sin</a:t>
            </a:r>
            <a:r>
              <a:rPr lang="el-GR" sz="5500" dirty="0" smtClean="0">
                <a:latin typeface="Times New Roman" pitchFamily="18" charset="0"/>
                <a:cs typeface="Times New Roman" pitchFamily="18" charset="0"/>
              </a:rPr>
              <a:t>β</a:t>
            </a:r>
            <a:r>
              <a:rPr lang="en-US" sz="5500" dirty="0" smtClean="0">
                <a:latin typeface="Times New Roman" pitchFamily="18" charset="0"/>
                <a:cs typeface="Times New Roman" pitchFamily="18" charset="0"/>
              </a:rPr>
              <a:t>/2</a:t>
            </a:r>
          </a:p>
          <a:p>
            <a:pPr>
              <a:buBlip>
                <a:blip r:embed="rId2"/>
              </a:buBlip>
            </a:pPr>
            <a:endParaRPr lang="en-IN" sz="5500" dirty="0" smtClean="0">
              <a:latin typeface="Times New Roman" pitchFamily="18" charset="0"/>
              <a:cs typeface="Times New Roman" pitchFamily="18" charset="0"/>
            </a:endParaRPr>
          </a:p>
          <a:p>
            <a:pPr>
              <a:buBlip>
                <a:blip r:embed="rId2"/>
              </a:buBlip>
            </a:pPr>
            <a:r>
              <a:rPr lang="en-US" sz="5500" dirty="0" smtClean="0">
                <a:latin typeface="Times New Roman" pitchFamily="18" charset="0"/>
                <a:cs typeface="Times New Roman" pitchFamily="18" charset="0"/>
              </a:rPr>
              <a:t>Average </a:t>
            </a:r>
            <a:r>
              <a:rPr lang="en-US" sz="5500" dirty="0" err="1" smtClean="0">
                <a:latin typeface="Times New Roman" pitchFamily="18" charset="0"/>
                <a:cs typeface="Times New Roman" pitchFamily="18" charset="0"/>
              </a:rPr>
              <a:t>emf</a:t>
            </a:r>
            <a:r>
              <a:rPr lang="en-US" sz="5500" dirty="0" smtClean="0">
                <a:latin typeface="Times New Roman" pitchFamily="18" charset="0"/>
                <a:cs typeface="Times New Roman" pitchFamily="18" charset="0"/>
              </a:rPr>
              <a:t> /conductor = P</a:t>
            </a:r>
            <a:r>
              <a:rPr lang="en-US" sz="5500" dirty="0" smtClean="0">
                <a:latin typeface="Times New Roman" pitchFamily="18" charset="0"/>
                <a:cs typeface="Times New Roman" pitchFamily="18" charset="0"/>
                <a:sym typeface="Symbol"/>
              </a:rPr>
              <a:t> </a:t>
            </a:r>
            <a:r>
              <a:rPr lang="en-US" sz="5500" dirty="0" smtClean="0">
                <a:latin typeface="Times New Roman" pitchFamily="18" charset="0"/>
                <a:cs typeface="Times New Roman" pitchFamily="18" charset="0"/>
              </a:rPr>
              <a:t>/ (60/N)</a:t>
            </a:r>
          </a:p>
          <a:p>
            <a:pPr>
              <a:buBlip>
                <a:blip r:embed="rId2"/>
              </a:buBlip>
            </a:pPr>
            <a:r>
              <a:rPr lang="en-US" sz="5500" dirty="0" smtClean="0">
                <a:latin typeface="Times New Roman" pitchFamily="18" charset="0"/>
                <a:cs typeface="Times New Roman" pitchFamily="18" charset="0"/>
              </a:rPr>
              <a:t>Average </a:t>
            </a:r>
            <a:r>
              <a:rPr lang="en-US" sz="5500" dirty="0" err="1" smtClean="0">
                <a:latin typeface="Times New Roman" pitchFamily="18" charset="0"/>
                <a:cs typeface="Times New Roman" pitchFamily="18" charset="0"/>
              </a:rPr>
              <a:t>emf</a:t>
            </a:r>
            <a:r>
              <a:rPr lang="en-US" sz="5500" dirty="0" smtClean="0">
                <a:latin typeface="Times New Roman" pitchFamily="18" charset="0"/>
                <a:cs typeface="Times New Roman" pitchFamily="18" charset="0"/>
              </a:rPr>
              <a:t> / phase = Eph = 2</a:t>
            </a:r>
            <a:r>
              <a:rPr lang="en-US" sz="5500" dirty="0" smtClean="0">
                <a:latin typeface="Times New Roman" pitchFamily="18" charset="0"/>
                <a:cs typeface="Times New Roman" pitchFamily="18" charset="0"/>
                <a:sym typeface="Symbol"/>
              </a:rPr>
              <a:t></a:t>
            </a:r>
            <a:r>
              <a:rPr lang="en-US" sz="5500" dirty="0" smtClean="0">
                <a:latin typeface="Times New Roman" pitchFamily="18" charset="0"/>
                <a:cs typeface="Times New Roman" pitchFamily="18" charset="0"/>
              </a:rPr>
              <a:t>fz volt 							(or ) 4</a:t>
            </a:r>
            <a:r>
              <a:rPr lang="el-GR" sz="5500" dirty="0" smtClean="0">
                <a:latin typeface="Times New Roman" pitchFamily="18" charset="0"/>
                <a:cs typeface="Times New Roman" pitchFamily="18" charset="0"/>
              </a:rPr>
              <a:t>φ</a:t>
            </a:r>
            <a:r>
              <a:rPr lang="en-US" sz="5500" dirty="0" err="1" smtClean="0">
                <a:latin typeface="Times New Roman" pitchFamily="18" charset="0"/>
                <a:cs typeface="Times New Roman" pitchFamily="18" charset="0"/>
              </a:rPr>
              <a:t>fT</a:t>
            </a:r>
            <a:r>
              <a:rPr lang="en-US" sz="5500" dirty="0" smtClean="0">
                <a:latin typeface="Times New Roman" pitchFamily="18" charset="0"/>
                <a:cs typeface="Times New Roman" pitchFamily="18" charset="0"/>
              </a:rPr>
              <a:t> volts (if Z=2T) </a:t>
            </a:r>
          </a:p>
          <a:p>
            <a:pPr>
              <a:buBlip>
                <a:blip r:embed="rId2"/>
              </a:buBlip>
            </a:pPr>
            <a:endParaRPr lang="en-US" sz="5500" dirty="0" smtClean="0">
              <a:latin typeface="Times New Roman" pitchFamily="18" charset="0"/>
              <a:cs typeface="Times New Roman" pitchFamily="18" charset="0"/>
            </a:endParaRPr>
          </a:p>
          <a:p>
            <a:pPr>
              <a:buNone/>
            </a:pPr>
            <a:r>
              <a:rPr lang="en-US" sz="5500" dirty="0" smtClean="0">
                <a:latin typeface="Times New Roman" pitchFamily="18" charset="0"/>
                <a:cs typeface="Times New Roman" pitchFamily="18" charset="0"/>
              </a:rPr>
              <a:t>					 RMS value </a:t>
            </a:r>
          </a:p>
          <a:p>
            <a:pPr>
              <a:buBlip>
                <a:blip r:embed="rId2"/>
              </a:buBlip>
            </a:pPr>
            <a:r>
              <a:rPr lang="en-US" sz="5500" dirty="0" smtClean="0">
                <a:latin typeface="Times New Roman" pitchFamily="18" charset="0"/>
                <a:cs typeface="Times New Roman" pitchFamily="18" charset="0"/>
              </a:rPr>
              <a:t>Form factor (</a:t>
            </a:r>
            <a:r>
              <a:rPr lang="en-US" sz="5500" dirty="0" err="1" smtClean="0">
                <a:latin typeface="Times New Roman" pitchFamily="18" charset="0"/>
                <a:cs typeface="Times New Roman" pitchFamily="18" charset="0"/>
              </a:rPr>
              <a:t>Kf</a:t>
            </a:r>
            <a:r>
              <a:rPr lang="en-US" sz="5500" dirty="0" smtClean="0">
                <a:latin typeface="Times New Roman" pitchFamily="18" charset="0"/>
                <a:cs typeface="Times New Roman" pitchFamily="18" charset="0"/>
              </a:rPr>
              <a:t>) = 			 	=1.11</a:t>
            </a:r>
          </a:p>
          <a:p>
            <a:pPr>
              <a:buNone/>
            </a:pPr>
            <a:r>
              <a:rPr lang="en-US" sz="5500" dirty="0" smtClean="0">
                <a:latin typeface="Times New Roman" pitchFamily="18" charset="0"/>
                <a:cs typeface="Times New Roman" pitchFamily="18" charset="0"/>
              </a:rPr>
              <a:t>					Average value</a:t>
            </a:r>
          </a:p>
          <a:p>
            <a:pPr>
              <a:buBlip>
                <a:blip r:embed="rId2"/>
              </a:buBlip>
            </a:pPr>
            <a:r>
              <a:rPr lang="en-US" sz="5500" dirty="0" smtClean="0">
                <a:latin typeface="Times New Roman" pitchFamily="18" charset="0"/>
                <a:cs typeface="Times New Roman" pitchFamily="18" charset="0"/>
              </a:rPr>
              <a:t>RMS value of </a:t>
            </a:r>
            <a:r>
              <a:rPr lang="en-US" sz="5500" dirty="0" err="1" smtClean="0">
                <a:latin typeface="Times New Roman" pitchFamily="18" charset="0"/>
                <a:cs typeface="Times New Roman" pitchFamily="18" charset="0"/>
              </a:rPr>
              <a:t>emf</a:t>
            </a:r>
            <a:r>
              <a:rPr lang="en-US" sz="5500" dirty="0" smtClean="0">
                <a:latin typeface="Times New Roman" pitchFamily="18" charset="0"/>
                <a:cs typeface="Times New Roman" pitchFamily="18" charset="0"/>
              </a:rPr>
              <a:t> / ph = Eph = 1.11*2</a:t>
            </a:r>
            <a:r>
              <a:rPr lang="el-GR" sz="5500" dirty="0" smtClean="0">
                <a:latin typeface="Times New Roman" pitchFamily="18" charset="0"/>
                <a:cs typeface="Times New Roman" pitchFamily="18" charset="0"/>
              </a:rPr>
              <a:t>φ</a:t>
            </a:r>
            <a:r>
              <a:rPr lang="en-US" sz="5500" dirty="0" err="1" smtClean="0">
                <a:latin typeface="Times New Roman" pitchFamily="18" charset="0"/>
                <a:cs typeface="Times New Roman" pitchFamily="18" charset="0"/>
              </a:rPr>
              <a:t>fz</a:t>
            </a:r>
            <a:endParaRPr lang="en-US" sz="5500" dirty="0" smtClean="0">
              <a:latin typeface="Times New Roman" pitchFamily="18" charset="0"/>
              <a:cs typeface="Times New Roman" pitchFamily="18" charset="0"/>
            </a:endParaRPr>
          </a:p>
          <a:p>
            <a:pPr>
              <a:buNone/>
            </a:pPr>
            <a:r>
              <a:rPr lang="en-US" sz="5500" dirty="0" smtClean="0">
                <a:latin typeface="Times New Roman" pitchFamily="18" charset="0"/>
                <a:cs typeface="Times New Roman" pitchFamily="18" charset="0"/>
              </a:rPr>
              <a:t>	</a:t>
            </a:r>
          </a:p>
          <a:p>
            <a:pPr>
              <a:buNone/>
            </a:pPr>
            <a:r>
              <a:rPr lang="en-US" sz="5500" dirty="0" smtClean="0">
                <a:latin typeface="Times New Roman" pitchFamily="18" charset="0"/>
                <a:cs typeface="Times New Roman" pitchFamily="18" charset="0"/>
              </a:rPr>
              <a:t>	</a:t>
            </a:r>
            <a:r>
              <a:rPr lang="en-US" sz="5500" dirty="0" err="1" smtClean="0">
                <a:latin typeface="Times New Roman" pitchFamily="18" charset="0"/>
                <a:cs typeface="Times New Roman" pitchFamily="18" charset="0"/>
              </a:rPr>
              <a:t>Kp</a:t>
            </a:r>
            <a:r>
              <a:rPr lang="en-US" sz="5500" dirty="0" smtClean="0">
                <a:latin typeface="Times New Roman" pitchFamily="18" charset="0"/>
                <a:cs typeface="Times New Roman" pitchFamily="18" charset="0"/>
              </a:rPr>
              <a:t> and </a:t>
            </a:r>
            <a:r>
              <a:rPr lang="en-US" sz="5500" dirty="0" err="1" smtClean="0">
                <a:latin typeface="Times New Roman" pitchFamily="18" charset="0"/>
                <a:cs typeface="Times New Roman" pitchFamily="18" charset="0"/>
              </a:rPr>
              <a:t>Kd</a:t>
            </a:r>
            <a:r>
              <a:rPr lang="en-US" sz="5500" dirty="0" smtClean="0">
                <a:latin typeface="Times New Roman" pitchFamily="18" charset="0"/>
                <a:cs typeface="Times New Roman" pitchFamily="18" charset="0"/>
              </a:rPr>
              <a:t>  reduces the actual voltage .</a:t>
            </a:r>
          </a:p>
          <a:p>
            <a:pPr>
              <a:buBlip>
                <a:blip r:embed="rId2"/>
              </a:buBlip>
            </a:pPr>
            <a:r>
              <a:rPr lang="en-US" sz="5500" dirty="0" smtClean="0">
                <a:latin typeface="Times New Roman" pitchFamily="18" charset="0"/>
                <a:cs typeface="Times New Roman" pitchFamily="18" charset="0"/>
              </a:rPr>
              <a:t>Hence </a:t>
            </a:r>
            <a:r>
              <a:rPr lang="en-US" sz="5500" b="1" dirty="0" smtClean="0">
                <a:solidFill>
                  <a:srgbClr val="FFFF00"/>
                </a:solidFill>
                <a:latin typeface="Times New Roman" pitchFamily="18" charset="0"/>
                <a:cs typeface="Times New Roman" pitchFamily="18" charset="0"/>
              </a:rPr>
              <a:t>E </a:t>
            </a:r>
            <a:r>
              <a:rPr lang="en-US" sz="5500" b="1" baseline="-25000" dirty="0" smtClean="0">
                <a:solidFill>
                  <a:srgbClr val="FFFF00"/>
                </a:solidFill>
                <a:latin typeface="Times New Roman" pitchFamily="18" charset="0"/>
                <a:cs typeface="Times New Roman" pitchFamily="18" charset="0"/>
              </a:rPr>
              <a:t>ph</a:t>
            </a:r>
            <a:r>
              <a:rPr lang="en-US" sz="5500" b="1" dirty="0" smtClean="0">
                <a:solidFill>
                  <a:srgbClr val="FFFF00"/>
                </a:solidFill>
                <a:latin typeface="Times New Roman" pitchFamily="18" charset="0"/>
                <a:cs typeface="Times New Roman" pitchFamily="18" charset="0"/>
              </a:rPr>
              <a:t> = 4.44 </a:t>
            </a:r>
            <a:r>
              <a:rPr lang="en-US" sz="5500" b="1" dirty="0" err="1" smtClean="0">
                <a:solidFill>
                  <a:srgbClr val="FFFF00"/>
                </a:solidFill>
                <a:latin typeface="Times New Roman" pitchFamily="18" charset="0"/>
                <a:cs typeface="Times New Roman" pitchFamily="18" charset="0"/>
              </a:rPr>
              <a:t>KpKdfφT</a:t>
            </a:r>
            <a:r>
              <a:rPr lang="en-US" sz="5500" b="1" dirty="0" smtClean="0">
                <a:solidFill>
                  <a:srgbClr val="FFFF00"/>
                </a:solidFill>
                <a:latin typeface="Times New Roman" pitchFamily="18" charset="0"/>
                <a:cs typeface="Times New Roman" pitchFamily="18" charset="0"/>
              </a:rPr>
              <a:t>  </a:t>
            </a:r>
            <a:r>
              <a:rPr lang="en-US" sz="5500" dirty="0" smtClean="0">
                <a:latin typeface="Times New Roman" pitchFamily="18" charset="0"/>
                <a:cs typeface="Times New Roman" pitchFamily="18" charset="0"/>
              </a:rPr>
              <a:t>volts , where Z=2T.</a:t>
            </a:r>
            <a:endParaRPr lang="en-IN" sz="5500" dirty="0">
              <a:latin typeface="Times New Roman" pitchFamily="18" charset="0"/>
              <a:cs typeface="Times New Roman" pitchFamily="18" charset="0"/>
            </a:endParaRPr>
          </a:p>
        </p:txBody>
      </p:sp>
      <p:cxnSp>
        <p:nvCxnSpPr>
          <p:cNvPr id="5" name="Straight Connector 4"/>
          <p:cNvCxnSpPr/>
          <p:nvPr/>
        </p:nvCxnSpPr>
        <p:spPr>
          <a:xfrm>
            <a:off x="5257800" y="762000"/>
            <a:ext cx="1981200" cy="1588"/>
          </a:xfrm>
          <a:prstGeom prst="line">
            <a:avLst/>
          </a:prstGeom>
          <a:ln w="38100">
            <a:solidFill>
              <a:srgbClr val="F0F438"/>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114800" y="3886200"/>
            <a:ext cx="2209800" cy="1588"/>
          </a:xfrm>
          <a:prstGeom prst="line">
            <a:avLst/>
          </a:prstGeom>
          <a:ln w="38100">
            <a:solidFill>
              <a:srgbClr val="F0F43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17"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18"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26"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7"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8"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p:cTn id="34"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35"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36"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7"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38" dur="5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4" presetClass="entr" presetSubtype="0" accel="100000"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p:cTn id="43"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44"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45"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46"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47" dur="500"/>
                                        <p:tgtEl>
                                          <p:spTgt spid="3">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4" presetClass="entr" presetSubtype="0" accel="100000" fill="hold" grpId="0"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 calcmode="lin" valueType="num">
                                      <p:cBhvr>
                                        <p:cTn id="52" dur="500" fill="hold"/>
                                        <p:tgtEl>
                                          <p:spTgt spid="3">
                                            <p:txEl>
                                              <p:pRg st="7" end="7"/>
                                            </p:txEl>
                                          </p:spTgt>
                                        </p:tgtEl>
                                        <p:attrNameLst>
                                          <p:attrName>ppt_w</p:attrName>
                                        </p:attrNameLst>
                                      </p:cBhvr>
                                      <p:tavLst>
                                        <p:tav tm="0">
                                          <p:val>
                                            <p:strVal val="#ppt_w*0.05"/>
                                          </p:val>
                                        </p:tav>
                                        <p:tav tm="100000">
                                          <p:val>
                                            <p:strVal val="#ppt_w"/>
                                          </p:val>
                                        </p:tav>
                                      </p:tavLst>
                                    </p:anim>
                                    <p:anim calcmode="lin" valueType="num">
                                      <p:cBhvr>
                                        <p:cTn id="53" dur="5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54" dur="5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55" dur="500" fill="hold"/>
                                        <p:tgtEl>
                                          <p:spTgt spid="3">
                                            <p:txEl>
                                              <p:pRg st="7" end="7"/>
                                            </p:txEl>
                                          </p:spTgt>
                                        </p:tgtEl>
                                        <p:attrNameLst>
                                          <p:attrName>ppt_y</p:attrName>
                                        </p:attrNameLst>
                                      </p:cBhvr>
                                      <p:tavLst>
                                        <p:tav tm="0">
                                          <p:val>
                                            <p:strVal val="#ppt_y"/>
                                          </p:val>
                                        </p:tav>
                                        <p:tav tm="100000">
                                          <p:val>
                                            <p:strVal val="#ppt_y"/>
                                          </p:val>
                                        </p:tav>
                                      </p:tavLst>
                                    </p:anim>
                                    <p:animEffect transition="in" filter="fade">
                                      <p:cBhvr>
                                        <p:cTn id="56" dur="500"/>
                                        <p:tgtEl>
                                          <p:spTgt spid="3">
                                            <p:txEl>
                                              <p:pRg st="7" end="7"/>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4" presetClass="entr" presetSubtype="0" accel="100000"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p:cTn id="61" dur="500" fill="hold"/>
                                        <p:tgtEl>
                                          <p:spTgt spid="3">
                                            <p:txEl>
                                              <p:pRg st="8" end="8"/>
                                            </p:txEl>
                                          </p:spTgt>
                                        </p:tgtEl>
                                        <p:attrNameLst>
                                          <p:attrName>ppt_w</p:attrName>
                                        </p:attrNameLst>
                                      </p:cBhvr>
                                      <p:tavLst>
                                        <p:tav tm="0">
                                          <p:val>
                                            <p:strVal val="#ppt_w*0.05"/>
                                          </p:val>
                                        </p:tav>
                                        <p:tav tm="100000">
                                          <p:val>
                                            <p:strVal val="#ppt_w"/>
                                          </p:val>
                                        </p:tav>
                                      </p:tavLst>
                                    </p:anim>
                                    <p:anim calcmode="lin" valueType="num">
                                      <p:cBhvr>
                                        <p:cTn id="62" dur="500" fill="hold"/>
                                        <p:tgtEl>
                                          <p:spTgt spid="3">
                                            <p:txEl>
                                              <p:pRg st="8" end="8"/>
                                            </p:txEl>
                                          </p:spTgt>
                                        </p:tgtEl>
                                        <p:attrNameLst>
                                          <p:attrName>ppt_h</p:attrName>
                                        </p:attrNameLst>
                                      </p:cBhvr>
                                      <p:tavLst>
                                        <p:tav tm="0">
                                          <p:val>
                                            <p:strVal val="#ppt_h"/>
                                          </p:val>
                                        </p:tav>
                                        <p:tav tm="100000">
                                          <p:val>
                                            <p:strVal val="#ppt_h"/>
                                          </p:val>
                                        </p:tav>
                                      </p:tavLst>
                                    </p:anim>
                                    <p:anim calcmode="lin" valueType="num">
                                      <p:cBhvr>
                                        <p:cTn id="63" dur="5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64" dur="500" fill="hold"/>
                                        <p:tgtEl>
                                          <p:spTgt spid="3">
                                            <p:txEl>
                                              <p:pRg st="8" end="8"/>
                                            </p:txEl>
                                          </p:spTgt>
                                        </p:tgtEl>
                                        <p:attrNameLst>
                                          <p:attrName>ppt_y</p:attrName>
                                        </p:attrNameLst>
                                      </p:cBhvr>
                                      <p:tavLst>
                                        <p:tav tm="0">
                                          <p:val>
                                            <p:strVal val="#ppt_y"/>
                                          </p:val>
                                        </p:tav>
                                        <p:tav tm="100000">
                                          <p:val>
                                            <p:strVal val="#ppt_y"/>
                                          </p:val>
                                        </p:tav>
                                      </p:tavLst>
                                    </p:anim>
                                    <p:animEffect transition="in" filter="fade">
                                      <p:cBhvr>
                                        <p:cTn id="65" dur="5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4" presetClass="entr" presetSubtype="0" accel="10000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 calcmode="lin" valueType="num">
                                      <p:cBhvr>
                                        <p:cTn id="70" dur="500" fill="hold"/>
                                        <p:tgtEl>
                                          <p:spTgt spid="3">
                                            <p:txEl>
                                              <p:pRg st="9" end="9"/>
                                            </p:txEl>
                                          </p:spTgt>
                                        </p:tgtEl>
                                        <p:attrNameLst>
                                          <p:attrName>ppt_w</p:attrName>
                                        </p:attrNameLst>
                                      </p:cBhvr>
                                      <p:tavLst>
                                        <p:tav tm="0">
                                          <p:val>
                                            <p:strVal val="#ppt_w*0.05"/>
                                          </p:val>
                                        </p:tav>
                                        <p:tav tm="100000">
                                          <p:val>
                                            <p:strVal val="#ppt_w"/>
                                          </p:val>
                                        </p:tav>
                                      </p:tavLst>
                                    </p:anim>
                                    <p:anim calcmode="lin" valueType="num">
                                      <p:cBhvr>
                                        <p:cTn id="71" dur="500" fill="hold"/>
                                        <p:tgtEl>
                                          <p:spTgt spid="3">
                                            <p:txEl>
                                              <p:pRg st="9" end="9"/>
                                            </p:txEl>
                                          </p:spTgt>
                                        </p:tgtEl>
                                        <p:attrNameLst>
                                          <p:attrName>ppt_h</p:attrName>
                                        </p:attrNameLst>
                                      </p:cBhvr>
                                      <p:tavLst>
                                        <p:tav tm="0">
                                          <p:val>
                                            <p:strVal val="#ppt_h"/>
                                          </p:val>
                                        </p:tav>
                                        <p:tav tm="100000">
                                          <p:val>
                                            <p:strVal val="#ppt_h"/>
                                          </p:val>
                                        </p:tav>
                                      </p:tavLst>
                                    </p:anim>
                                    <p:anim calcmode="lin" valueType="num">
                                      <p:cBhvr>
                                        <p:cTn id="72" dur="500" fill="hold"/>
                                        <p:tgtEl>
                                          <p:spTgt spid="3">
                                            <p:txEl>
                                              <p:pRg st="9" end="9"/>
                                            </p:txEl>
                                          </p:spTgt>
                                        </p:tgtEl>
                                        <p:attrNameLst>
                                          <p:attrName>ppt_x</p:attrName>
                                        </p:attrNameLst>
                                      </p:cBhvr>
                                      <p:tavLst>
                                        <p:tav tm="0">
                                          <p:val>
                                            <p:strVal val="#ppt_x-.2"/>
                                          </p:val>
                                        </p:tav>
                                        <p:tav tm="100000">
                                          <p:val>
                                            <p:strVal val="#ppt_x"/>
                                          </p:val>
                                        </p:tav>
                                      </p:tavLst>
                                    </p:anim>
                                    <p:anim calcmode="lin" valueType="num">
                                      <p:cBhvr>
                                        <p:cTn id="73" dur="500" fill="hold"/>
                                        <p:tgtEl>
                                          <p:spTgt spid="3">
                                            <p:txEl>
                                              <p:pRg st="9" end="9"/>
                                            </p:txEl>
                                          </p:spTgt>
                                        </p:tgtEl>
                                        <p:attrNameLst>
                                          <p:attrName>ppt_y</p:attrName>
                                        </p:attrNameLst>
                                      </p:cBhvr>
                                      <p:tavLst>
                                        <p:tav tm="0">
                                          <p:val>
                                            <p:strVal val="#ppt_y"/>
                                          </p:val>
                                        </p:tav>
                                        <p:tav tm="100000">
                                          <p:val>
                                            <p:strVal val="#ppt_y"/>
                                          </p:val>
                                        </p:tav>
                                      </p:tavLst>
                                    </p:anim>
                                    <p:animEffect transition="in" filter="fade">
                                      <p:cBhvr>
                                        <p:cTn id="74" dur="500"/>
                                        <p:tgtEl>
                                          <p:spTgt spid="3">
                                            <p:txEl>
                                              <p:pRg st="9" end="9"/>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54" presetClass="entr" presetSubtype="0" accel="100000" fill="hold" grpId="0" nodeType="clickEffect">
                                  <p:stCondLst>
                                    <p:cond delay="0"/>
                                  </p:stCondLst>
                                  <p:childTnLst>
                                    <p:set>
                                      <p:cBhvr>
                                        <p:cTn id="78" dur="1" fill="hold">
                                          <p:stCondLst>
                                            <p:cond delay="0"/>
                                          </p:stCondLst>
                                        </p:cTn>
                                        <p:tgtEl>
                                          <p:spTgt spid="3">
                                            <p:txEl>
                                              <p:pRg st="10" end="10"/>
                                            </p:txEl>
                                          </p:spTgt>
                                        </p:tgtEl>
                                        <p:attrNameLst>
                                          <p:attrName>style.visibility</p:attrName>
                                        </p:attrNameLst>
                                      </p:cBhvr>
                                      <p:to>
                                        <p:strVal val="visible"/>
                                      </p:to>
                                    </p:set>
                                    <p:anim calcmode="lin" valueType="num">
                                      <p:cBhvr>
                                        <p:cTn id="79" dur="500" fill="hold"/>
                                        <p:tgtEl>
                                          <p:spTgt spid="3">
                                            <p:txEl>
                                              <p:pRg st="10" end="10"/>
                                            </p:txEl>
                                          </p:spTgt>
                                        </p:tgtEl>
                                        <p:attrNameLst>
                                          <p:attrName>ppt_w</p:attrName>
                                        </p:attrNameLst>
                                      </p:cBhvr>
                                      <p:tavLst>
                                        <p:tav tm="0">
                                          <p:val>
                                            <p:strVal val="#ppt_w*0.05"/>
                                          </p:val>
                                        </p:tav>
                                        <p:tav tm="100000">
                                          <p:val>
                                            <p:strVal val="#ppt_w"/>
                                          </p:val>
                                        </p:tav>
                                      </p:tavLst>
                                    </p:anim>
                                    <p:anim calcmode="lin" valueType="num">
                                      <p:cBhvr>
                                        <p:cTn id="80" dur="500" fill="hold"/>
                                        <p:tgtEl>
                                          <p:spTgt spid="3">
                                            <p:txEl>
                                              <p:pRg st="10" end="10"/>
                                            </p:txEl>
                                          </p:spTgt>
                                        </p:tgtEl>
                                        <p:attrNameLst>
                                          <p:attrName>ppt_h</p:attrName>
                                        </p:attrNameLst>
                                      </p:cBhvr>
                                      <p:tavLst>
                                        <p:tav tm="0">
                                          <p:val>
                                            <p:strVal val="#ppt_h"/>
                                          </p:val>
                                        </p:tav>
                                        <p:tav tm="100000">
                                          <p:val>
                                            <p:strVal val="#ppt_h"/>
                                          </p:val>
                                        </p:tav>
                                      </p:tavLst>
                                    </p:anim>
                                    <p:anim calcmode="lin" valueType="num">
                                      <p:cBhvr>
                                        <p:cTn id="81" dur="500" fill="hold"/>
                                        <p:tgtEl>
                                          <p:spTgt spid="3">
                                            <p:txEl>
                                              <p:pRg st="10" end="10"/>
                                            </p:txEl>
                                          </p:spTgt>
                                        </p:tgtEl>
                                        <p:attrNameLst>
                                          <p:attrName>ppt_x</p:attrName>
                                        </p:attrNameLst>
                                      </p:cBhvr>
                                      <p:tavLst>
                                        <p:tav tm="0">
                                          <p:val>
                                            <p:strVal val="#ppt_x-.2"/>
                                          </p:val>
                                        </p:tav>
                                        <p:tav tm="100000">
                                          <p:val>
                                            <p:strVal val="#ppt_x"/>
                                          </p:val>
                                        </p:tav>
                                      </p:tavLst>
                                    </p:anim>
                                    <p:anim calcmode="lin" valueType="num">
                                      <p:cBhvr>
                                        <p:cTn id="82" dur="500" fill="hold"/>
                                        <p:tgtEl>
                                          <p:spTgt spid="3">
                                            <p:txEl>
                                              <p:pRg st="10" end="10"/>
                                            </p:txEl>
                                          </p:spTgt>
                                        </p:tgtEl>
                                        <p:attrNameLst>
                                          <p:attrName>ppt_y</p:attrName>
                                        </p:attrNameLst>
                                      </p:cBhvr>
                                      <p:tavLst>
                                        <p:tav tm="0">
                                          <p:val>
                                            <p:strVal val="#ppt_y"/>
                                          </p:val>
                                        </p:tav>
                                        <p:tav tm="100000">
                                          <p:val>
                                            <p:strVal val="#ppt_y"/>
                                          </p:val>
                                        </p:tav>
                                      </p:tavLst>
                                    </p:anim>
                                    <p:animEffect transition="in" filter="fade">
                                      <p:cBhvr>
                                        <p:cTn id="83" dur="500"/>
                                        <p:tgtEl>
                                          <p:spTgt spid="3">
                                            <p:txEl>
                                              <p:pRg st="10" end="10"/>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54" presetClass="entr" presetSubtype="0" accel="100000" fill="hold" grpId="0" nodeType="clickEffect">
                                  <p:stCondLst>
                                    <p:cond delay="0"/>
                                  </p:stCondLst>
                                  <p:childTnLst>
                                    <p:set>
                                      <p:cBhvr>
                                        <p:cTn id="87" dur="1" fill="hold">
                                          <p:stCondLst>
                                            <p:cond delay="0"/>
                                          </p:stCondLst>
                                        </p:cTn>
                                        <p:tgtEl>
                                          <p:spTgt spid="3">
                                            <p:txEl>
                                              <p:pRg st="11" end="11"/>
                                            </p:txEl>
                                          </p:spTgt>
                                        </p:tgtEl>
                                        <p:attrNameLst>
                                          <p:attrName>style.visibility</p:attrName>
                                        </p:attrNameLst>
                                      </p:cBhvr>
                                      <p:to>
                                        <p:strVal val="visible"/>
                                      </p:to>
                                    </p:set>
                                    <p:anim calcmode="lin" valueType="num">
                                      <p:cBhvr>
                                        <p:cTn id="88" dur="500" fill="hold"/>
                                        <p:tgtEl>
                                          <p:spTgt spid="3">
                                            <p:txEl>
                                              <p:pRg st="11" end="11"/>
                                            </p:txEl>
                                          </p:spTgt>
                                        </p:tgtEl>
                                        <p:attrNameLst>
                                          <p:attrName>ppt_w</p:attrName>
                                        </p:attrNameLst>
                                      </p:cBhvr>
                                      <p:tavLst>
                                        <p:tav tm="0">
                                          <p:val>
                                            <p:strVal val="#ppt_w*0.05"/>
                                          </p:val>
                                        </p:tav>
                                        <p:tav tm="100000">
                                          <p:val>
                                            <p:strVal val="#ppt_w"/>
                                          </p:val>
                                        </p:tav>
                                      </p:tavLst>
                                    </p:anim>
                                    <p:anim calcmode="lin" valueType="num">
                                      <p:cBhvr>
                                        <p:cTn id="89" dur="500" fill="hold"/>
                                        <p:tgtEl>
                                          <p:spTgt spid="3">
                                            <p:txEl>
                                              <p:pRg st="11" end="11"/>
                                            </p:txEl>
                                          </p:spTgt>
                                        </p:tgtEl>
                                        <p:attrNameLst>
                                          <p:attrName>ppt_h</p:attrName>
                                        </p:attrNameLst>
                                      </p:cBhvr>
                                      <p:tavLst>
                                        <p:tav tm="0">
                                          <p:val>
                                            <p:strVal val="#ppt_h"/>
                                          </p:val>
                                        </p:tav>
                                        <p:tav tm="100000">
                                          <p:val>
                                            <p:strVal val="#ppt_h"/>
                                          </p:val>
                                        </p:tav>
                                      </p:tavLst>
                                    </p:anim>
                                    <p:anim calcmode="lin" valueType="num">
                                      <p:cBhvr>
                                        <p:cTn id="90" dur="500" fill="hold"/>
                                        <p:tgtEl>
                                          <p:spTgt spid="3">
                                            <p:txEl>
                                              <p:pRg st="11" end="11"/>
                                            </p:txEl>
                                          </p:spTgt>
                                        </p:tgtEl>
                                        <p:attrNameLst>
                                          <p:attrName>ppt_x</p:attrName>
                                        </p:attrNameLst>
                                      </p:cBhvr>
                                      <p:tavLst>
                                        <p:tav tm="0">
                                          <p:val>
                                            <p:strVal val="#ppt_x-.2"/>
                                          </p:val>
                                        </p:tav>
                                        <p:tav tm="100000">
                                          <p:val>
                                            <p:strVal val="#ppt_x"/>
                                          </p:val>
                                        </p:tav>
                                      </p:tavLst>
                                    </p:anim>
                                    <p:anim calcmode="lin" valueType="num">
                                      <p:cBhvr>
                                        <p:cTn id="91" dur="500" fill="hold"/>
                                        <p:tgtEl>
                                          <p:spTgt spid="3">
                                            <p:txEl>
                                              <p:pRg st="11" end="11"/>
                                            </p:txEl>
                                          </p:spTgt>
                                        </p:tgtEl>
                                        <p:attrNameLst>
                                          <p:attrName>ppt_y</p:attrName>
                                        </p:attrNameLst>
                                      </p:cBhvr>
                                      <p:tavLst>
                                        <p:tav tm="0">
                                          <p:val>
                                            <p:strVal val="#ppt_y"/>
                                          </p:val>
                                        </p:tav>
                                        <p:tav tm="100000">
                                          <p:val>
                                            <p:strVal val="#ppt_y"/>
                                          </p:val>
                                        </p:tav>
                                      </p:tavLst>
                                    </p:anim>
                                    <p:animEffect transition="in" filter="fade">
                                      <p:cBhvr>
                                        <p:cTn id="92" dur="500"/>
                                        <p:tgtEl>
                                          <p:spTgt spid="3">
                                            <p:txEl>
                                              <p:pRg st="11" end="1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54" presetClass="entr" presetSubtype="0" accel="100000" fill="hold" grpId="0" nodeType="clickEffect">
                                  <p:stCondLst>
                                    <p:cond delay="0"/>
                                  </p:stCondLst>
                                  <p:childTnLst>
                                    <p:set>
                                      <p:cBhvr>
                                        <p:cTn id="96" dur="1" fill="hold">
                                          <p:stCondLst>
                                            <p:cond delay="0"/>
                                          </p:stCondLst>
                                        </p:cTn>
                                        <p:tgtEl>
                                          <p:spTgt spid="3">
                                            <p:txEl>
                                              <p:pRg st="12" end="12"/>
                                            </p:txEl>
                                          </p:spTgt>
                                        </p:tgtEl>
                                        <p:attrNameLst>
                                          <p:attrName>style.visibility</p:attrName>
                                        </p:attrNameLst>
                                      </p:cBhvr>
                                      <p:to>
                                        <p:strVal val="visible"/>
                                      </p:to>
                                    </p:set>
                                    <p:anim calcmode="lin" valueType="num">
                                      <p:cBhvr>
                                        <p:cTn id="97" dur="500" fill="hold"/>
                                        <p:tgtEl>
                                          <p:spTgt spid="3">
                                            <p:txEl>
                                              <p:pRg st="12" end="12"/>
                                            </p:txEl>
                                          </p:spTgt>
                                        </p:tgtEl>
                                        <p:attrNameLst>
                                          <p:attrName>ppt_w</p:attrName>
                                        </p:attrNameLst>
                                      </p:cBhvr>
                                      <p:tavLst>
                                        <p:tav tm="0">
                                          <p:val>
                                            <p:strVal val="#ppt_w*0.05"/>
                                          </p:val>
                                        </p:tav>
                                        <p:tav tm="100000">
                                          <p:val>
                                            <p:strVal val="#ppt_w"/>
                                          </p:val>
                                        </p:tav>
                                      </p:tavLst>
                                    </p:anim>
                                    <p:anim calcmode="lin" valueType="num">
                                      <p:cBhvr>
                                        <p:cTn id="98" dur="500" fill="hold"/>
                                        <p:tgtEl>
                                          <p:spTgt spid="3">
                                            <p:txEl>
                                              <p:pRg st="12" end="12"/>
                                            </p:txEl>
                                          </p:spTgt>
                                        </p:tgtEl>
                                        <p:attrNameLst>
                                          <p:attrName>ppt_h</p:attrName>
                                        </p:attrNameLst>
                                      </p:cBhvr>
                                      <p:tavLst>
                                        <p:tav tm="0">
                                          <p:val>
                                            <p:strVal val="#ppt_h"/>
                                          </p:val>
                                        </p:tav>
                                        <p:tav tm="100000">
                                          <p:val>
                                            <p:strVal val="#ppt_h"/>
                                          </p:val>
                                        </p:tav>
                                      </p:tavLst>
                                    </p:anim>
                                    <p:anim calcmode="lin" valueType="num">
                                      <p:cBhvr>
                                        <p:cTn id="99" dur="500" fill="hold"/>
                                        <p:tgtEl>
                                          <p:spTgt spid="3">
                                            <p:txEl>
                                              <p:pRg st="12" end="12"/>
                                            </p:txEl>
                                          </p:spTgt>
                                        </p:tgtEl>
                                        <p:attrNameLst>
                                          <p:attrName>ppt_x</p:attrName>
                                        </p:attrNameLst>
                                      </p:cBhvr>
                                      <p:tavLst>
                                        <p:tav tm="0">
                                          <p:val>
                                            <p:strVal val="#ppt_x-.2"/>
                                          </p:val>
                                        </p:tav>
                                        <p:tav tm="100000">
                                          <p:val>
                                            <p:strVal val="#ppt_x"/>
                                          </p:val>
                                        </p:tav>
                                      </p:tavLst>
                                    </p:anim>
                                    <p:anim calcmode="lin" valueType="num">
                                      <p:cBhvr>
                                        <p:cTn id="100" dur="500" fill="hold"/>
                                        <p:tgtEl>
                                          <p:spTgt spid="3">
                                            <p:txEl>
                                              <p:pRg st="12" end="12"/>
                                            </p:txEl>
                                          </p:spTgt>
                                        </p:tgtEl>
                                        <p:attrNameLst>
                                          <p:attrName>ppt_y</p:attrName>
                                        </p:attrNameLst>
                                      </p:cBhvr>
                                      <p:tavLst>
                                        <p:tav tm="0">
                                          <p:val>
                                            <p:strVal val="#ppt_y"/>
                                          </p:val>
                                        </p:tav>
                                        <p:tav tm="100000">
                                          <p:val>
                                            <p:strVal val="#ppt_y"/>
                                          </p:val>
                                        </p:tav>
                                      </p:tavLst>
                                    </p:anim>
                                    <p:animEffect transition="in" filter="fade">
                                      <p:cBhvr>
                                        <p:cTn id="101" dur="500"/>
                                        <p:tgtEl>
                                          <p:spTgt spid="3">
                                            <p:txEl>
                                              <p:pRg st="12" end="12"/>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54" presetClass="entr" presetSubtype="0" accel="100000" fill="hold" grpId="0" nodeType="clickEffect">
                                  <p:stCondLst>
                                    <p:cond delay="0"/>
                                  </p:stCondLst>
                                  <p:childTnLst>
                                    <p:set>
                                      <p:cBhvr>
                                        <p:cTn id="105" dur="1" fill="hold">
                                          <p:stCondLst>
                                            <p:cond delay="0"/>
                                          </p:stCondLst>
                                        </p:cTn>
                                        <p:tgtEl>
                                          <p:spTgt spid="3">
                                            <p:txEl>
                                              <p:pRg st="13" end="13"/>
                                            </p:txEl>
                                          </p:spTgt>
                                        </p:tgtEl>
                                        <p:attrNameLst>
                                          <p:attrName>style.visibility</p:attrName>
                                        </p:attrNameLst>
                                      </p:cBhvr>
                                      <p:to>
                                        <p:strVal val="visible"/>
                                      </p:to>
                                    </p:set>
                                    <p:anim calcmode="lin" valueType="num">
                                      <p:cBhvr>
                                        <p:cTn id="106" dur="500" fill="hold"/>
                                        <p:tgtEl>
                                          <p:spTgt spid="3">
                                            <p:txEl>
                                              <p:pRg st="13" end="13"/>
                                            </p:txEl>
                                          </p:spTgt>
                                        </p:tgtEl>
                                        <p:attrNameLst>
                                          <p:attrName>ppt_w</p:attrName>
                                        </p:attrNameLst>
                                      </p:cBhvr>
                                      <p:tavLst>
                                        <p:tav tm="0">
                                          <p:val>
                                            <p:strVal val="#ppt_w*0.05"/>
                                          </p:val>
                                        </p:tav>
                                        <p:tav tm="100000">
                                          <p:val>
                                            <p:strVal val="#ppt_w"/>
                                          </p:val>
                                        </p:tav>
                                      </p:tavLst>
                                    </p:anim>
                                    <p:anim calcmode="lin" valueType="num">
                                      <p:cBhvr>
                                        <p:cTn id="107" dur="500" fill="hold"/>
                                        <p:tgtEl>
                                          <p:spTgt spid="3">
                                            <p:txEl>
                                              <p:pRg st="13" end="13"/>
                                            </p:txEl>
                                          </p:spTgt>
                                        </p:tgtEl>
                                        <p:attrNameLst>
                                          <p:attrName>ppt_h</p:attrName>
                                        </p:attrNameLst>
                                      </p:cBhvr>
                                      <p:tavLst>
                                        <p:tav tm="0">
                                          <p:val>
                                            <p:strVal val="#ppt_h"/>
                                          </p:val>
                                        </p:tav>
                                        <p:tav tm="100000">
                                          <p:val>
                                            <p:strVal val="#ppt_h"/>
                                          </p:val>
                                        </p:tav>
                                      </p:tavLst>
                                    </p:anim>
                                    <p:anim calcmode="lin" valueType="num">
                                      <p:cBhvr>
                                        <p:cTn id="108" dur="500" fill="hold"/>
                                        <p:tgtEl>
                                          <p:spTgt spid="3">
                                            <p:txEl>
                                              <p:pRg st="13" end="13"/>
                                            </p:txEl>
                                          </p:spTgt>
                                        </p:tgtEl>
                                        <p:attrNameLst>
                                          <p:attrName>ppt_x</p:attrName>
                                        </p:attrNameLst>
                                      </p:cBhvr>
                                      <p:tavLst>
                                        <p:tav tm="0">
                                          <p:val>
                                            <p:strVal val="#ppt_x-.2"/>
                                          </p:val>
                                        </p:tav>
                                        <p:tav tm="100000">
                                          <p:val>
                                            <p:strVal val="#ppt_x"/>
                                          </p:val>
                                        </p:tav>
                                      </p:tavLst>
                                    </p:anim>
                                    <p:anim calcmode="lin" valueType="num">
                                      <p:cBhvr>
                                        <p:cTn id="109" dur="500" fill="hold"/>
                                        <p:tgtEl>
                                          <p:spTgt spid="3">
                                            <p:txEl>
                                              <p:pRg st="13" end="13"/>
                                            </p:txEl>
                                          </p:spTgt>
                                        </p:tgtEl>
                                        <p:attrNameLst>
                                          <p:attrName>ppt_y</p:attrName>
                                        </p:attrNameLst>
                                      </p:cBhvr>
                                      <p:tavLst>
                                        <p:tav tm="0">
                                          <p:val>
                                            <p:strVal val="#ppt_y"/>
                                          </p:val>
                                        </p:tav>
                                        <p:tav tm="100000">
                                          <p:val>
                                            <p:strVal val="#ppt_y"/>
                                          </p:val>
                                        </p:tav>
                                      </p:tavLst>
                                    </p:anim>
                                    <p:animEffect transition="in" filter="fade">
                                      <p:cBhvr>
                                        <p:cTn id="110"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Cooling and ventilation </a:t>
            </a:r>
            <a:endParaRPr lang="en-IN" b="1" dirty="0"/>
          </a:p>
        </p:txBody>
      </p:sp>
      <p:sp>
        <p:nvSpPr>
          <p:cNvPr id="3" name="Content Placeholder 2"/>
          <p:cNvSpPr>
            <a:spLocks noGrp="1"/>
          </p:cNvSpPr>
          <p:nvPr>
            <p:ph idx="1"/>
          </p:nvPr>
        </p:nvSpPr>
        <p:spPr>
          <a:xfrm>
            <a:off x="304800" y="1524000"/>
            <a:ext cx="8686800" cy="4930808"/>
          </a:xfrm>
        </p:spPr>
        <p:txBody>
          <a:bodyPr>
            <a:normAutofit/>
          </a:bodyPr>
          <a:lstStyle/>
          <a:p>
            <a:pPr>
              <a:buBlip>
                <a:blip r:embed="rId2"/>
              </a:buBlip>
            </a:pPr>
            <a:r>
              <a:rPr lang="en-US" dirty="0" smtClean="0">
                <a:latin typeface="Times New Roman" pitchFamily="18" charset="0"/>
                <a:cs typeface="Times New Roman" pitchFamily="18" charset="0"/>
              </a:rPr>
              <a:t>The losses produced in the core and conductors of electrical machines are converted into heat . It raises the temperature of several parts of the machine . Hence cooling media is necessary to reduce the heat .</a:t>
            </a:r>
          </a:p>
          <a:p>
            <a:pPr>
              <a:buNone/>
            </a:pPr>
            <a:r>
              <a:rPr lang="en-US" u="sng" dirty="0" smtClean="0">
                <a:latin typeface="Times New Roman" pitchFamily="18" charset="0"/>
                <a:cs typeface="Times New Roman" pitchFamily="18" charset="0"/>
              </a:rPr>
              <a:t>Different methods of cooling </a:t>
            </a:r>
          </a:p>
          <a:p>
            <a:pPr>
              <a:buBlip>
                <a:blip r:embed="rId2"/>
              </a:buBlip>
            </a:pPr>
            <a:r>
              <a:rPr lang="en-US" dirty="0" smtClean="0">
                <a:latin typeface="Times New Roman" pitchFamily="18" charset="0"/>
                <a:cs typeface="Times New Roman" pitchFamily="18" charset="0"/>
              </a:rPr>
              <a:t>Axial cooling , Radial cooling , Radial Axial cooling , &amp; multiple inlet system of cooling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Cooling media </a:t>
            </a:r>
            <a:r>
              <a:rPr lang="en-US" dirty="0" smtClean="0"/>
              <a:t>	</a:t>
            </a:r>
            <a:endParaRPr lang="en-IN" dirty="0"/>
          </a:p>
        </p:txBody>
      </p:sp>
      <p:sp>
        <p:nvSpPr>
          <p:cNvPr id="3" name="Content Placeholder 2"/>
          <p:cNvSpPr>
            <a:spLocks noGrp="1"/>
          </p:cNvSpPr>
          <p:nvPr>
            <p:ph idx="1"/>
          </p:nvPr>
        </p:nvSpPr>
        <p:spPr>
          <a:xfrm>
            <a:off x="457200" y="1371600"/>
            <a:ext cx="8229600" cy="5083208"/>
          </a:xfrm>
        </p:spPr>
        <p:txBody>
          <a:bodyPr>
            <a:normAutofit/>
          </a:bodyPr>
          <a:lstStyle/>
          <a:p>
            <a:pPr>
              <a:buNone/>
            </a:pPr>
            <a:r>
              <a:rPr lang="en-US" b="1" dirty="0" smtClean="0">
                <a:solidFill>
                  <a:srgbClr val="92D050"/>
                </a:solidFill>
                <a:latin typeface="Times New Roman" pitchFamily="18" charset="0"/>
                <a:cs typeface="Times New Roman" pitchFamily="18" charset="0"/>
              </a:rPr>
              <a:t>Air </a:t>
            </a:r>
            <a:r>
              <a:rPr lang="en-US" b="1" dirty="0" smtClean="0">
                <a:latin typeface="Times New Roman" pitchFamily="18" charset="0"/>
                <a:cs typeface="Times New Roman" pitchFamily="18" charset="0"/>
              </a:rPr>
              <a:t>or</a:t>
            </a:r>
            <a:r>
              <a:rPr lang="en-US" b="1" dirty="0" smtClean="0">
                <a:solidFill>
                  <a:srgbClr val="92D050"/>
                </a:solidFill>
                <a:latin typeface="Times New Roman" pitchFamily="18" charset="0"/>
                <a:cs typeface="Times New Roman" pitchFamily="18" charset="0"/>
              </a:rPr>
              <a:t> Hydrogen</a:t>
            </a:r>
          </a:p>
          <a:p>
            <a:pPr>
              <a:buBlip>
                <a:blip r:embed="rId2"/>
              </a:buBlip>
            </a:pPr>
            <a:r>
              <a:rPr lang="en-US" dirty="0" smtClean="0">
                <a:latin typeface="Times New Roman" pitchFamily="18" charset="0"/>
                <a:cs typeface="Times New Roman" pitchFamily="18" charset="0"/>
              </a:rPr>
              <a:t>In case of slow speed alternators diameter is large and fan arrangements are provided with rotating member of the machine .</a:t>
            </a:r>
          </a:p>
          <a:p>
            <a:pPr>
              <a:buBlip>
                <a:blip r:embed="rId2"/>
              </a:buBlip>
            </a:pPr>
            <a:r>
              <a:rPr lang="en-US" dirty="0" smtClean="0">
                <a:latin typeface="Times New Roman" pitchFamily="18" charset="0"/>
                <a:cs typeface="Times New Roman" pitchFamily="18" charset="0"/>
              </a:rPr>
              <a:t>In case of high speed alternator, the natural cooling area available is very less , because the size of the alternator is small . By increasing cooling system , the output can be increased .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99032"/>
          </a:xfrm>
        </p:spPr>
        <p:txBody>
          <a:bodyPr/>
          <a:lstStyle/>
          <a:p>
            <a:pPr algn="ctr"/>
            <a:r>
              <a:rPr lang="en-US" b="1" dirty="0" smtClean="0"/>
              <a:t>Hydrogen cooling 	</a:t>
            </a:r>
            <a:endParaRPr lang="en-IN" b="1" dirty="0"/>
          </a:p>
        </p:txBody>
      </p:sp>
      <p:sp>
        <p:nvSpPr>
          <p:cNvPr id="3" name="Content Placeholder 2"/>
          <p:cNvSpPr>
            <a:spLocks noGrp="1"/>
          </p:cNvSpPr>
          <p:nvPr>
            <p:ph idx="1"/>
          </p:nvPr>
        </p:nvSpPr>
        <p:spPr>
          <a:xfrm>
            <a:off x="457200" y="1447800"/>
            <a:ext cx="8229600" cy="5007008"/>
          </a:xfrm>
        </p:spPr>
        <p:txBody>
          <a:bodyPr/>
          <a:lstStyle/>
          <a:p>
            <a:pPr>
              <a:buBlip>
                <a:blip r:embed="rId2"/>
              </a:buBlip>
            </a:pPr>
            <a:r>
              <a:rPr lang="en-US" dirty="0" smtClean="0">
                <a:latin typeface="Times New Roman" pitchFamily="18" charset="0"/>
                <a:cs typeface="Times New Roman" pitchFamily="18" charset="0"/>
              </a:rPr>
              <a:t>If air is used for cooling purpose in large size turbo alternators, a large quantity of air is required . For this , a large size fan is required to circulate the required air . </a:t>
            </a:r>
          </a:p>
          <a:p>
            <a:pPr>
              <a:buBlip>
                <a:blip r:embed="rId2"/>
              </a:buBlip>
            </a:pPr>
            <a:endParaRPr lang="en-US" dirty="0" smtClean="0">
              <a:latin typeface="Times New Roman" pitchFamily="18" charset="0"/>
              <a:cs typeface="Times New Roman" pitchFamily="18" charset="0"/>
            </a:endParaRPr>
          </a:p>
          <a:p>
            <a:pPr>
              <a:buBlip>
                <a:blip r:embed="rId2"/>
              </a:buBlip>
            </a:pPr>
            <a:r>
              <a:rPr lang="en-US" dirty="0" smtClean="0">
                <a:latin typeface="Times New Roman" pitchFamily="18" charset="0"/>
                <a:cs typeface="Times New Roman" pitchFamily="18" charset="0"/>
              </a:rPr>
              <a:t>To reduce the size of the fan and also to improve the efficiency of the cooling system , hydrogen is used as cooling medium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372600" cy="1295400"/>
          </a:xfrm>
        </p:spPr>
        <p:txBody>
          <a:bodyPr>
            <a:normAutofit/>
          </a:bodyPr>
          <a:lstStyle/>
          <a:p>
            <a:pPr algn="ctr"/>
            <a:r>
              <a:rPr lang="en-US" sz="3600" b="1" dirty="0" smtClean="0"/>
              <a:t>Conditions and advantages of hydrogen </a:t>
            </a:r>
            <a:endParaRPr lang="en-IN" sz="3600" b="1" dirty="0"/>
          </a:p>
        </p:txBody>
      </p:sp>
      <p:sp>
        <p:nvSpPr>
          <p:cNvPr id="3" name="Content Placeholder 2"/>
          <p:cNvSpPr>
            <a:spLocks noGrp="1"/>
          </p:cNvSpPr>
          <p:nvPr>
            <p:ph idx="1"/>
          </p:nvPr>
        </p:nvSpPr>
        <p:spPr>
          <a:xfrm>
            <a:off x="457200" y="1066800"/>
            <a:ext cx="8686800" cy="5410200"/>
          </a:xfrm>
        </p:spPr>
        <p:txBody>
          <a:bodyPr>
            <a:noAutofit/>
          </a:bodyPr>
          <a:lstStyle/>
          <a:p>
            <a:pPr>
              <a:buNone/>
            </a:pPr>
            <a:r>
              <a:rPr lang="en-US" u="sng" dirty="0" smtClean="0">
                <a:latin typeface="Times New Roman" pitchFamily="18" charset="0"/>
                <a:cs typeface="Times New Roman" pitchFamily="18" charset="0"/>
              </a:rPr>
              <a:t>Conditions:</a:t>
            </a:r>
          </a:p>
          <a:p>
            <a:pPr>
              <a:buBlip>
                <a:blip r:embed="rId2"/>
              </a:buBlip>
            </a:pPr>
            <a:r>
              <a:rPr lang="en-US" sz="2400" b="1" dirty="0" smtClean="0">
                <a:latin typeface="Times New Roman" pitchFamily="18" charset="0"/>
                <a:cs typeface="Times New Roman" pitchFamily="18" charset="0"/>
              </a:rPr>
              <a:t>Hydrogen should be pure. </a:t>
            </a:r>
          </a:p>
          <a:p>
            <a:pPr>
              <a:buBlip>
                <a:blip r:embed="rId2"/>
              </a:buBlip>
            </a:pPr>
            <a:r>
              <a:rPr lang="en-US" sz="2400" b="1" dirty="0" smtClean="0">
                <a:latin typeface="Times New Roman" pitchFamily="18" charset="0"/>
                <a:cs typeface="Times New Roman" pitchFamily="18" charset="0"/>
              </a:rPr>
              <a:t>Proper sealing should be provided.</a:t>
            </a:r>
          </a:p>
          <a:p>
            <a:pPr>
              <a:buBlip>
                <a:blip r:embed="rId2"/>
              </a:buBlip>
            </a:pPr>
            <a:r>
              <a:rPr lang="en-US" sz="2400" b="1" dirty="0" smtClean="0">
                <a:latin typeface="Times New Roman" pitchFamily="18" charset="0"/>
                <a:cs typeface="Times New Roman" pitchFamily="18" charset="0"/>
              </a:rPr>
              <a:t>Hydrogen should be maintained at certain pressure slightly above the atmosphere pressure</a:t>
            </a:r>
          </a:p>
          <a:p>
            <a:pPr>
              <a:buNone/>
            </a:pPr>
            <a:r>
              <a:rPr lang="en-US" u="sng" dirty="0" smtClean="0">
                <a:latin typeface="Times New Roman" pitchFamily="18" charset="0"/>
                <a:cs typeface="Times New Roman" pitchFamily="18" charset="0"/>
              </a:rPr>
              <a:t>Advantages :</a:t>
            </a:r>
          </a:p>
          <a:p>
            <a:pPr>
              <a:buBlip>
                <a:blip r:embed="rId2"/>
              </a:buBlip>
            </a:pPr>
            <a:r>
              <a:rPr lang="en-US" sz="2400" b="1" dirty="0" smtClean="0">
                <a:latin typeface="Times New Roman" pitchFamily="18" charset="0"/>
                <a:cs typeface="Times New Roman" pitchFamily="18" charset="0"/>
              </a:rPr>
              <a:t>Reduction in </a:t>
            </a:r>
            <a:r>
              <a:rPr lang="en-US" sz="2400" b="1" dirty="0" err="1" smtClean="0">
                <a:latin typeface="Times New Roman" pitchFamily="18" charset="0"/>
                <a:cs typeface="Times New Roman" pitchFamily="18" charset="0"/>
              </a:rPr>
              <a:t>windage</a:t>
            </a:r>
            <a:r>
              <a:rPr lang="en-US" sz="2400" b="1" dirty="0" smtClean="0">
                <a:latin typeface="Times New Roman" pitchFamily="18" charset="0"/>
                <a:cs typeface="Times New Roman" pitchFamily="18" charset="0"/>
              </a:rPr>
              <a:t> loss due to low density of gas </a:t>
            </a:r>
          </a:p>
          <a:p>
            <a:pPr>
              <a:buBlip>
                <a:blip r:embed="rId2"/>
              </a:buBlip>
            </a:pPr>
            <a:r>
              <a:rPr lang="en-US" sz="2400" b="1" dirty="0" smtClean="0">
                <a:latin typeface="Times New Roman" pitchFamily="18" charset="0"/>
                <a:cs typeface="Times New Roman" pitchFamily="18" charset="0"/>
              </a:rPr>
              <a:t>The efficiency of machine is increased </a:t>
            </a:r>
          </a:p>
          <a:p>
            <a:pPr>
              <a:buBlip>
                <a:blip r:embed="rId2"/>
              </a:buBlip>
            </a:pPr>
            <a:r>
              <a:rPr lang="en-US" sz="2400" b="1" dirty="0" smtClean="0">
                <a:latin typeface="Times New Roman" pitchFamily="18" charset="0"/>
                <a:cs typeface="Times New Roman" pitchFamily="18" charset="0"/>
              </a:rPr>
              <a:t>Heat transfer capacity of Hydrogen is 1.3 times of air . </a:t>
            </a:r>
          </a:p>
          <a:p>
            <a:pPr>
              <a:buBlip>
                <a:blip r:embed="rId2"/>
              </a:buBlip>
            </a:pPr>
            <a:r>
              <a:rPr lang="en-US" sz="2400" b="1" dirty="0" smtClean="0">
                <a:latin typeface="Times New Roman" pitchFamily="18" charset="0"/>
                <a:cs typeface="Times New Roman" pitchFamily="18" charset="0"/>
              </a:rPr>
              <a:t>Noiseless operation is possible </a:t>
            </a:r>
          </a:p>
          <a:p>
            <a:pPr>
              <a:buBlip>
                <a:blip r:embed="rId2"/>
              </a:buBlip>
            </a:pPr>
            <a:r>
              <a:rPr lang="en-US" sz="2400" b="1" dirty="0" smtClean="0">
                <a:latin typeface="Times New Roman" pitchFamily="18" charset="0"/>
                <a:cs typeface="Times New Roman" pitchFamily="18" charset="0"/>
              </a:rPr>
              <a:t>No fire accident since hydrogen is inflammable </a:t>
            </a:r>
          </a:p>
          <a:p>
            <a:pPr>
              <a:buBlip>
                <a:blip r:embed="rId2"/>
              </a:buBlip>
            </a:pPr>
            <a:r>
              <a:rPr lang="en-US" sz="2400" b="1" dirty="0" smtClean="0">
                <a:latin typeface="Times New Roman" pitchFamily="18" charset="0"/>
                <a:cs typeface="Times New Roman" pitchFamily="18" charset="0"/>
              </a:rPr>
              <a:t>Life of the insulation is increased</a:t>
            </a:r>
          </a:p>
          <a:p>
            <a:pPr>
              <a:buBlip>
                <a:blip r:embed="rId3"/>
              </a:buBlip>
            </a:pP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p:cTn id="57"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5" end="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4" presetClass="entr" presetSubtype="0" accel="100000" fill="hold" grpId="0" nodeType="click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 calcmode="lin" valueType="num">
                                      <p:cBhvr>
                                        <p:cTn id="66" dur="500" fill="hold"/>
                                        <p:tgtEl>
                                          <p:spTgt spid="3">
                                            <p:txEl>
                                              <p:pRg st="6" end="6"/>
                                            </p:txEl>
                                          </p:spTgt>
                                        </p:tgtEl>
                                        <p:attrNameLst>
                                          <p:attrName>ppt_w</p:attrName>
                                        </p:attrNameLst>
                                      </p:cBhvr>
                                      <p:tavLst>
                                        <p:tav tm="0">
                                          <p:val>
                                            <p:strVal val="#ppt_w*0.05"/>
                                          </p:val>
                                        </p:tav>
                                        <p:tav tm="100000">
                                          <p:val>
                                            <p:strVal val="#ppt_w"/>
                                          </p:val>
                                        </p:tav>
                                      </p:tavLst>
                                    </p:anim>
                                    <p:anim calcmode="lin" valueType="num">
                                      <p:cBhvr>
                                        <p:cTn id="67" dur="5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68" dur="5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Effect transition="in" filter="fade">
                                      <p:cBhvr>
                                        <p:cTn id="70" dur="500"/>
                                        <p:tgtEl>
                                          <p:spTgt spid="3">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4" presetClass="entr" presetSubtype="0" accel="100000" fill="hold" grpId="0" nodeType="clickEffect">
                                  <p:stCondLst>
                                    <p:cond delay="0"/>
                                  </p:stCondLst>
                                  <p:childTnLst>
                                    <p:set>
                                      <p:cBhvr>
                                        <p:cTn id="74" dur="1" fill="hold">
                                          <p:stCondLst>
                                            <p:cond delay="0"/>
                                          </p:stCondLst>
                                        </p:cTn>
                                        <p:tgtEl>
                                          <p:spTgt spid="3">
                                            <p:txEl>
                                              <p:pRg st="7" end="7"/>
                                            </p:txEl>
                                          </p:spTgt>
                                        </p:tgtEl>
                                        <p:attrNameLst>
                                          <p:attrName>style.visibility</p:attrName>
                                        </p:attrNameLst>
                                      </p:cBhvr>
                                      <p:to>
                                        <p:strVal val="visible"/>
                                      </p:to>
                                    </p:set>
                                    <p:anim calcmode="lin" valueType="num">
                                      <p:cBhvr>
                                        <p:cTn id="75" dur="500" fill="hold"/>
                                        <p:tgtEl>
                                          <p:spTgt spid="3">
                                            <p:txEl>
                                              <p:pRg st="7" end="7"/>
                                            </p:txEl>
                                          </p:spTgt>
                                        </p:tgtEl>
                                        <p:attrNameLst>
                                          <p:attrName>ppt_w</p:attrName>
                                        </p:attrNameLst>
                                      </p:cBhvr>
                                      <p:tavLst>
                                        <p:tav tm="0">
                                          <p:val>
                                            <p:strVal val="#ppt_w*0.05"/>
                                          </p:val>
                                        </p:tav>
                                        <p:tav tm="100000">
                                          <p:val>
                                            <p:strVal val="#ppt_w"/>
                                          </p:val>
                                        </p:tav>
                                      </p:tavLst>
                                    </p:anim>
                                    <p:anim calcmode="lin" valueType="num">
                                      <p:cBhvr>
                                        <p:cTn id="76" dur="5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77" dur="5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78" dur="500" fill="hold"/>
                                        <p:tgtEl>
                                          <p:spTgt spid="3">
                                            <p:txEl>
                                              <p:pRg st="7" end="7"/>
                                            </p:txEl>
                                          </p:spTgt>
                                        </p:tgtEl>
                                        <p:attrNameLst>
                                          <p:attrName>ppt_y</p:attrName>
                                        </p:attrNameLst>
                                      </p:cBhvr>
                                      <p:tavLst>
                                        <p:tav tm="0">
                                          <p:val>
                                            <p:strVal val="#ppt_y"/>
                                          </p:val>
                                        </p:tav>
                                        <p:tav tm="100000">
                                          <p:val>
                                            <p:strVal val="#ppt_y"/>
                                          </p:val>
                                        </p:tav>
                                      </p:tavLst>
                                    </p:anim>
                                    <p:animEffect transition="in" filter="fade">
                                      <p:cBhvr>
                                        <p:cTn id="79" dur="500"/>
                                        <p:tgtEl>
                                          <p:spTgt spid="3">
                                            <p:txEl>
                                              <p:pRg st="7" end="7"/>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4" presetClass="entr" presetSubtype="0" accel="100000" fill="hold" grpId="0" nodeType="clickEffect">
                                  <p:stCondLst>
                                    <p:cond delay="0"/>
                                  </p:stCondLst>
                                  <p:childTnLst>
                                    <p:set>
                                      <p:cBhvr>
                                        <p:cTn id="83" dur="1" fill="hold">
                                          <p:stCondLst>
                                            <p:cond delay="0"/>
                                          </p:stCondLst>
                                        </p:cTn>
                                        <p:tgtEl>
                                          <p:spTgt spid="3">
                                            <p:txEl>
                                              <p:pRg st="8" end="8"/>
                                            </p:txEl>
                                          </p:spTgt>
                                        </p:tgtEl>
                                        <p:attrNameLst>
                                          <p:attrName>style.visibility</p:attrName>
                                        </p:attrNameLst>
                                      </p:cBhvr>
                                      <p:to>
                                        <p:strVal val="visible"/>
                                      </p:to>
                                    </p:set>
                                    <p:anim calcmode="lin" valueType="num">
                                      <p:cBhvr>
                                        <p:cTn id="84" dur="500" fill="hold"/>
                                        <p:tgtEl>
                                          <p:spTgt spid="3">
                                            <p:txEl>
                                              <p:pRg st="8" end="8"/>
                                            </p:txEl>
                                          </p:spTgt>
                                        </p:tgtEl>
                                        <p:attrNameLst>
                                          <p:attrName>ppt_w</p:attrName>
                                        </p:attrNameLst>
                                      </p:cBhvr>
                                      <p:tavLst>
                                        <p:tav tm="0">
                                          <p:val>
                                            <p:strVal val="#ppt_w*0.05"/>
                                          </p:val>
                                        </p:tav>
                                        <p:tav tm="100000">
                                          <p:val>
                                            <p:strVal val="#ppt_w"/>
                                          </p:val>
                                        </p:tav>
                                      </p:tavLst>
                                    </p:anim>
                                    <p:anim calcmode="lin" valueType="num">
                                      <p:cBhvr>
                                        <p:cTn id="85" dur="500" fill="hold"/>
                                        <p:tgtEl>
                                          <p:spTgt spid="3">
                                            <p:txEl>
                                              <p:pRg st="8" end="8"/>
                                            </p:txEl>
                                          </p:spTgt>
                                        </p:tgtEl>
                                        <p:attrNameLst>
                                          <p:attrName>ppt_h</p:attrName>
                                        </p:attrNameLst>
                                      </p:cBhvr>
                                      <p:tavLst>
                                        <p:tav tm="0">
                                          <p:val>
                                            <p:strVal val="#ppt_h"/>
                                          </p:val>
                                        </p:tav>
                                        <p:tav tm="100000">
                                          <p:val>
                                            <p:strVal val="#ppt_h"/>
                                          </p:val>
                                        </p:tav>
                                      </p:tavLst>
                                    </p:anim>
                                    <p:anim calcmode="lin" valueType="num">
                                      <p:cBhvr>
                                        <p:cTn id="86" dur="5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87" dur="500" fill="hold"/>
                                        <p:tgtEl>
                                          <p:spTgt spid="3">
                                            <p:txEl>
                                              <p:pRg st="8" end="8"/>
                                            </p:txEl>
                                          </p:spTgt>
                                        </p:tgtEl>
                                        <p:attrNameLst>
                                          <p:attrName>ppt_y</p:attrName>
                                        </p:attrNameLst>
                                      </p:cBhvr>
                                      <p:tavLst>
                                        <p:tav tm="0">
                                          <p:val>
                                            <p:strVal val="#ppt_y"/>
                                          </p:val>
                                        </p:tav>
                                        <p:tav tm="100000">
                                          <p:val>
                                            <p:strVal val="#ppt_y"/>
                                          </p:val>
                                        </p:tav>
                                      </p:tavLst>
                                    </p:anim>
                                    <p:animEffect transition="in" filter="fade">
                                      <p:cBhvr>
                                        <p:cTn id="88" dur="500"/>
                                        <p:tgtEl>
                                          <p:spTgt spid="3">
                                            <p:txEl>
                                              <p:pRg st="8" end="8"/>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54" presetClass="entr" presetSubtype="0" accel="100000" fill="hold" grpId="0" nodeType="clickEffect">
                                  <p:stCondLst>
                                    <p:cond delay="0"/>
                                  </p:stCondLst>
                                  <p:childTnLst>
                                    <p:set>
                                      <p:cBhvr>
                                        <p:cTn id="92" dur="1" fill="hold">
                                          <p:stCondLst>
                                            <p:cond delay="0"/>
                                          </p:stCondLst>
                                        </p:cTn>
                                        <p:tgtEl>
                                          <p:spTgt spid="3">
                                            <p:txEl>
                                              <p:pRg st="9" end="9"/>
                                            </p:txEl>
                                          </p:spTgt>
                                        </p:tgtEl>
                                        <p:attrNameLst>
                                          <p:attrName>style.visibility</p:attrName>
                                        </p:attrNameLst>
                                      </p:cBhvr>
                                      <p:to>
                                        <p:strVal val="visible"/>
                                      </p:to>
                                    </p:set>
                                    <p:anim calcmode="lin" valueType="num">
                                      <p:cBhvr>
                                        <p:cTn id="93" dur="500" fill="hold"/>
                                        <p:tgtEl>
                                          <p:spTgt spid="3">
                                            <p:txEl>
                                              <p:pRg st="9" end="9"/>
                                            </p:txEl>
                                          </p:spTgt>
                                        </p:tgtEl>
                                        <p:attrNameLst>
                                          <p:attrName>ppt_w</p:attrName>
                                        </p:attrNameLst>
                                      </p:cBhvr>
                                      <p:tavLst>
                                        <p:tav tm="0">
                                          <p:val>
                                            <p:strVal val="#ppt_w*0.05"/>
                                          </p:val>
                                        </p:tav>
                                        <p:tav tm="100000">
                                          <p:val>
                                            <p:strVal val="#ppt_w"/>
                                          </p:val>
                                        </p:tav>
                                      </p:tavLst>
                                    </p:anim>
                                    <p:anim calcmode="lin" valueType="num">
                                      <p:cBhvr>
                                        <p:cTn id="94" dur="500" fill="hold"/>
                                        <p:tgtEl>
                                          <p:spTgt spid="3">
                                            <p:txEl>
                                              <p:pRg st="9" end="9"/>
                                            </p:txEl>
                                          </p:spTgt>
                                        </p:tgtEl>
                                        <p:attrNameLst>
                                          <p:attrName>ppt_h</p:attrName>
                                        </p:attrNameLst>
                                      </p:cBhvr>
                                      <p:tavLst>
                                        <p:tav tm="0">
                                          <p:val>
                                            <p:strVal val="#ppt_h"/>
                                          </p:val>
                                        </p:tav>
                                        <p:tav tm="100000">
                                          <p:val>
                                            <p:strVal val="#ppt_h"/>
                                          </p:val>
                                        </p:tav>
                                      </p:tavLst>
                                    </p:anim>
                                    <p:anim calcmode="lin" valueType="num">
                                      <p:cBhvr>
                                        <p:cTn id="95" dur="500" fill="hold"/>
                                        <p:tgtEl>
                                          <p:spTgt spid="3">
                                            <p:txEl>
                                              <p:pRg st="9" end="9"/>
                                            </p:txEl>
                                          </p:spTgt>
                                        </p:tgtEl>
                                        <p:attrNameLst>
                                          <p:attrName>ppt_x</p:attrName>
                                        </p:attrNameLst>
                                      </p:cBhvr>
                                      <p:tavLst>
                                        <p:tav tm="0">
                                          <p:val>
                                            <p:strVal val="#ppt_x-.2"/>
                                          </p:val>
                                        </p:tav>
                                        <p:tav tm="100000">
                                          <p:val>
                                            <p:strVal val="#ppt_x"/>
                                          </p:val>
                                        </p:tav>
                                      </p:tavLst>
                                    </p:anim>
                                    <p:anim calcmode="lin" valueType="num">
                                      <p:cBhvr>
                                        <p:cTn id="96" dur="500" fill="hold"/>
                                        <p:tgtEl>
                                          <p:spTgt spid="3">
                                            <p:txEl>
                                              <p:pRg st="9" end="9"/>
                                            </p:txEl>
                                          </p:spTgt>
                                        </p:tgtEl>
                                        <p:attrNameLst>
                                          <p:attrName>ppt_y</p:attrName>
                                        </p:attrNameLst>
                                      </p:cBhvr>
                                      <p:tavLst>
                                        <p:tav tm="0">
                                          <p:val>
                                            <p:strVal val="#ppt_y"/>
                                          </p:val>
                                        </p:tav>
                                        <p:tav tm="100000">
                                          <p:val>
                                            <p:strVal val="#ppt_y"/>
                                          </p:val>
                                        </p:tav>
                                      </p:tavLst>
                                    </p:anim>
                                    <p:animEffect transition="in" filter="fade">
                                      <p:cBhvr>
                                        <p:cTn id="97" dur="500"/>
                                        <p:tgtEl>
                                          <p:spTgt spid="3">
                                            <p:txEl>
                                              <p:pRg st="9" end="9"/>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54" presetClass="entr" presetSubtype="0" accel="100000" fill="hold" grpId="0" nodeType="clickEffect">
                                  <p:stCondLst>
                                    <p:cond delay="0"/>
                                  </p:stCondLst>
                                  <p:childTnLst>
                                    <p:set>
                                      <p:cBhvr>
                                        <p:cTn id="101" dur="1" fill="hold">
                                          <p:stCondLst>
                                            <p:cond delay="0"/>
                                          </p:stCondLst>
                                        </p:cTn>
                                        <p:tgtEl>
                                          <p:spTgt spid="3">
                                            <p:txEl>
                                              <p:pRg st="10" end="10"/>
                                            </p:txEl>
                                          </p:spTgt>
                                        </p:tgtEl>
                                        <p:attrNameLst>
                                          <p:attrName>style.visibility</p:attrName>
                                        </p:attrNameLst>
                                      </p:cBhvr>
                                      <p:to>
                                        <p:strVal val="visible"/>
                                      </p:to>
                                    </p:set>
                                    <p:anim calcmode="lin" valueType="num">
                                      <p:cBhvr>
                                        <p:cTn id="102" dur="500" fill="hold"/>
                                        <p:tgtEl>
                                          <p:spTgt spid="3">
                                            <p:txEl>
                                              <p:pRg st="10" end="10"/>
                                            </p:txEl>
                                          </p:spTgt>
                                        </p:tgtEl>
                                        <p:attrNameLst>
                                          <p:attrName>ppt_w</p:attrName>
                                        </p:attrNameLst>
                                      </p:cBhvr>
                                      <p:tavLst>
                                        <p:tav tm="0">
                                          <p:val>
                                            <p:strVal val="#ppt_w*0.05"/>
                                          </p:val>
                                        </p:tav>
                                        <p:tav tm="100000">
                                          <p:val>
                                            <p:strVal val="#ppt_w"/>
                                          </p:val>
                                        </p:tav>
                                      </p:tavLst>
                                    </p:anim>
                                    <p:anim calcmode="lin" valueType="num">
                                      <p:cBhvr>
                                        <p:cTn id="103" dur="500" fill="hold"/>
                                        <p:tgtEl>
                                          <p:spTgt spid="3">
                                            <p:txEl>
                                              <p:pRg st="10" end="10"/>
                                            </p:txEl>
                                          </p:spTgt>
                                        </p:tgtEl>
                                        <p:attrNameLst>
                                          <p:attrName>ppt_h</p:attrName>
                                        </p:attrNameLst>
                                      </p:cBhvr>
                                      <p:tavLst>
                                        <p:tav tm="0">
                                          <p:val>
                                            <p:strVal val="#ppt_h"/>
                                          </p:val>
                                        </p:tav>
                                        <p:tav tm="100000">
                                          <p:val>
                                            <p:strVal val="#ppt_h"/>
                                          </p:val>
                                        </p:tav>
                                      </p:tavLst>
                                    </p:anim>
                                    <p:anim calcmode="lin" valueType="num">
                                      <p:cBhvr>
                                        <p:cTn id="104" dur="500" fill="hold"/>
                                        <p:tgtEl>
                                          <p:spTgt spid="3">
                                            <p:txEl>
                                              <p:pRg st="10" end="10"/>
                                            </p:txEl>
                                          </p:spTgt>
                                        </p:tgtEl>
                                        <p:attrNameLst>
                                          <p:attrName>ppt_x</p:attrName>
                                        </p:attrNameLst>
                                      </p:cBhvr>
                                      <p:tavLst>
                                        <p:tav tm="0">
                                          <p:val>
                                            <p:strVal val="#ppt_x-.2"/>
                                          </p:val>
                                        </p:tav>
                                        <p:tav tm="100000">
                                          <p:val>
                                            <p:strVal val="#ppt_x"/>
                                          </p:val>
                                        </p:tav>
                                      </p:tavLst>
                                    </p:anim>
                                    <p:anim calcmode="lin" valueType="num">
                                      <p:cBhvr>
                                        <p:cTn id="105" dur="500" fill="hold"/>
                                        <p:tgtEl>
                                          <p:spTgt spid="3">
                                            <p:txEl>
                                              <p:pRg st="10" end="10"/>
                                            </p:txEl>
                                          </p:spTgt>
                                        </p:tgtEl>
                                        <p:attrNameLst>
                                          <p:attrName>ppt_y</p:attrName>
                                        </p:attrNameLst>
                                      </p:cBhvr>
                                      <p:tavLst>
                                        <p:tav tm="0">
                                          <p:val>
                                            <p:strVal val="#ppt_y"/>
                                          </p:val>
                                        </p:tav>
                                        <p:tav tm="100000">
                                          <p:val>
                                            <p:strVal val="#ppt_y"/>
                                          </p:val>
                                        </p:tav>
                                      </p:tavLst>
                                    </p:anim>
                                    <p:animEffect transition="in" filter="fade">
                                      <p:cBhvr>
                                        <p:cTn id="10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1219200"/>
          </a:xfrm>
        </p:spPr>
        <p:txBody>
          <a:bodyPr/>
          <a:lstStyle/>
          <a:p>
            <a:r>
              <a:rPr lang="en-US" b="1" dirty="0" smtClean="0"/>
              <a:t>Performance of an Alternator </a:t>
            </a:r>
            <a:r>
              <a:rPr lang="en-US" dirty="0" smtClean="0"/>
              <a:t>	</a:t>
            </a:r>
            <a:endParaRPr lang="en-IN" dirty="0"/>
          </a:p>
        </p:txBody>
      </p:sp>
      <p:sp>
        <p:nvSpPr>
          <p:cNvPr id="3" name="Content Placeholder 2"/>
          <p:cNvSpPr>
            <a:spLocks noGrp="1"/>
          </p:cNvSpPr>
          <p:nvPr>
            <p:ph idx="1"/>
          </p:nvPr>
        </p:nvSpPr>
        <p:spPr>
          <a:xfrm>
            <a:off x="457200" y="1066800"/>
            <a:ext cx="8229600" cy="5388008"/>
          </a:xfrm>
        </p:spPr>
        <p:txBody>
          <a:bodyPr>
            <a:normAutofit/>
          </a:bodyPr>
          <a:lstStyle/>
          <a:p>
            <a:pPr>
              <a:buNone/>
            </a:pPr>
            <a:r>
              <a:rPr lang="en-US" dirty="0" smtClean="0">
                <a:latin typeface="Times New Roman" pitchFamily="18" charset="0"/>
                <a:cs typeface="Times New Roman" pitchFamily="18" charset="0"/>
              </a:rPr>
              <a:t>Voltage drop in the winding is due to the following reasons.</a:t>
            </a:r>
          </a:p>
          <a:p>
            <a:pPr lvl="1">
              <a:buBlip>
                <a:blip r:embed="rId2"/>
              </a:buBlip>
            </a:pPr>
            <a:r>
              <a:rPr lang="en-US" dirty="0" smtClean="0">
                <a:latin typeface="Times New Roman" pitchFamily="18" charset="0"/>
                <a:cs typeface="Times New Roman" pitchFamily="18" charset="0"/>
              </a:rPr>
              <a:t>Ra</a:t>
            </a:r>
          </a:p>
          <a:p>
            <a:pPr lvl="1">
              <a:buBlip>
                <a:blip r:embed="rId2"/>
              </a:buBlip>
            </a:pPr>
            <a:r>
              <a:rPr lang="en-US" dirty="0" smtClean="0">
                <a:latin typeface="Times New Roman" pitchFamily="18" charset="0"/>
                <a:cs typeface="Times New Roman" pitchFamily="18" charset="0"/>
              </a:rPr>
              <a:t>Xl</a:t>
            </a:r>
          </a:p>
          <a:p>
            <a:pPr lvl="1">
              <a:buBlip>
                <a:blip r:embed="rId2"/>
              </a:buBlip>
            </a:pPr>
            <a:r>
              <a:rPr lang="en-US" dirty="0" err="1" smtClean="0">
                <a:latin typeface="Times New Roman" pitchFamily="18" charset="0"/>
                <a:cs typeface="Times New Roman" pitchFamily="18" charset="0"/>
              </a:rPr>
              <a:t>Xa</a:t>
            </a:r>
            <a:endParaRPr lang="en-US" dirty="0" smtClean="0">
              <a:latin typeface="Times New Roman" pitchFamily="18" charset="0"/>
              <a:cs typeface="Times New Roman" pitchFamily="18" charset="0"/>
            </a:endParaRPr>
          </a:p>
          <a:p>
            <a:pPr>
              <a:buBlip>
                <a:blip r:embed="rId3"/>
              </a:buBlip>
            </a:pPr>
            <a:r>
              <a:rPr lang="en-US" dirty="0" smtClean="0">
                <a:latin typeface="Times New Roman" pitchFamily="18" charset="0"/>
                <a:cs typeface="Times New Roman" pitchFamily="18" charset="0"/>
              </a:rPr>
              <a:t>Resistance and reactance present in the alternator armature </a:t>
            </a:r>
          </a:p>
          <a:p>
            <a:pPr>
              <a:buBlip>
                <a:blip r:embed="rId3"/>
              </a:buBlip>
            </a:pPr>
            <a:r>
              <a:rPr lang="en-US" dirty="0" smtClean="0">
                <a:latin typeface="Times New Roman" pitchFamily="18" charset="0"/>
                <a:cs typeface="Times New Roman" pitchFamily="18" charset="0"/>
              </a:rPr>
              <a:t>The effective resistance is increased greater than the direct current Resistance . This is due to skin effect . R effective = 1.6 </a:t>
            </a:r>
            <a:r>
              <a:rPr lang="en-US" dirty="0" err="1" smtClean="0">
                <a:latin typeface="Times New Roman" pitchFamily="18" charset="0"/>
                <a:cs typeface="Times New Roman" pitchFamily="18" charset="0"/>
              </a:rPr>
              <a:t>Rdc</a:t>
            </a:r>
            <a:r>
              <a:rPr lang="en-US"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91600" cy="1143000"/>
          </a:xfrm>
        </p:spPr>
        <p:txBody>
          <a:bodyPr/>
          <a:lstStyle/>
          <a:p>
            <a:pPr algn="ctr"/>
            <a:r>
              <a:rPr lang="en-US" b="1" dirty="0" smtClean="0"/>
              <a:t>Armature leakage reactance Xl</a:t>
            </a:r>
            <a:endParaRPr lang="en-IN" b="1" dirty="0"/>
          </a:p>
        </p:txBody>
      </p:sp>
      <p:sp>
        <p:nvSpPr>
          <p:cNvPr id="3" name="Content Placeholder 2"/>
          <p:cNvSpPr>
            <a:spLocks noGrp="1"/>
          </p:cNvSpPr>
          <p:nvPr>
            <p:ph idx="1"/>
          </p:nvPr>
        </p:nvSpPr>
        <p:spPr>
          <a:xfrm>
            <a:off x="457200" y="1317592"/>
            <a:ext cx="8229600" cy="5540408"/>
          </a:xfrm>
        </p:spPr>
        <p:txBody>
          <a:bodyPr>
            <a:normAutofit/>
          </a:bodyPr>
          <a:lstStyle/>
          <a:p>
            <a:pPr>
              <a:buBlip>
                <a:blip r:embed="rId2"/>
              </a:buBlip>
            </a:pPr>
            <a:r>
              <a:rPr lang="en-US" dirty="0" smtClean="0">
                <a:latin typeface="Times New Roman" pitchFamily="18" charset="0"/>
                <a:cs typeface="Times New Roman" pitchFamily="18" charset="0"/>
              </a:rPr>
              <a:t>Current  flows thro armature conductors. </a:t>
            </a:r>
          </a:p>
          <a:p>
            <a:pPr>
              <a:buBlip>
                <a:blip r:embed="rId2"/>
              </a:buBlip>
            </a:pPr>
            <a:r>
              <a:rPr lang="en-US" dirty="0" smtClean="0">
                <a:latin typeface="Times New Roman" pitchFamily="18" charset="0"/>
                <a:cs typeface="Times New Roman" pitchFamily="18" charset="0"/>
              </a:rPr>
              <a:t>Fluxes are set up which do not cross the air gap . </a:t>
            </a:r>
          </a:p>
          <a:p>
            <a:pPr>
              <a:buBlip>
                <a:blip r:embed="rId2"/>
              </a:buBlip>
            </a:pPr>
            <a:r>
              <a:rPr lang="en-US" dirty="0" smtClean="0">
                <a:latin typeface="Times New Roman" pitchFamily="18" charset="0"/>
                <a:cs typeface="Times New Roman" pitchFamily="18" charset="0"/>
              </a:rPr>
              <a:t>They take different paths .</a:t>
            </a:r>
          </a:p>
          <a:p>
            <a:pPr>
              <a:buBlip>
                <a:blip r:embed="rId2"/>
              </a:buBlip>
            </a:pPr>
            <a:r>
              <a:rPr lang="en-US" dirty="0" smtClean="0">
                <a:latin typeface="Times New Roman" pitchFamily="18" charset="0"/>
                <a:cs typeface="Times New Roman" pitchFamily="18" charset="0"/>
              </a:rPr>
              <a:t> Such flux are known as leakage fluxes</a:t>
            </a:r>
          </a:p>
          <a:p>
            <a:pPr>
              <a:buBlip>
                <a:blip r:embed="rId2"/>
              </a:buBlip>
            </a:pPr>
            <a:r>
              <a:rPr lang="en-US" dirty="0" smtClean="0">
                <a:latin typeface="Times New Roman" pitchFamily="18" charset="0"/>
                <a:cs typeface="Times New Roman" pitchFamily="18" charset="0"/>
              </a:rPr>
              <a:t>Leakage fluxes set up an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is known as reactance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a:t>
            </a:r>
          </a:p>
          <a:p>
            <a:pPr>
              <a:buBlip>
                <a:blip r:embed="rId2"/>
              </a:buBlip>
            </a:pPr>
            <a:r>
              <a:rPr lang="en-US" dirty="0" smtClean="0">
                <a:latin typeface="Times New Roman" pitchFamily="18" charset="0"/>
                <a:cs typeface="Times New Roman" pitchFamily="18" charset="0"/>
              </a:rPr>
              <a:t>The reactance which causes reactance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is </a:t>
            </a:r>
            <a:r>
              <a:rPr lang="en-US" dirty="0" err="1" smtClean="0">
                <a:latin typeface="Times New Roman" pitchFamily="18" charset="0"/>
                <a:cs typeface="Times New Roman" pitchFamily="18" charset="0"/>
              </a:rPr>
              <a:t>is</a:t>
            </a:r>
            <a:r>
              <a:rPr lang="en-US" dirty="0" smtClean="0">
                <a:latin typeface="Times New Roman" pitchFamily="18" charset="0"/>
                <a:cs typeface="Times New Roman" pitchFamily="18" charset="0"/>
              </a:rPr>
              <a:t> known as leakage reactance</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p:cTn id="57"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b="1" dirty="0" smtClean="0"/>
              <a:t>The Armature leakage fluxes are wasted in two ways-</a:t>
            </a:r>
            <a:endParaRPr lang="en-IN" b="1" dirty="0"/>
          </a:p>
        </p:txBody>
      </p:sp>
      <p:sp>
        <p:nvSpPr>
          <p:cNvPr id="3" name="Content Placeholder 2"/>
          <p:cNvSpPr>
            <a:spLocks noGrp="1"/>
          </p:cNvSpPr>
          <p:nvPr>
            <p:ph idx="1"/>
          </p:nvPr>
        </p:nvSpPr>
        <p:spPr>
          <a:xfrm>
            <a:off x="457200" y="2148840"/>
            <a:ext cx="8229600" cy="4709160"/>
          </a:xfrm>
        </p:spPr>
        <p:txBody>
          <a:bodyPr/>
          <a:lstStyle/>
          <a:p>
            <a:pPr>
              <a:buBlip>
                <a:blip r:embed="rId2"/>
              </a:buBlip>
            </a:pPr>
            <a:r>
              <a:rPr lang="en-US" dirty="0" smtClean="0">
                <a:latin typeface="Times New Roman" pitchFamily="18" charset="0"/>
                <a:cs typeface="Times New Roman" pitchFamily="18" charset="0"/>
              </a:rPr>
              <a:t>Coil overhang leakage flux </a:t>
            </a:r>
          </a:p>
          <a:p>
            <a:pPr>
              <a:buBlip>
                <a:blip r:embed="rId2"/>
              </a:buBlip>
            </a:pPr>
            <a:endParaRPr lang="en-US" dirty="0" smtClean="0">
              <a:latin typeface="Times New Roman" pitchFamily="18" charset="0"/>
              <a:cs typeface="Times New Roman" pitchFamily="18" charset="0"/>
            </a:endParaRPr>
          </a:p>
          <a:p>
            <a:pPr>
              <a:buBlip>
                <a:blip r:embed="rId2"/>
              </a:buBlip>
            </a:pPr>
            <a:r>
              <a:rPr lang="en-US" dirty="0" smtClean="0">
                <a:latin typeface="Times New Roman" pitchFamily="18" charset="0"/>
                <a:cs typeface="Times New Roman" pitchFamily="18" charset="0"/>
              </a:rPr>
              <a:t>Slot leakage flux</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875506"/>
          </a:xfrm>
        </p:spPr>
        <p:txBody>
          <a:bodyPr/>
          <a:lstStyle/>
          <a:p>
            <a:pPr algn="ctr"/>
            <a:r>
              <a:rPr lang="en-US" b="1" dirty="0" smtClean="0"/>
              <a:t>Armature reactance </a:t>
            </a:r>
            <a:r>
              <a:rPr lang="en-US" b="1" dirty="0" err="1" smtClean="0"/>
              <a:t>Xa</a:t>
            </a:r>
            <a:endParaRPr lang="en-IN" b="1" dirty="0"/>
          </a:p>
        </p:txBody>
      </p:sp>
      <p:sp>
        <p:nvSpPr>
          <p:cNvPr id="3" name="Content Placeholder 2"/>
          <p:cNvSpPr>
            <a:spLocks noGrp="1"/>
          </p:cNvSpPr>
          <p:nvPr>
            <p:ph idx="1"/>
          </p:nvPr>
        </p:nvSpPr>
        <p:spPr>
          <a:xfrm>
            <a:off x="304800" y="1676400"/>
            <a:ext cx="8229600" cy="5464208"/>
          </a:xfrm>
        </p:spPr>
        <p:txBody>
          <a:bodyPr>
            <a:normAutofit/>
          </a:bodyPr>
          <a:lstStyle/>
          <a:p>
            <a:pPr>
              <a:buBlip>
                <a:blip r:embed="rId2"/>
              </a:buBlip>
            </a:pPr>
            <a:r>
              <a:rPr lang="en-US" dirty="0" smtClean="0">
                <a:latin typeface="Times New Roman" pitchFamily="18" charset="0"/>
                <a:cs typeface="Times New Roman" pitchFamily="18" charset="0"/>
              </a:rPr>
              <a:t>The voltage drop due to armature reaction is assumed to have fictitious reactance . This </a:t>
            </a:r>
            <a:r>
              <a:rPr lang="en-US" dirty="0" err="1" smtClean="0">
                <a:latin typeface="Times New Roman" pitchFamily="18" charset="0"/>
                <a:cs typeface="Times New Roman" pitchFamily="18" charset="0"/>
              </a:rPr>
              <a:t>fictititous</a:t>
            </a:r>
            <a:r>
              <a:rPr lang="en-US" dirty="0" smtClean="0">
                <a:latin typeface="Times New Roman" pitchFamily="18" charset="0"/>
                <a:cs typeface="Times New Roman" pitchFamily="18" charset="0"/>
              </a:rPr>
              <a:t> reactance is called armature reactance (</a:t>
            </a:r>
            <a:r>
              <a:rPr lang="en-US" dirty="0" err="1" smtClean="0">
                <a:latin typeface="Times New Roman" pitchFamily="18" charset="0"/>
                <a:cs typeface="Times New Roman" pitchFamily="18" charset="0"/>
              </a:rPr>
              <a:t>Xa</a:t>
            </a:r>
            <a:r>
              <a:rPr lang="en-US" dirty="0" smtClean="0">
                <a:latin typeface="Times New Roman" pitchFamily="18" charset="0"/>
                <a:cs typeface="Times New Roman" pitchFamily="18" charset="0"/>
              </a:rPr>
              <a:t>)</a:t>
            </a:r>
          </a:p>
          <a:p>
            <a:pPr>
              <a:buBlip>
                <a:blip r:embed="rId2"/>
              </a:buBlip>
            </a:pPr>
            <a:r>
              <a:rPr lang="en-US" dirty="0" smtClean="0">
                <a:latin typeface="Times New Roman" pitchFamily="18" charset="0"/>
                <a:cs typeface="Times New Roman" pitchFamily="18" charset="0"/>
              </a:rPr>
              <a:t>Synchronous reactance  Xs -is the combined reactance of leakage reactance Xl and the fictitious reactance </a:t>
            </a:r>
            <a:r>
              <a:rPr lang="en-US" dirty="0" err="1" smtClean="0">
                <a:latin typeface="Times New Roman" pitchFamily="18" charset="0"/>
                <a:cs typeface="Times New Roman" pitchFamily="18" charset="0"/>
              </a:rPr>
              <a:t>Xa</a:t>
            </a:r>
            <a:r>
              <a:rPr lang="en-US" dirty="0" smtClean="0">
                <a:latin typeface="Times New Roman" pitchFamily="18" charset="0"/>
                <a:cs typeface="Times New Roman" pitchFamily="18" charset="0"/>
              </a:rPr>
              <a:t> due to armature reaction . 			</a:t>
            </a:r>
            <a:r>
              <a:rPr lang="en-US" dirty="0" smtClean="0">
                <a:ln>
                  <a:solidFill>
                    <a:srgbClr val="00B0F0"/>
                  </a:solidFill>
                </a:ln>
                <a:latin typeface="Times New Roman" pitchFamily="18" charset="0"/>
                <a:cs typeface="Times New Roman" pitchFamily="18" charset="0"/>
              </a:rPr>
              <a:t>Xs = Xl + </a:t>
            </a:r>
            <a:r>
              <a:rPr lang="en-US" dirty="0" err="1" smtClean="0">
                <a:ln>
                  <a:solidFill>
                    <a:srgbClr val="00B0F0"/>
                  </a:solidFill>
                </a:ln>
                <a:latin typeface="Times New Roman" pitchFamily="18" charset="0"/>
                <a:cs typeface="Times New Roman" pitchFamily="18" charset="0"/>
              </a:rPr>
              <a:t>Xa</a:t>
            </a:r>
            <a:r>
              <a:rPr lang="en-US" dirty="0" smtClean="0">
                <a:ln>
                  <a:solidFill>
                    <a:srgbClr val="00B0F0"/>
                  </a:solidFill>
                </a:ln>
                <a:latin typeface="Times New Roman" pitchFamily="18" charset="0"/>
                <a:cs typeface="Times New Roman" pitchFamily="18" charset="0"/>
              </a:rPr>
              <a:t> </a:t>
            </a:r>
          </a:p>
          <a:p>
            <a:pPr>
              <a:buBlip>
                <a:blip r:embed="rId2"/>
              </a:buBlip>
            </a:pPr>
            <a:r>
              <a:rPr lang="en-US" dirty="0" smtClean="0">
                <a:latin typeface="Times New Roman" pitchFamily="18" charset="0"/>
                <a:cs typeface="Times New Roman" pitchFamily="18" charset="0"/>
              </a:rPr>
              <a:t>Synchronous impedance </a:t>
            </a:r>
            <a:r>
              <a:rPr lang="en-US" dirty="0" smtClean="0">
                <a:ln>
                  <a:solidFill>
                    <a:schemeClr val="accent1">
                      <a:lumMod val="60000"/>
                      <a:lumOff val="40000"/>
                    </a:schemeClr>
                  </a:solidFill>
                </a:ln>
                <a:latin typeface="Times New Roman" pitchFamily="18" charset="0"/>
                <a:cs typeface="Times New Roman" pitchFamily="18" charset="0"/>
              </a:rPr>
              <a:t>Zs = √</a:t>
            </a:r>
            <a:r>
              <a:rPr lang="en-IN" dirty="0" smtClean="0">
                <a:ln>
                  <a:solidFill>
                    <a:schemeClr val="accent1">
                      <a:lumMod val="60000"/>
                      <a:lumOff val="40000"/>
                    </a:schemeClr>
                  </a:solidFill>
                </a:ln>
                <a:latin typeface="Times New Roman" pitchFamily="18" charset="0"/>
                <a:cs typeface="Times New Roman" pitchFamily="18" charset="0"/>
              </a:rPr>
              <a:t>R</a:t>
            </a:r>
            <a:r>
              <a:rPr lang="en-IN" baseline="-25000" dirty="0" smtClean="0">
                <a:ln>
                  <a:solidFill>
                    <a:schemeClr val="accent1">
                      <a:lumMod val="60000"/>
                      <a:lumOff val="40000"/>
                    </a:schemeClr>
                  </a:solidFill>
                </a:ln>
                <a:latin typeface="Times New Roman" pitchFamily="18" charset="0"/>
                <a:cs typeface="Times New Roman" pitchFamily="18" charset="0"/>
              </a:rPr>
              <a:t>EFF</a:t>
            </a:r>
            <a:r>
              <a:rPr lang="en-IN" baseline="30000" dirty="0" smtClean="0">
                <a:ln>
                  <a:solidFill>
                    <a:schemeClr val="accent1">
                      <a:lumMod val="60000"/>
                      <a:lumOff val="40000"/>
                    </a:schemeClr>
                  </a:solidFill>
                </a:ln>
                <a:latin typeface="Times New Roman" pitchFamily="18" charset="0"/>
                <a:cs typeface="Times New Roman" pitchFamily="18" charset="0"/>
              </a:rPr>
              <a:t>2 </a:t>
            </a:r>
            <a:r>
              <a:rPr lang="en-IN" dirty="0" smtClean="0">
                <a:ln>
                  <a:solidFill>
                    <a:schemeClr val="accent1">
                      <a:lumMod val="60000"/>
                      <a:lumOff val="40000"/>
                    </a:schemeClr>
                  </a:solidFill>
                </a:ln>
                <a:latin typeface="Times New Roman" pitchFamily="18" charset="0"/>
                <a:cs typeface="Times New Roman" pitchFamily="18" charset="0"/>
              </a:rPr>
              <a:t>+X</a:t>
            </a:r>
            <a:r>
              <a:rPr lang="en-IN" baseline="-25000" dirty="0" smtClean="0">
                <a:ln>
                  <a:solidFill>
                    <a:schemeClr val="accent1">
                      <a:lumMod val="60000"/>
                      <a:lumOff val="40000"/>
                    </a:schemeClr>
                  </a:solidFill>
                </a:ln>
                <a:latin typeface="Times New Roman" pitchFamily="18" charset="0"/>
                <a:cs typeface="Times New Roman" pitchFamily="18" charset="0"/>
              </a:rPr>
              <a:t>s</a:t>
            </a:r>
            <a:r>
              <a:rPr lang="en-IN" baseline="30000" dirty="0" smtClean="0">
                <a:ln>
                  <a:solidFill>
                    <a:schemeClr val="accent1">
                      <a:lumMod val="60000"/>
                      <a:lumOff val="40000"/>
                    </a:schemeClr>
                  </a:solidFill>
                </a:ln>
                <a:latin typeface="Times New Roman" pitchFamily="18" charset="0"/>
                <a:cs typeface="Times New Roman" pitchFamily="18" charset="0"/>
              </a:rPr>
              <a:t>2</a:t>
            </a:r>
            <a:endParaRPr lang="en-IN" dirty="0" smtClean="0">
              <a:ln>
                <a:solidFill>
                  <a:schemeClr val="accent1">
                    <a:lumMod val="60000"/>
                    <a:lumOff val="40000"/>
                  </a:schemeClr>
                </a:solidFill>
              </a:ln>
              <a:latin typeface="Times New Roman" pitchFamily="18" charset="0"/>
              <a:cs typeface="Times New Roman" pitchFamily="18" charset="0"/>
            </a:endParaRPr>
          </a:p>
          <a:p>
            <a:pPr>
              <a:buNone/>
            </a:pP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692808"/>
          </a:xfrm>
        </p:spPr>
        <p:txBody>
          <a:bodyPr>
            <a:normAutofit/>
          </a:bodyPr>
          <a:lstStyle/>
          <a:p>
            <a:pPr>
              <a:buBlip>
                <a:blip r:embed="rId2"/>
              </a:buBlip>
            </a:pPr>
            <a:r>
              <a:rPr lang="en-US" dirty="0" smtClean="0">
                <a:latin typeface="Times New Roman" pitchFamily="18" charset="0"/>
                <a:cs typeface="Times New Roman" pitchFamily="18" charset="0"/>
              </a:rPr>
              <a:t>At no load condition there is no internal drop in the winding .</a:t>
            </a:r>
          </a:p>
          <a:p>
            <a:pPr>
              <a:buBlip>
                <a:blip r:embed="rId2"/>
              </a:buBlip>
            </a:pPr>
            <a:r>
              <a:rPr lang="en-US" dirty="0" smtClean="0">
                <a:latin typeface="Times New Roman" pitchFamily="18" charset="0"/>
                <a:cs typeface="Times New Roman" pitchFamily="18" charset="0"/>
              </a:rPr>
              <a:t>Terminal voltage per phase (v) is equal to the generated induced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(E) per phase </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ie</a:t>
            </a:r>
            <a:r>
              <a:rPr lang="en-US" dirty="0" smtClean="0">
                <a:latin typeface="Times New Roman" pitchFamily="18" charset="0"/>
                <a:cs typeface="Times New Roman" pitchFamily="18" charset="0"/>
              </a:rPr>
              <a:t> </a:t>
            </a:r>
            <a:r>
              <a:rPr lang="en-US" dirty="0" smtClean="0">
                <a:ln>
                  <a:solidFill>
                    <a:srgbClr val="92D050"/>
                  </a:solidFill>
                </a:ln>
                <a:latin typeface="Times New Roman" pitchFamily="18" charset="0"/>
                <a:cs typeface="Times New Roman" pitchFamily="18" charset="0"/>
              </a:rPr>
              <a:t>V= E </a:t>
            </a:r>
          </a:p>
          <a:p>
            <a:pPr>
              <a:buBlip>
                <a:blip r:embed="rId2"/>
              </a:buBlip>
            </a:pPr>
            <a:r>
              <a:rPr lang="en-US" dirty="0" smtClean="0">
                <a:latin typeface="Times New Roman" pitchFamily="18" charset="0"/>
                <a:cs typeface="Times New Roman" pitchFamily="18" charset="0"/>
              </a:rPr>
              <a:t>On load </a:t>
            </a:r>
            <a:r>
              <a:rPr lang="en-US" dirty="0" smtClean="0">
                <a:ln>
                  <a:solidFill>
                    <a:schemeClr val="accent2">
                      <a:lumMod val="60000"/>
                      <a:lumOff val="40000"/>
                    </a:schemeClr>
                  </a:solidFill>
                </a:ln>
                <a:latin typeface="Times New Roman" pitchFamily="18" charset="0"/>
                <a:cs typeface="Times New Roman" pitchFamily="18" charset="0"/>
              </a:rPr>
              <a:t>E= V + I ( Ra+ </a:t>
            </a:r>
            <a:r>
              <a:rPr lang="en-US" dirty="0" err="1" smtClean="0">
                <a:ln>
                  <a:solidFill>
                    <a:schemeClr val="accent2">
                      <a:lumMod val="60000"/>
                      <a:lumOff val="40000"/>
                    </a:schemeClr>
                  </a:solidFill>
                </a:ln>
                <a:latin typeface="Times New Roman" pitchFamily="18" charset="0"/>
                <a:cs typeface="Times New Roman" pitchFamily="18" charset="0"/>
              </a:rPr>
              <a:t>jXl</a:t>
            </a:r>
            <a:r>
              <a:rPr lang="en-US" dirty="0" smtClean="0">
                <a:ln>
                  <a:solidFill>
                    <a:schemeClr val="accent2">
                      <a:lumMod val="60000"/>
                      <a:lumOff val="40000"/>
                    </a:schemeClr>
                  </a:solidFill>
                </a:ln>
                <a:latin typeface="Times New Roman" pitchFamily="18" charset="0"/>
                <a:cs typeface="Times New Roman" pitchFamily="18" charset="0"/>
              </a:rPr>
              <a:t>)</a:t>
            </a:r>
            <a:endParaRPr lang="en-IN" dirty="0" smtClean="0">
              <a:ln>
                <a:solidFill>
                  <a:schemeClr val="accent2">
                    <a:lumMod val="60000"/>
                    <a:lumOff val="40000"/>
                  </a:schemeClr>
                </a:solidFill>
              </a:ln>
              <a:latin typeface="Times New Roman" pitchFamily="18" charset="0"/>
              <a:cs typeface="Times New Roman" pitchFamily="18" charset="0"/>
            </a:endParaRPr>
          </a:p>
          <a:p>
            <a:pPr>
              <a:buNone/>
            </a:pPr>
            <a:endParaRPr lang="en-US" dirty="0"/>
          </a:p>
        </p:txBody>
      </p:sp>
    </p:spTree>
  </p:cSld>
  <p:clrMapOvr>
    <a:masterClrMapping/>
  </p:clrMapOvr>
  <p:transition spd="med" advTm="0">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17"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18"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26"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7"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8"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35"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36"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3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lstStyle/>
          <a:p>
            <a:pPr algn="ctr"/>
            <a:r>
              <a:rPr lang="en-US" b="1" dirty="0" smtClean="0"/>
              <a:t>Armature reaction </a:t>
            </a:r>
            <a:endParaRPr lang="en-IN" b="1" dirty="0"/>
          </a:p>
        </p:txBody>
      </p:sp>
      <p:sp>
        <p:nvSpPr>
          <p:cNvPr id="3" name="Content Placeholder 2"/>
          <p:cNvSpPr>
            <a:spLocks noGrp="1"/>
          </p:cNvSpPr>
          <p:nvPr>
            <p:ph idx="1"/>
          </p:nvPr>
        </p:nvSpPr>
        <p:spPr>
          <a:xfrm>
            <a:off x="304800" y="1143000"/>
            <a:ext cx="8610600" cy="5311808"/>
          </a:xfrm>
        </p:spPr>
        <p:txBody>
          <a:bodyPr/>
          <a:lstStyle/>
          <a:p>
            <a:endParaRPr lang="en-US" dirty="0" smtClean="0"/>
          </a:p>
          <a:p>
            <a:pPr>
              <a:buBlip>
                <a:blip r:embed="rId2"/>
              </a:buBlip>
            </a:pPr>
            <a:r>
              <a:rPr lang="en-US" dirty="0" smtClean="0">
                <a:latin typeface="Times New Roman" pitchFamily="18" charset="0"/>
                <a:cs typeface="Times New Roman" pitchFamily="18" charset="0"/>
              </a:rPr>
              <a:t>The effect of armature flux due to armature current over the main field flux is called armature reaction </a:t>
            </a:r>
          </a:p>
          <a:p>
            <a:pPr>
              <a:buBlip>
                <a:blip r:embed="rId2"/>
              </a:buBlip>
            </a:pPr>
            <a:r>
              <a:rPr lang="en-US" dirty="0" smtClean="0">
                <a:latin typeface="Times New Roman" pitchFamily="18" charset="0"/>
                <a:cs typeface="Times New Roman" pitchFamily="18" charset="0"/>
              </a:rPr>
              <a:t>The armature flux will produce a distortion over the field current </a:t>
            </a:r>
          </a:p>
          <a:p>
            <a:pPr>
              <a:buBlip>
                <a:blip r:embed="rId2"/>
              </a:buBlip>
            </a:pPr>
            <a:r>
              <a:rPr lang="en-US" dirty="0" smtClean="0">
                <a:latin typeface="Times New Roman" pitchFamily="18" charset="0"/>
                <a:cs typeface="Times New Roman" pitchFamily="18" charset="0"/>
              </a:rPr>
              <a:t>The armature flux will oppose the main field flux or aid the main field flux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p:cTn id="30"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Armature reaction </a:t>
            </a:r>
            <a:endParaRPr lang="en-US" dirty="0"/>
          </a:p>
        </p:txBody>
      </p:sp>
      <p:pic>
        <p:nvPicPr>
          <p:cNvPr id="4" name="Picture 2"/>
          <p:cNvPicPr>
            <a:picLocks noGrp="1" noChangeAspect="1" noChangeArrowheads="1"/>
          </p:cNvPicPr>
          <p:nvPr>
            <p:ph idx="1"/>
          </p:nvPr>
        </p:nvPicPr>
        <p:blipFill>
          <a:blip r:embed="rId2" cstate="print"/>
          <a:stretch>
            <a:fillRect/>
          </a:stretch>
        </p:blipFill>
        <p:spPr bwMode="auto">
          <a:xfrm>
            <a:off x="804862" y="1828800"/>
            <a:ext cx="7534275" cy="3554412"/>
          </a:xfrm>
          <a:prstGeom prst="roundRect">
            <a:avLst>
              <a:gd name="adj" fmla="val 8594"/>
            </a:avLst>
          </a:prstGeom>
          <a:solidFill>
            <a:srgbClr val="FFFFFF">
              <a:shade val="85000"/>
            </a:srgbClr>
          </a:solidFill>
          <a:ln w="28575">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4)">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304800"/>
            <a:ext cx="8229600" cy="1361726"/>
          </a:xfrm>
        </p:spPr>
        <p:txBody>
          <a:bodyPr/>
          <a:lstStyle/>
          <a:p>
            <a:pPr algn="ctr"/>
            <a:r>
              <a:rPr lang="en-US" b="1" dirty="0" smtClean="0"/>
              <a:t>Armature reaction </a:t>
            </a:r>
            <a:endParaRPr lang="en-US" dirty="0"/>
          </a:p>
        </p:txBody>
      </p:sp>
      <p:pic>
        <p:nvPicPr>
          <p:cNvPr id="4" name="Picture 2"/>
          <p:cNvPicPr>
            <a:picLocks noGrp="1" noChangeAspect="1" noChangeArrowheads="1"/>
          </p:cNvPicPr>
          <p:nvPr>
            <p:ph idx="1"/>
          </p:nvPr>
        </p:nvPicPr>
        <p:blipFill>
          <a:blip r:embed="rId2" cstate="print"/>
          <a:stretch>
            <a:fillRect/>
          </a:stretch>
        </p:blipFill>
        <p:spPr bwMode="auto">
          <a:xfrm>
            <a:off x="609600" y="2057400"/>
            <a:ext cx="7914286" cy="3268529"/>
          </a:xfrm>
          <a:prstGeom prst="roundRect">
            <a:avLst>
              <a:gd name="adj" fmla="val 8594"/>
            </a:avLst>
          </a:prstGeom>
          <a:solidFill>
            <a:srgbClr val="FFFFFF">
              <a:shade val="85000"/>
            </a:srgbClr>
          </a:solidFill>
          <a:ln w="19050">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ppt_w*0.05"/>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anim calcmode="lin" valueType="num">
                                      <p:cBhvr>
                                        <p:cTn id="14" dur="500" fill="hold"/>
                                        <p:tgtEl>
                                          <p:spTgt spid="4"/>
                                        </p:tgtEl>
                                        <p:attrNameLst>
                                          <p:attrName>ppt_x</p:attrName>
                                        </p:attrNameLst>
                                      </p:cBhvr>
                                      <p:tavLst>
                                        <p:tav tm="0">
                                          <p:val>
                                            <p:strVal val="#ppt_x-.2"/>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Armature reaction </a:t>
            </a:r>
            <a:endParaRPr lang="en-IN" dirty="0"/>
          </a:p>
        </p:txBody>
      </p:sp>
      <p:pic>
        <p:nvPicPr>
          <p:cNvPr id="3074" name="Picture 2"/>
          <p:cNvPicPr>
            <a:picLocks noGrp="1" noChangeAspect="1" noChangeArrowheads="1"/>
          </p:cNvPicPr>
          <p:nvPr>
            <p:ph idx="1"/>
          </p:nvPr>
        </p:nvPicPr>
        <p:blipFill>
          <a:blip r:embed="rId2" cstate="print"/>
          <a:stretch>
            <a:fillRect/>
          </a:stretch>
        </p:blipFill>
        <p:spPr bwMode="auto">
          <a:xfrm>
            <a:off x="533400" y="2209800"/>
            <a:ext cx="8085715" cy="3382824"/>
          </a:xfrm>
          <a:prstGeom prst="roundRect">
            <a:avLst>
              <a:gd name="adj" fmla="val 8594"/>
            </a:avLst>
          </a:prstGeom>
          <a:solidFill>
            <a:srgbClr val="FFFFFF">
              <a:shade val="85000"/>
            </a:srgbClr>
          </a:solidFill>
          <a:ln w="19050">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wheel(4)">
                                      <p:cBhvr>
                                        <p:cTn id="1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Armature reaction </a:t>
            </a:r>
            <a:endParaRPr lang="en-US" dirty="0"/>
          </a:p>
        </p:txBody>
      </p:sp>
      <p:pic>
        <p:nvPicPr>
          <p:cNvPr id="4" name="Picture 2"/>
          <p:cNvPicPr>
            <a:picLocks noGrp="1" noChangeAspect="1" noChangeArrowheads="1"/>
          </p:cNvPicPr>
          <p:nvPr>
            <p:ph idx="1"/>
          </p:nvPr>
        </p:nvPicPr>
        <p:blipFill>
          <a:blip r:embed="rId2" cstate="print"/>
          <a:stretch>
            <a:fillRect/>
          </a:stretch>
        </p:blipFill>
        <p:spPr bwMode="auto">
          <a:xfrm>
            <a:off x="533400" y="2133600"/>
            <a:ext cx="8229600" cy="3733800"/>
          </a:xfrm>
          <a:prstGeom prst="roundRect">
            <a:avLst>
              <a:gd name="adj" fmla="val 8594"/>
            </a:avLst>
          </a:prstGeom>
          <a:solidFill>
            <a:srgbClr val="FFFFFF">
              <a:shade val="85000"/>
            </a:srgbClr>
          </a:solidFill>
          <a:ln w="28575">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4)">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Vector diagram of a loaded Alternator </a:t>
            </a:r>
            <a:endParaRPr lang="en-IN" b="1" dirty="0"/>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1. for unity power factor </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2. for lagging power factor </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3. for leading power factor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p:cTn id="30"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Load characteristics of an Alternator</a:t>
            </a:r>
            <a:br>
              <a:rPr lang="en-US" b="1" dirty="0" smtClean="0"/>
            </a:br>
            <a:r>
              <a:rPr lang="en-US" sz="2000" b="1" dirty="0" smtClean="0"/>
              <a:t>1. Zero PF lag    2.0.8 </a:t>
            </a:r>
            <a:r>
              <a:rPr lang="en-US" sz="2000" b="1" dirty="0" err="1" smtClean="0"/>
              <a:t>pf</a:t>
            </a:r>
            <a:r>
              <a:rPr lang="en-US" sz="2000" b="1" dirty="0" smtClean="0"/>
              <a:t> lag ,  3.unity </a:t>
            </a:r>
            <a:r>
              <a:rPr lang="en-US" sz="2000" b="1" dirty="0" err="1" smtClean="0"/>
              <a:t>pf</a:t>
            </a:r>
            <a:r>
              <a:rPr lang="en-US" sz="2000" b="1" dirty="0" smtClean="0"/>
              <a:t>,   4.08 </a:t>
            </a:r>
            <a:r>
              <a:rPr lang="en-US" sz="2000" b="1" dirty="0" err="1" smtClean="0"/>
              <a:t>pf</a:t>
            </a:r>
            <a:r>
              <a:rPr lang="en-US" sz="2000" b="1" dirty="0" smtClean="0"/>
              <a:t> lead,   5. 0 </a:t>
            </a:r>
            <a:r>
              <a:rPr lang="en-US" sz="2000" b="1" dirty="0" err="1" smtClean="0"/>
              <a:t>pf</a:t>
            </a:r>
            <a:r>
              <a:rPr lang="en-US" sz="2000" b="1" dirty="0" smtClean="0"/>
              <a:t> lag </a:t>
            </a:r>
            <a:endParaRPr lang="en-IN" sz="2000" b="1" dirty="0"/>
          </a:p>
        </p:txBody>
      </p:sp>
      <p:pic>
        <p:nvPicPr>
          <p:cNvPr id="5122" name="Picture 2"/>
          <p:cNvPicPr>
            <a:picLocks noGrp="1" noChangeAspect="1" noChangeArrowheads="1"/>
          </p:cNvPicPr>
          <p:nvPr>
            <p:ph idx="1"/>
          </p:nvPr>
        </p:nvPicPr>
        <p:blipFill>
          <a:blip r:embed="rId2" cstate="print"/>
          <a:stretch>
            <a:fillRect/>
          </a:stretch>
        </p:blipFill>
        <p:spPr bwMode="auto">
          <a:xfrm>
            <a:off x="1388537" y="1828800"/>
            <a:ext cx="6366926" cy="4479925"/>
          </a:xfrm>
          <a:prstGeom prst="roundRect">
            <a:avLst>
              <a:gd name="adj" fmla="val 8594"/>
            </a:avLst>
          </a:prstGeom>
          <a:solidFill>
            <a:srgbClr val="FFFFFF">
              <a:shade val="85000"/>
            </a:srgbClr>
          </a:solidFill>
          <a:ln w="28575">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wheel(4)">
                                      <p:cBhvr>
                                        <p:cTn id="12"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Voltage regulation of an alternator </a:t>
            </a:r>
            <a:endParaRPr lang="en-IN" b="1" dirty="0"/>
          </a:p>
        </p:txBody>
      </p:sp>
      <p:sp>
        <p:nvSpPr>
          <p:cNvPr id="3" name="Content Placeholder 2"/>
          <p:cNvSpPr>
            <a:spLocks noGrp="1"/>
          </p:cNvSpPr>
          <p:nvPr>
            <p:ph idx="1"/>
          </p:nvPr>
        </p:nvSpPr>
        <p:spPr/>
        <p:txBody>
          <a:bodyPr/>
          <a:lstStyle/>
          <a:p>
            <a:pPr>
              <a:buNone/>
            </a:pPr>
            <a:r>
              <a:rPr lang="en-US" dirty="0" smtClean="0"/>
              <a:t>	                               	 E - V</a:t>
            </a:r>
          </a:p>
          <a:p>
            <a:pPr>
              <a:buNone/>
            </a:pPr>
            <a:r>
              <a:rPr lang="en-US" dirty="0" smtClean="0"/>
              <a:t>	% Regulation = 			* 100</a:t>
            </a:r>
          </a:p>
          <a:p>
            <a:pPr>
              <a:buNone/>
            </a:pPr>
            <a:r>
              <a:rPr lang="en-US" dirty="0" smtClean="0"/>
              <a:t>	                                  	   V </a:t>
            </a:r>
          </a:p>
          <a:p>
            <a:pPr>
              <a:buNone/>
            </a:pPr>
            <a:r>
              <a:rPr lang="en-US" dirty="0" smtClean="0"/>
              <a:t>Where E is the no load terminal voltage </a:t>
            </a:r>
          </a:p>
          <a:p>
            <a:pPr>
              <a:buNone/>
            </a:pPr>
            <a:r>
              <a:rPr lang="en-US" dirty="0" smtClean="0"/>
              <a:t>		    V is the full load terminal voltage </a:t>
            </a:r>
          </a:p>
          <a:p>
            <a:endParaRPr lang="en-IN" dirty="0"/>
          </a:p>
        </p:txBody>
      </p:sp>
      <p:cxnSp>
        <p:nvCxnSpPr>
          <p:cNvPr id="5" name="Straight Connector 4"/>
          <p:cNvCxnSpPr/>
          <p:nvPr/>
        </p:nvCxnSpPr>
        <p:spPr>
          <a:xfrm>
            <a:off x="3733800" y="2286000"/>
            <a:ext cx="1828800" cy="158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a:lstStyle/>
          <a:p>
            <a:pPr algn="ctr"/>
            <a:r>
              <a:rPr lang="en-US" b="1" dirty="0" smtClean="0"/>
              <a:t>Voltage regulation of an alternator </a:t>
            </a:r>
            <a:endParaRPr lang="en-IN" dirty="0"/>
          </a:p>
        </p:txBody>
      </p:sp>
      <p:sp>
        <p:nvSpPr>
          <p:cNvPr id="3" name="Content Placeholder 2"/>
          <p:cNvSpPr>
            <a:spLocks noGrp="1"/>
          </p:cNvSpPr>
          <p:nvPr>
            <p:ph idx="1"/>
          </p:nvPr>
        </p:nvSpPr>
        <p:spPr>
          <a:xfrm>
            <a:off x="0" y="1524000"/>
            <a:ext cx="9144000" cy="5159408"/>
          </a:xfrm>
        </p:spPr>
        <p:txBody>
          <a:bodyPr>
            <a:normAutofit/>
          </a:bodyPr>
          <a:lstStyle/>
          <a:p>
            <a:pPr>
              <a:buBlip>
                <a:blip r:embed="rId2"/>
              </a:buBlip>
            </a:pPr>
            <a:r>
              <a:rPr lang="en-US" dirty="0" smtClean="0">
                <a:latin typeface="Times New Roman" pitchFamily="18" charset="0"/>
                <a:cs typeface="Times New Roman" pitchFamily="18" charset="0"/>
              </a:rPr>
              <a:t>Generally the alternator working at </a:t>
            </a:r>
            <a:r>
              <a:rPr lang="en-US" dirty="0" err="1" smtClean="0">
                <a:latin typeface="Times New Roman" pitchFamily="18" charset="0"/>
                <a:cs typeface="Times New Roman" pitchFamily="18" charset="0"/>
              </a:rPr>
              <a:t>upf</a:t>
            </a:r>
            <a:r>
              <a:rPr lang="en-US" dirty="0" smtClean="0">
                <a:latin typeface="Times New Roman" pitchFamily="18" charset="0"/>
                <a:cs typeface="Times New Roman" pitchFamily="18" charset="0"/>
              </a:rPr>
              <a:t> has 10% regulation maximum and at lagging </a:t>
            </a:r>
            <a:r>
              <a:rPr lang="en-US" dirty="0" err="1" smtClean="0">
                <a:latin typeface="Times New Roman" pitchFamily="18" charset="0"/>
                <a:cs typeface="Times New Roman" pitchFamily="18" charset="0"/>
              </a:rPr>
              <a:t>powerfactor</a:t>
            </a:r>
            <a:r>
              <a:rPr lang="en-US" dirty="0" smtClean="0">
                <a:latin typeface="Times New Roman" pitchFamily="18" charset="0"/>
                <a:cs typeface="Times New Roman" pitchFamily="18" charset="0"/>
              </a:rPr>
              <a:t> has 30% regulation .</a:t>
            </a:r>
          </a:p>
          <a:p>
            <a:pPr>
              <a:buBlip>
                <a:blip r:embed="rId2"/>
              </a:buBlip>
            </a:pPr>
            <a:r>
              <a:rPr lang="en-US" dirty="0" smtClean="0">
                <a:latin typeface="Times New Roman" pitchFamily="18" charset="0"/>
                <a:cs typeface="Times New Roman" pitchFamily="18" charset="0"/>
              </a:rPr>
              <a:t>Voltage difference (E-V) depends an effective armature resistance ( </a:t>
            </a:r>
            <a:r>
              <a:rPr lang="en-US" dirty="0" err="1" smtClean="0">
                <a:latin typeface="Times New Roman" pitchFamily="18" charset="0"/>
                <a:cs typeface="Times New Roman" pitchFamily="18" charset="0"/>
              </a:rPr>
              <a:t>Reff</a:t>
            </a:r>
            <a:r>
              <a:rPr lang="en-US" dirty="0" smtClean="0">
                <a:latin typeface="Times New Roman" pitchFamily="18" charset="0"/>
                <a:cs typeface="Times New Roman" pitchFamily="18" charset="0"/>
              </a:rPr>
              <a:t>) and synchronous reactance (Xs)</a:t>
            </a:r>
          </a:p>
          <a:p>
            <a:pPr>
              <a:buBlip>
                <a:blip r:embed="rId2"/>
              </a:buBlip>
            </a:pPr>
            <a:r>
              <a:rPr lang="en-US" dirty="0" smtClean="0">
                <a:latin typeface="Times New Roman" pitchFamily="18" charset="0"/>
                <a:cs typeface="Times New Roman" pitchFamily="18" charset="0"/>
              </a:rPr>
              <a:t>Less amount of % regulation indicates the good performance of the alternator </a:t>
            </a:r>
          </a:p>
          <a:p>
            <a:pPr>
              <a:buBlip>
                <a:blip r:embed="rId2"/>
              </a:buBlip>
            </a:pPr>
            <a:r>
              <a:rPr lang="en-US" dirty="0" smtClean="0">
                <a:latin typeface="Times New Roman" pitchFamily="18" charset="0"/>
                <a:cs typeface="Times New Roman" pitchFamily="18" charset="0"/>
              </a:rPr>
              <a:t>% Regulation is +</a:t>
            </a:r>
            <a:r>
              <a:rPr lang="en-US" dirty="0" err="1" smtClean="0">
                <a:latin typeface="Times New Roman" pitchFamily="18" charset="0"/>
                <a:cs typeface="Times New Roman" pitchFamily="18" charset="0"/>
              </a:rPr>
              <a:t>ve</a:t>
            </a:r>
            <a:r>
              <a:rPr lang="en-US" dirty="0" smtClean="0">
                <a:latin typeface="Times New Roman" pitchFamily="18" charset="0"/>
                <a:cs typeface="Times New Roman" pitchFamily="18" charset="0"/>
              </a:rPr>
              <a:t> value for unity and lagging power factor load </a:t>
            </a:r>
          </a:p>
          <a:p>
            <a:pPr>
              <a:buBlip>
                <a:blip r:embed="rId2"/>
              </a:buBlip>
            </a:pPr>
            <a:r>
              <a:rPr lang="en-US" dirty="0" smtClean="0">
                <a:latin typeface="Times New Roman" pitchFamily="18" charset="0"/>
                <a:cs typeface="Times New Roman" pitchFamily="18" charset="0"/>
              </a:rPr>
              <a:t>% Regulation is –</a:t>
            </a:r>
            <a:r>
              <a:rPr lang="en-US" dirty="0" err="1" smtClean="0">
                <a:latin typeface="Times New Roman" pitchFamily="18" charset="0"/>
                <a:cs typeface="Times New Roman" pitchFamily="18" charset="0"/>
              </a:rPr>
              <a:t>ve</a:t>
            </a:r>
            <a:r>
              <a:rPr lang="en-US" dirty="0" smtClean="0">
                <a:latin typeface="Times New Roman" pitchFamily="18" charset="0"/>
                <a:cs typeface="Times New Roman" pitchFamily="18" charset="0"/>
              </a:rPr>
              <a:t> value for leading power factor load.</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Determination of Regulation </a:t>
            </a:r>
            <a:endParaRPr lang="en-IN" b="1" dirty="0"/>
          </a:p>
        </p:txBody>
      </p:sp>
      <p:sp>
        <p:nvSpPr>
          <p:cNvPr id="3" name="Content Placeholder 2"/>
          <p:cNvSpPr>
            <a:spLocks noGrp="1"/>
          </p:cNvSpPr>
          <p:nvPr>
            <p:ph idx="1"/>
          </p:nvPr>
        </p:nvSpPr>
        <p:spPr>
          <a:xfrm>
            <a:off x="457200" y="1447800"/>
            <a:ext cx="8229600" cy="5007008"/>
          </a:xfrm>
        </p:spPr>
        <p:txBody>
          <a:bodyPr>
            <a:normAutofit/>
          </a:bodyPr>
          <a:lstStyle/>
          <a:p>
            <a:pPr>
              <a:buNone/>
            </a:pPr>
            <a:r>
              <a:rPr lang="en-US" dirty="0" smtClean="0">
                <a:latin typeface="Times New Roman" pitchFamily="18" charset="0"/>
                <a:cs typeface="Times New Roman" pitchFamily="18" charset="0"/>
              </a:rPr>
              <a:t>By Direct method :</a:t>
            </a:r>
          </a:p>
          <a:p>
            <a:pPr>
              <a:buBlip>
                <a:blip r:embed="rId2"/>
              </a:buBlip>
            </a:pPr>
            <a:r>
              <a:rPr lang="en-US" dirty="0" smtClean="0">
                <a:latin typeface="Times New Roman" pitchFamily="18" charset="0"/>
                <a:cs typeface="Times New Roman" pitchFamily="18" charset="0"/>
              </a:rPr>
              <a:t>In this method no load voltage of an alternator is taken as induced </a:t>
            </a:r>
            <a:r>
              <a:rPr lang="en-US" dirty="0" err="1" smtClean="0">
                <a:latin typeface="Times New Roman" pitchFamily="18" charset="0"/>
                <a:cs typeface="Times New Roman" pitchFamily="18" charset="0"/>
              </a:rPr>
              <a:t>emf</a:t>
            </a:r>
            <a:r>
              <a:rPr lang="en-US" dirty="0" smtClean="0">
                <a:latin typeface="Times New Roman" pitchFamily="18" charset="0"/>
                <a:cs typeface="Times New Roman" pitchFamily="18" charset="0"/>
              </a:rPr>
              <a:t> ‘ E’ .</a:t>
            </a:r>
          </a:p>
          <a:p>
            <a:pPr>
              <a:buBlip>
                <a:blip r:embed="rId2"/>
              </a:buBlip>
            </a:pPr>
            <a:r>
              <a:rPr lang="en-US" dirty="0" smtClean="0">
                <a:latin typeface="Times New Roman" pitchFamily="18" charset="0"/>
                <a:cs typeface="Times New Roman" pitchFamily="18" charset="0"/>
              </a:rPr>
              <a:t>Then alternator is loaded step by step directly </a:t>
            </a:r>
          </a:p>
          <a:p>
            <a:pPr>
              <a:buBlip>
                <a:blip r:embed="rId2"/>
              </a:buBlip>
            </a:pPr>
            <a:r>
              <a:rPr lang="en-US" dirty="0" smtClean="0">
                <a:latin typeface="Times New Roman" pitchFamily="18" charset="0"/>
                <a:cs typeface="Times New Roman" pitchFamily="18" charset="0"/>
              </a:rPr>
              <a:t>Each load condition terminal voltage (V) is noted  down </a:t>
            </a:r>
          </a:p>
          <a:p>
            <a:pPr>
              <a:buBlip>
                <a:blip r:embed="rId2"/>
              </a:buBlip>
            </a:pPr>
            <a:r>
              <a:rPr lang="en-US" dirty="0" smtClean="0">
                <a:latin typeface="Times New Roman" pitchFamily="18" charset="0"/>
                <a:cs typeface="Times New Roman" pitchFamily="18" charset="0"/>
              </a:rPr>
              <a:t>% Regulation =    (E- V / V ) *  100</a:t>
            </a:r>
          </a:p>
          <a:p>
            <a:pPr>
              <a:buBlip>
                <a:blip r:embed="rId2"/>
              </a:buBlip>
            </a:pPr>
            <a:r>
              <a:rPr lang="en-US" dirty="0" smtClean="0">
                <a:latin typeface="Times New Roman" pitchFamily="18" charset="0"/>
                <a:cs typeface="Times New Roman" pitchFamily="18" charset="0"/>
              </a:rPr>
              <a:t>In this method power is wasted  hence it is used for small ratings .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p:cTn id="57"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915400" cy="1399032"/>
          </a:xfrm>
        </p:spPr>
        <p:txBody>
          <a:bodyPr/>
          <a:lstStyle/>
          <a:p>
            <a:pPr algn="ctr"/>
            <a:r>
              <a:rPr lang="en-US" b="1" dirty="0" smtClean="0"/>
              <a:t>Predetermination of Regulation </a:t>
            </a:r>
            <a:endParaRPr lang="en-IN" b="1" dirty="0"/>
          </a:p>
        </p:txBody>
      </p:sp>
      <p:sp>
        <p:nvSpPr>
          <p:cNvPr id="3" name="Content Placeholder 2"/>
          <p:cNvSpPr>
            <a:spLocks noGrp="1"/>
          </p:cNvSpPr>
          <p:nvPr>
            <p:ph idx="1"/>
          </p:nvPr>
        </p:nvSpPr>
        <p:spPr>
          <a:xfrm>
            <a:off x="457200" y="1882808"/>
            <a:ext cx="8686800" cy="4572000"/>
          </a:xfrm>
        </p:spPr>
        <p:txBody>
          <a:bodyPr/>
          <a:lstStyle/>
          <a:p>
            <a:pPr>
              <a:buBlip>
                <a:blip r:embed="rId2"/>
              </a:buBlip>
            </a:pPr>
            <a:r>
              <a:rPr lang="en-US" dirty="0" smtClean="0">
                <a:latin typeface="Times New Roman" pitchFamily="18" charset="0"/>
                <a:cs typeface="Times New Roman" pitchFamily="18" charset="0"/>
              </a:rPr>
              <a:t>EMF Method ( Synchronous –impedance method)</a:t>
            </a:r>
          </a:p>
          <a:p>
            <a:pPr>
              <a:buBlip>
                <a:blip r:embed="rId2"/>
              </a:buBlip>
            </a:pPr>
            <a:r>
              <a:rPr lang="en-US" dirty="0" smtClean="0">
                <a:latin typeface="Times New Roman" pitchFamily="18" charset="0"/>
                <a:cs typeface="Times New Roman" pitchFamily="18" charset="0"/>
              </a:rPr>
              <a:t>MMF Method ( Ampere turn method)</a:t>
            </a:r>
          </a:p>
          <a:p>
            <a:pPr>
              <a:buBlip>
                <a:blip r:embed="rId2"/>
              </a:buBlip>
            </a:pPr>
            <a:r>
              <a:rPr lang="en-US" dirty="0" smtClean="0">
                <a:latin typeface="Times New Roman" pitchFamily="18" charset="0"/>
                <a:cs typeface="Times New Roman" pitchFamily="18" charset="0"/>
              </a:rPr>
              <a:t>ZPF Method ( Zero power factor method ) or </a:t>
            </a:r>
            <a:r>
              <a:rPr lang="en-US" dirty="0" err="1" smtClean="0">
                <a:latin typeface="Times New Roman" pitchFamily="18" charset="0"/>
                <a:cs typeface="Times New Roman" pitchFamily="18" charset="0"/>
              </a:rPr>
              <a:t>potier</a:t>
            </a:r>
            <a:r>
              <a:rPr lang="en-US" dirty="0" smtClean="0">
                <a:latin typeface="Times New Roman" pitchFamily="18" charset="0"/>
                <a:cs typeface="Times New Roman" pitchFamily="18" charset="0"/>
              </a:rPr>
              <a:t> method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914400"/>
          </a:xfrm>
        </p:spPr>
        <p:txBody>
          <a:bodyPr>
            <a:normAutofit/>
          </a:bodyPr>
          <a:lstStyle/>
          <a:p>
            <a:pPr algn="ctr"/>
            <a:r>
              <a:rPr lang="en-US" b="1" dirty="0" smtClean="0"/>
              <a:t>Testing of Alternator </a:t>
            </a:r>
            <a:endParaRPr lang="en-IN" b="1" dirty="0"/>
          </a:p>
        </p:txBody>
      </p:sp>
      <p:sp>
        <p:nvSpPr>
          <p:cNvPr id="3" name="Content Placeholder 2"/>
          <p:cNvSpPr>
            <a:spLocks noGrp="1"/>
          </p:cNvSpPr>
          <p:nvPr>
            <p:ph idx="1"/>
          </p:nvPr>
        </p:nvSpPr>
        <p:spPr>
          <a:xfrm>
            <a:off x="457200" y="1066800"/>
            <a:ext cx="8229600" cy="5388008"/>
          </a:xfrm>
        </p:spPr>
        <p:txBody>
          <a:bodyPr>
            <a:normAutofit/>
          </a:bodyPr>
          <a:lstStyle/>
          <a:p>
            <a:pPr>
              <a:buNone/>
            </a:pPr>
            <a:r>
              <a:rPr lang="en-US" dirty="0" smtClean="0">
                <a:latin typeface="Times New Roman" pitchFamily="18" charset="0"/>
                <a:cs typeface="Times New Roman" pitchFamily="18" charset="0"/>
              </a:rPr>
              <a:t>Performance can be studied from -</a:t>
            </a:r>
          </a:p>
          <a:p>
            <a:pPr>
              <a:buBlip>
                <a:blip r:embed="rId2"/>
              </a:buBlip>
            </a:pPr>
            <a:r>
              <a:rPr lang="en-US" dirty="0" smtClean="0">
                <a:latin typeface="Times New Roman" pitchFamily="18" charset="0"/>
                <a:cs typeface="Times New Roman" pitchFamily="18" charset="0"/>
              </a:rPr>
              <a:t>Direct method </a:t>
            </a:r>
          </a:p>
          <a:p>
            <a:pPr>
              <a:buBlip>
                <a:blip r:embed="rId2"/>
              </a:buBlip>
            </a:pPr>
            <a:r>
              <a:rPr lang="en-US" dirty="0" smtClean="0">
                <a:latin typeface="Times New Roman" pitchFamily="18" charset="0"/>
                <a:cs typeface="Times New Roman" pitchFamily="18" charset="0"/>
              </a:rPr>
              <a:t>Indirect method </a:t>
            </a:r>
          </a:p>
          <a:p>
            <a:pPr>
              <a:buNone/>
            </a:pPr>
            <a:r>
              <a:rPr lang="en-US" u="sng" dirty="0" smtClean="0">
                <a:latin typeface="Times New Roman" pitchFamily="18" charset="0"/>
                <a:cs typeface="Times New Roman" pitchFamily="18" charset="0"/>
              </a:rPr>
              <a:t>Direct method :  </a:t>
            </a:r>
            <a:r>
              <a:rPr lang="en-US" dirty="0" smtClean="0">
                <a:latin typeface="Times New Roman" pitchFamily="18" charset="0"/>
                <a:cs typeface="Times New Roman" pitchFamily="18" charset="0"/>
              </a:rPr>
              <a:t>it is loaded directly in step by step </a:t>
            </a:r>
            <a:r>
              <a:rPr lang="en-US" dirty="0" err="1" smtClean="0">
                <a:latin typeface="Times New Roman" pitchFamily="18" charset="0"/>
                <a:cs typeface="Times New Roman" pitchFamily="18" charset="0"/>
              </a:rPr>
              <a:t>upto</a:t>
            </a:r>
            <a:r>
              <a:rPr lang="en-US" dirty="0" smtClean="0">
                <a:latin typeface="Times New Roman" pitchFamily="18" charset="0"/>
                <a:cs typeface="Times New Roman" pitchFamily="18" charset="0"/>
              </a:rPr>
              <a:t> full load . A curve is drawn between load current and terminal voltage at each load condition .</a:t>
            </a:r>
          </a:p>
          <a:p>
            <a:pPr>
              <a:buNone/>
            </a:pPr>
            <a:r>
              <a:rPr lang="en-US" u="sng" dirty="0" smtClean="0">
                <a:latin typeface="Times New Roman" pitchFamily="18" charset="0"/>
                <a:cs typeface="Times New Roman" pitchFamily="18" charset="0"/>
              </a:rPr>
              <a:t>Indirect method :</a:t>
            </a:r>
            <a:r>
              <a:rPr lang="en-US" dirty="0" smtClean="0">
                <a:latin typeface="Times New Roman" pitchFamily="18" charset="0"/>
                <a:cs typeface="Times New Roman" pitchFamily="18" charset="0"/>
              </a:rPr>
              <a:t> In this method it is not loaded directly . Here open circuit and short circuit tests are carried out to study the performance of an alternator at various load condition .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Parallel operation</a:t>
            </a:r>
            <a:endParaRPr lang="en-IN" b="1" dirty="0"/>
          </a:p>
        </p:txBody>
      </p:sp>
      <p:sp>
        <p:nvSpPr>
          <p:cNvPr id="3" name="Content Placeholder 2"/>
          <p:cNvSpPr>
            <a:spLocks noGrp="1"/>
          </p:cNvSpPr>
          <p:nvPr>
            <p:ph idx="1"/>
          </p:nvPr>
        </p:nvSpPr>
        <p:spPr>
          <a:xfrm>
            <a:off x="457200" y="1295400"/>
            <a:ext cx="8229600" cy="5159408"/>
          </a:xfrm>
        </p:spPr>
        <p:txBody>
          <a:bodyPr/>
          <a:lstStyle/>
          <a:p>
            <a:pPr>
              <a:buNone/>
            </a:pPr>
            <a:r>
              <a:rPr lang="en-US" b="1" dirty="0" smtClean="0">
                <a:solidFill>
                  <a:srgbClr val="FF0000"/>
                </a:solidFill>
                <a:latin typeface="Times New Roman" pitchFamily="18" charset="0"/>
                <a:cs typeface="Times New Roman" pitchFamily="18" charset="0"/>
              </a:rPr>
              <a:t>Advantages of parallel operation </a:t>
            </a:r>
          </a:p>
          <a:p>
            <a:pPr>
              <a:buNone/>
            </a:pPr>
            <a:r>
              <a:rPr lang="en-US" dirty="0" smtClean="0">
                <a:latin typeface="Times New Roman" pitchFamily="18" charset="0"/>
                <a:cs typeface="Times New Roman" pitchFamily="18" charset="0"/>
              </a:rPr>
              <a:t>1.  It increases the load capacity </a:t>
            </a:r>
          </a:p>
          <a:p>
            <a:pPr>
              <a:buNone/>
            </a:pPr>
            <a:r>
              <a:rPr lang="en-US" dirty="0" smtClean="0">
                <a:latin typeface="Times New Roman" pitchFamily="18" charset="0"/>
                <a:cs typeface="Times New Roman" pitchFamily="18" charset="0"/>
              </a:rPr>
              <a:t>2.  Increases reliability </a:t>
            </a:r>
          </a:p>
          <a:p>
            <a:pPr>
              <a:buNone/>
            </a:pPr>
            <a:r>
              <a:rPr lang="en-US" dirty="0" smtClean="0">
                <a:latin typeface="Times New Roman" pitchFamily="18" charset="0"/>
                <a:cs typeface="Times New Roman" pitchFamily="18" charset="0"/>
              </a:rPr>
              <a:t>3.  one or more of them can be shut down for preventive maintenance </a:t>
            </a:r>
          </a:p>
          <a:p>
            <a:pPr>
              <a:buNone/>
            </a:pPr>
            <a:r>
              <a:rPr lang="en-US" dirty="0" smtClean="0">
                <a:latin typeface="Times New Roman" pitchFamily="18" charset="0"/>
                <a:cs typeface="Times New Roman" pitchFamily="18" charset="0"/>
              </a:rPr>
              <a:t>4.  Less efficient machines can be stopped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Conditions for parallel operation </a:t>
            </a:r>
            <a:endParaRPr lang="en-IN" b="1" dirty="0"/>
          </a:p>
        </p:txBody>
      </p:sp>
      <p:sp>
        <p:nvSpPr>
          <p:cNvPr id="3" name="Content Placeholder 2"/>
          <p:cNvSpPr>
            <a:spLocks noGrp="1"/>
          </p:cNvSpPr>
          <p:nvPr>
            <p:ph idx="1"/>
          </p:nvPr>
        </p:nvSpPr>
        <p:spPr>
          <a:xfrm>
            <a:off x="533400" y="1828800"/>
            <a:ext cx="8229600" cy="4572000"/>
          </a:xfrm>
        </p:spPr>
        <p:txBody>
          <a:bodyPr>
            <a:normAutofit/>
          </a:bodyPr>
          <a:lstStyle/>
          <a:p>
            <a:pPr>
              <a:buNone/>
            </a:pPr>
            <a:r>
              <a:rPr lang="en-US" dirty="0" smtClean="0">
                <a:latin typeface="Times New Roman" pitchFamily="18" charset="0"/>
                <a:cs typeface="Times New Roman" pitchFamily="18" charset="0"/>
              </a:rPr>
              <a:t>1.  same terminal voltage </a:t>
            </a:r>
          </a:p>
          <a:p>
            <a:pPr>
              <a:buNone/>
            </a:pPr>
            <a:r>
              <a:rPr lang="en-US" dirty="0" smtClean="0">
                <a:latin typeface="Times New Roman" pitchFamily="18" charset="0"/>
                <a:cs typeface="Times New Roman" pitchFamily="18" charset="0"/>
              </a:rPr>
              <a:t>2.  same frequency </a:t>
            </a:r>
          </a:p>
          <a:p>
            <a:pPr marL="651510" indent="-514350">
              <a:buNone/>
            </a:pPr>
            <a:r>
              <a:rPr lang="en-US" dirty="0" smtClean="0">
                <a:latin typeface="Times New Roman" pitchFamily="18" charset="0"/>
                <a:cs typeface="Times New Roman" pitchFamily="18" charset="0"/>
              </a:rPr>
              <a:t>3.  same phase sequence </a:t>
            </a:r>
          </a:p>
          <a:p>
            <a:pPr marL="651510" indent="-514350">
              <a:buNone/>
            </a:pPr>
            <a:endParaRPr lang="en-US" dirty="0" smtClean="0">
              <a:latin typeface="Times New Roman" pitchFamily="18" charset="0"/>
              <a:cs typeface="Times New Roman" pitchFamily="18" charset="0"/>
            </a:endParaRPr>
          </a:p>
          <a:p>
            <a:pPr>
              <a:buNone/>
            </a:pPr>
            <a:r>
              <a:rPr lang="en-US" b="1" dirty="0" smtClean="0">
                <a:solidFill>
                  <a:srgbClr val="F492EF"/>
                </a:solidFill>
                <a:latin typeface="Times New Roman" pitchFamily="18" charset="0"/>
                <a:cs typeface="Times New Roman" pitchFamily="18" charset="0"/>
              </a:rPr>
              <a:t>Methods for </a:t>
            </a:r>
            <a:r>
              <a:rPr lang="en-US" b="1" dirty="0" err="1" smtClean="0">
                <a:solidFill>
                  <a:srgbClr val="F492EF"/>
                </a:solidFill>
                <a:latin typeface="Times New Roman" pitchFamily="18" charset="0"/>
                <a:cs typeface="Times New Roman" pitchFamily="18" charset="0"/>
              </a:rPr>
              <a:t>synchronising</a:t>
            </a:r>
            <a:r>
              <a:rPr lang="en-US" b="1" dirty="0" smtClean="0">
                <a:solidFill>
                  <a:srgbClr val="F492EF"/>
                </a:solidFill>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a.   Dark lamp method </a:t>
            </a:r>
          </a:p>
          <a:p>
            <a:pPr>
              <a:buNone/>
            </a:pPr>
            <a:r>
              <a:rPr lang="en-US" dirty="0" smtClean="0">
                <a:latin typeface="Times New Roman" pitchFamily="18" charset="0"/>
                <a:cs typeface="Times New Roman" pitchFamily="18" charset="0"/>
              </a:rPr>
              <a:t>b.   Bright lamp method</a:t>
            </a:r>
          </a:p>
          <a:p>
            <a:pPr>
              <a:buNone/>
            </a:pPr>
            <a:r>
              <a:rPr lang="en-US" dirty="0" smtClean="0">
                <a:latin typeface="Times New Roman" pitchFamily="18" charset="0"/>
                <a:cs typeface="Times New Roman" pitchFamily="18" charset="0"/>
              </a:rPr>
              <a:t>c .  </a:t>
            </a:r>
            <a:r>
              <a:rPr lang="en-US" dirty="0" err="1" smtClean="0">
                <a:latin typeface="Times New Roman" pitchFamily="18" charset="0"/>
                <a:cs typeface="Times New Roman" pitchFamily="18" charset="0"/>
              </a:rPr>
              <a:t>Synchroscope</a:t>
            </a:r>
            <a:r>
              <a:rPr lang="en-US" dirty="0" smtClean="0">
                <a:latin typeface="Times New Roman" pitchFamily="18" charset="0"/>
                <a:cs typeface="Times New Roman" pitchFamily="18" charset="0"/>
              </a:rPr>
              <a:t> Method</a:t>
            </a:r>
            <a:br>
              <a:rPr lang="en-US"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p:cTn id="48"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 calcmode="lin" valueType="num">
                                      <p:cBhvr>
                                        <p:cTn id="57" dur="500" fill="hold"/>
                                        <p:tgtEl>
                                          <p:spTgt spid="3">
                                            <p:txEl>
                                              <p:pRg st="6" end="6"/>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6" end="6"/>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6" end="6"/>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4" presetClass="entr" presetSubtype="0" accel="100000" fill="hold" grpId="0" nodeType="clickEffect">
                                  <p:stCondLst>
                                    <p:cond delay="0"/>
                                  </p:stCondLst>
                                  <p:childTnLst>
                                    <p:set>
                                      <p:cBhvr>
                                        <p:cTn id="65" dur="1" fill="hold">
                                          <p:stCondLst>
                                            <p:cond delay="0"/>
                                          </p:stCondLst>
                                        </p:cTn>
                                        <p:tgtEl>
                                          <p:spTgt spid="3">
                                            <p:txEl>
                                              <p:pRg st="7" end="7"/>
                                            </p:txEl>
                                          </p:spTgt>
                                        </p:tgtEl>
                                        <p:attrNameLst>
                                          <p:attrName>style.visibility</p:attrName>
                                        </p:attrNameLst>
                                      </p:cBhvr>
                                      <p:to>
                                        <p:strVal val="visible"/>
                                      </p:to>
                                    </p:set>
                                    <p:anim calcmode="lin" valueType="num">
                                      <p:cBhvr>
                                        <p:cTn id="66" dur="500" fill="hold"/>
                                        <p:tgtEl>
                                          <p:spTgt spid="3">
                                            <p:txEl>
                                              <p:pRg st="7" end="7"/>
                                            </p:txEl>
                                          </p:spTgt>
                                        </p:tgtEl>
                                        <p:attrNameLst>
                                          <p:attrName>ppt_w</p:attrName>
                                        </p:attrNameLst>
                                      </p:cBhvr>
                                      <p:tavLst>
                                        <p:tav tm="0">
                                          <p:val>
                                            <p:strVal val="#ppt_w*0.05"/>
                                          </p:val>
                                        </p:tav>
                                        <p:tav tm="100000">
                                          <p:val>
                                            <p:strVal val="#ppt_w"/>
                                          </p:val>
                                        </p:tav>
                                      </p:tavLst>
                                    </p:anim>
                                    <p:anim calcmode="lin" valueType="num">
                                      <p:cBhvr>
                                        <p:cTn id="67" dur="5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68" dur="5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69" dur="500" fill="hold"/>
                                        <p:tgtEl>
                                          <p:spTgt spid="3">
                                            <p:txEl>
                                              <p:pRg st="7" end="7"/>
                                            </p:txEl>
                                          </p:spTgt>
                                        </p:tgtEl>
                                        <p:attrNameLst>
                                          <p:attrName>ppt_y</p:attrName>
                                        </p:attrNameLst>
                                      </p:cBhvr>
                                      <p:tavLst>
                                        <p:tav tm="0">
                                          <p:val>
                                            <p:strVal val="#ppt_y"/>
                                          </p:val>
                                        </p:tav>
                                        <p:tav tm="100000">
                                          <p:val>
                                            <p:strVal val="#ppt_y"/>
                                          </p:val>
                                        </p:tav>
                                      </p:tavLst>
                                    </p:anim>
                                    <p:animEffect transition="in" filter="fade">
                                      <p:cBhvr>
                                        <p:cTn id="7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Load sharing</a:t>
            </a:r>
            <a:endParaRPr lang="en-IN" b="1" dirty="0"/>
          </a:p>
        </p:txBody>
      </p:sp>
      <p:sp>
        <p:nvSpPr>
          <p:cNvPr id="3" name="Content Placeholder 2"/>
          <p:cNvSpPr>
            <a:spLocks noGrp="1"/>
          </p:cNvSpPr>
          <p:nvPr>
            <p:ph idx="1"/>
          </p:nvPr>
        </p:nvSpPr>
        <p:spPr/>
        <p:txBody>
          <a:bodyPr/>
          <a:lstStyle/>
          <a:p>
            <a:pPr>
              <a:buBlip>
                <a:blip r:embed="rId2"/>
              </a:buBlip>
            </a:pPr>
            <a:r>
              <a:rPr lang="en-US" dirty="0" smtClean="0">
                <a:latin typeface="Times New Roman" pitchFamily="18" charset="0"/>
                <a:cs typeface="Times New Roman" pitchFamily="18" charset="0"/>
              </a:rPr>
              <a:t>Speeds are identical </a:t>
            </a:r>
          </a:p>
          <a:p>
            <a:pPr>
              <a:buBlip>
                <a:blip r:embed="rId2"/>
              </a:buBlip>
            </a:pPr>
            <a:r>
              <a:rPr lang="en-US" dirty="0" smtClean="0">
                <a:latin typeface="Times New Roman" pitchFamily="18" charset="0"/>
                <a:cs typeface="Times New Roman" pitchFamily="18" charset="0"/>
              </a:rPr>
              <a:t>Common terminal voltage</a:t>
            </a:r>
          </a:p>
          <a:p>
            <a:pPr>
              <a:buBlip>
                <a:blip r:embed="rId2"/>
              </a:buBlip>
            </a:pPr>
            <a:r>
              <a:rPr lang="en-US" dirty="0" smtClean="0">
                <a:latin typeface="Times New Roman" pitchFamily="18" charset="0"/>
                <a:cs typeface="Times New Roman" pitchFamily="18" charset="0"/>
              </a:rPr>
              <a:t>Load impedance Z1 = Z2 </a:t>
            </a:r>
          </a:p>
          <a:p>
            <a:pPr>
              <a:buBlip>
                <a:blip r:embed="rId2"/>
              </a:buBlip>
            </a:pPr>
            <a:r>
              <a:rPr lang="en-US" dirty="0" smtClean="0">
                <a:latin typeface="Times New Roman" pitchFamily="18" charset="0"/>
                <a:cs typeface="Times New Roman" pitchFamily="18" charset="0"/>
              </a:rPr>
              <a:t>Load sharing is </a:t>
            </a:r>
            <a:r>
              <a:rPr lang="el-GR" dirty="0" smtClean="0">
                <a:latin typeface="Times New Roman" pitchFamily="18" charset="0"/>
                <a:cs typeface="Times New Roman" pitchFamily="18" charset="0"/>
              </a:rPr>
              <a:t>ἀ</a:t>
            </a:r>
            <a:r>
              <a:rPr lang="en-US" dirty="0" smtClean="0">
                <a:latin typeface="Times New Roman" pitchFamily="18" charset="0"/>
                <a:cs typeface="Times New Roman" pitchFamily="18" charset="0"/>
              </a:rPr>
              <a:t> driving torque and its capacity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Load sharing</a:t>
            </a:r>
            <a:endParaRPr lang="en-IN" dirty="0"/>
          </a:p>
        </p:txBody>
      </p:sp>
      <p:pic>
        <p:nvPicPr>
          <p:cNvPr id="1026" name="Picture 2"/>
          <p:cNvPicPr>
            <a:picLocks noGrp="1" noChangeAspect="1" noChangeArrowheads="1"/>
          </p:cNvPicPr>
          <p:nvPr>
            <p:ph idx="1"/>
          </p:nvPr>
        </p:nvPicPr>
        <p:blipFill>
          <a:blip r:embed="rId2" cstate="print"/>
          <a:stretch>
            <a:fillRect/>
          </a:stretch>
        </p:blipFill>
        <p:spPr bwMode="auto">
          <a:xfrm>
            <a:off x="457200" y="2053054"/>
            <a:ext cx="8229600" cy="3802817"/>
          </a:xfrm>
          <a:prstGeom prst="roundRect">
            <a:avLst>
              <a:gd name="adj" fmla="val 8594"/>
            </a:avLst>
          </a:prstGeom>
          <a:solidFill>
            <a:srgbClr val="FFFFFF">
              <a:shade val="85000"/>
            </a:srgbClr>
          </a:solidFill>
          <a:ln w="28575">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p:cTn id="12" dur="500" fill="hold"/>
                                        <p:tgtEl>
                                          <p:spTgt spid="1026"/>
                                        </p:tgtEl>
                                        <p:attrNameLst>
                                          <p:attrName>ppt_w</p:attrName>
                                        </p:attrNameLst>
                                      </p:cBhvr>
                                      <p:tavLst>
                                        <p:tav tm="0">
                                          <p:val>
                                            <p:strVal val="#ppt_w*0.05"/>
                                          </p:val>
                                        </p:tav>
                                        <p:tav tm="100000">
                                          <p:val>
                                            <p:strVal val="#ppt_w"/>
                                          </p:val>
                                        </p:tav>
                                      </p:tavLst>
                                    </p:anim>
                                    <p:anim calcmode="lin" valueType="num">
                                      <p:cBhvr>
                                        <p:cTn id="13" dur="500" fill="hold"/>
                                        <p:tgtEl>
                                          <p:spTgt spid="1026"/>
                                        </p:tgtEl>
                                        <p:attrNameLst>
                                          <p:attrName>ppt_h</p:attrName>
                                        </p:attrNameLst>
                                      </p:cBhvr>
                                      <p:tavLst>
                                        <p:tav tm="0">
                                          <p:val>
                                            <p:strVal val="#ppt_h"/>
                                          </p:val>
                                        </p:tav>
                                        <p:tav tm="100000">
                                          <p:val>
                                            <p:strVal val="#ppt_h"/>
                                          </p:val>
                                        </p:tav>
                                      </p:tavLst>
                                    </p:anim>
                                    <p:anim calcmode="lin" valueType="num">
                                      <p:cBhvr>
                                        <p:cTn id="14" dur="500" fill="hold"/>
                                        <p:tgtEl>
                                          <p:spTgt spid="1026"/>
                                        </p:tgtEl>
                                        <p:attrNameLst>
                                          <p:attrName>ppt_x</p:attrName>
                                        </p:attrNameLst>
                                      </p:cBhvr>
                                      <p:tavLst>
                                        <p:tav tm="0">
                                          <p:val>
                                            <p:strVal val="#ppt_x-.2"/>
                                          </p:val>
                                        </p:tav>
                                        <p:tav tm="100000">
                                          <p:val>
                                            <p:strVal val="#ppt_x"/>
                                          </p:val>
                                        </p:tav>
                                      </p:tavLst>
                                    </p:anim>
                                    <p:anim calcmode="lin" valueType="num">
                                      <p:cBhvr>
                                        <p:cTn id="15" dur="500" fill="hold"/>
                                        <p:tgtEl>
                                          <p:spTgt spid="1026"/>
                                        </p:tgtEl>
                                        <p:attrNameLst>
                                          <p:attrName>ppt_y</p:attrName>
                                        </p:attrNameLst>
                                      </p:cBhvr>
                                      <p:tavLst>
                                        <p:tav tm="0">
                                          <p:val>
                                            <p:strVal val="#ppt_y"/>
                                          </p:val>
                                        </p:tav>
                                        <p:tav tm="100000">
                                          <p:val>
                                            <p:strVal val="#ppt_y"/>
                                          </p:val>
                                        </p:tav>
                                      </p:tavLst>
                                    </p:anim>
                                    <p:animEffect transition="in" filter="fade">
                                      <p:cBhvr>
                                        <p:cTn id="16"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Effects of change in steam supply </a:t>
            </a:r>
            <a:endParaRPr lang="en-IN" b="1" dirty="0"/>
          </a:p>
        </p:txBody>
      </p:sp>
      <p:sp>
        <p:nvSpPr>
          <p:cNvPr id="3" name="Content Placeholder 2"/>
          <p:cNvSpPr>
            <a:spLocks noGrp="1"/>
          </p:cNvSpPr>
          <p:nvPr>
            <p:ph idx="1"/>
          </p:nvPr>
        </p:nvSpPr>
        <p:spPr>
          <a:xfrm>
            <a:off x="0" y="1600200"/>
            <a:ext cx="8991600" cy="5029200"/>
          </a:xfrm>
        </p:spPr>
        <p:txBody>
          <a:bodyPr>
            <a:normAutofit fontScale="92500" lnSpcReduction="10000"/>
          </a:bodyPr>
          <a:lstStyle/>
          <a:p>
            <a:pPr>
              <a:buBlip>
                <a:blip r:embed="rId2"/>
              </a:buBlip>
            </a:pPr>
            <a:r>
              <a:rPr lang="en-US" dirty="0" smtClean="0">
                <a:latin typeface="Times New Roman" pitchFamily="18" charset="0"/>
                <a:cs typeface="Times New Roman" pitchFamily="18" charset="0"/>
              </a:rPr>
              <a:t>Excitations of two alternators are kept constant</a:t>
            </a:r>
          </a:p>
          <a:p>
            <a:pPr>
              <a:buBlip>
                <a:blip r:embed="rId2"/>
              </a:buBlip>
            </a:pPr>
            <a:r>
              <a:rPr lang="en-US" dirty="0" smtClean="0">
                <a:latin typeface="Times New Roman" pitchFamily="18" charset="0"/>
                <a:cs typeface="Times New Roman" pitchFamily="18" charset="0"/>
              </a:rPr>
              <a:t>Steam supply to alternator 1 is increased ( </a:t>
            </a:r>
            <a:r>
              <a:rPr lang="en-US" dirty="0" err="1" smtClean="0">
                <a:latin typeface="Times New Roman" pitchFamily="18" charset="0"/>
                <a:cs typeface="Times New Roman" pitchFamily="18" charset="0"/>
              </a:rPr>
              <a:t>ie</a:t>
            </a:r>
            <a:r>
              <a:rPr lang="en-US" dirty="0" smtClean="0">
                <a:latin typeface="Times New Roman" pitchFamily="18" charset="0"/>
                <a:cs typeface="Times New Roman" pitchFamily="18" charset="0"/>
              </a:rPr>
              <a:t> power input to the prime mover is increased </a:t>
            </a:r>
          </a:p>
          <a:p>
            <a:pPr>
              <a:buBlip>
                <a:blip r:embed="rId2"/>
              </a:buBlip>
            </a:pPr>
            <a:r>
              <a:rPr lang="en-US" dirty="0" smtClean="0">
                <a:latin typeface="Times New Roman" pitchFamily="18" charset="0"/>
                <a:cs typeface="Times New Roman" pitchFamily="18" charset="0"/>
              </a:rPr>
              <a:t>Speed of two machines are tied together </a:t>
            </a:r>
          </a:p>
          <a:p>
            <a:pPr>
              <a:buBlip>
                <a:blip r:embed="rId2"/>
              </a:buBlip>
            </a:pPr>
            <a:r>
              <a:rPr lang="en-US" dirty="0" smtClean="0">
                <a:latin typeface="Times New Roman" pitchFamily="18" charset="0"/>
                <a:cs typeface="Times New Roman" pitchFamily="18" charset="0"/>
              </a:rPr>
              <a:t>Machine no 1 can not over run machine no2 .</a:t>
            </a:r>
          </a:p>
          <a:p>
            <a:pPr>
              <a:buBlip>
                <a:blip r:embed="rId2"/>
              </a:buBlip>
            </a:pPr>
            <a:r>
              <a:rPr lang="en-US" dirty="0" smtClean="0">
                <a:latin typeface="Times New Roman" pitchFamily="18" charset="0"/>
                <a:cs typeface="Times New Roman" pitchFamily="18" charset="0"/>
              </a:rPr>
              <a:t>Alternatively it </a:t>
            </a:r>
            <a:r>
              <a:rPr lang="en-US" dirty="0" err="1" smtClean="0">
                <a:latin typeface="Times New Roman" pitchFamily="18" charset="0"/>
                <a:cs typeface="Times New Roman" pitchFamily="18" charset="0"/>
              </a:rPr>
              <a:t>utilises</a:t>
            </a:r>
            <a:r>
              <a:rPr lang="en-US" dirty="0" smtClean="0">
                <a:latin typeface="Times New Roman" pitchFamily="18" charset="0"/>
                <a:cs typeface="Times New Roman" pitchFamily="18" charset="0"/>
              </a:rPr>
              <a:t> its increased power input for carrying more load than No2.</a:t>
            </a:r>
          </a:p>
          <a:p>
            <a:pPr>
              <a:buBlip>
                <a:blip r:embed="rId2"/>
              </a:buBlip>
            </a:pPr>
            <a:r>
              <a:rPr lang="en-US" dirty="0" smtClean="0">
                <a:latin typeface="Times New Roman" pitchFamily="18" charset="0"/>
                <a:cs typeface="Times New Roman" pitchFamily="18" charset="0"/>
              </a:rPr>
              <a:t>This can be possible only if rotor no 1 advances its angular position with respect to No2.</a:t>
            </a:r>
          </a:p>
          <a:p>
            <a:pPr>
              <a:buBlip>
                <a:blip r:embed="rId2"/>
              </a:buBlip>
            </a:pPr>
            <a:r>
              <a:rPr lang="en-US" dirty="0" smtClean="0">
                <a:latin typeface="Times New Roman" pitchFamily="18" charset="0"/>
                <a:cs typeface="Times New Roman" pitchFamily="18" charset="0"/>
              </a:rPr>
              <a:t>Power factor of NO1 is increased where as No2 is decreased .</a:t>
            </a:r>
          </a:p>
          <a:p>
            <a:pPr>
              <a:buBlip>
                <a:blip r:embed="rId2"/>
              </a:buBlip>
            </a:pPr>
            <a:r>
              <a:rPr lang="en-US" dirty="0" smtClean="0">
                <a:latin typeface="Times New Roman" pitchFamily="18" charset="0"/>
                <a:cs typeface="Times New Roman" pitchFamily="18" charset="0"/>
              </a:rPr>
              <a:t>It sets up </a:t>
            </a:r>
            <a:r>
              <a:rPr lang="en-US" dirty="0" err="1" smtClean="0">
                <a:latin typeface="Times New Roman" pitchFamily="18" charset="0"/>
                <a:cs typeface="Times New Roman" pitchFamily="18" charset="0"/>
              </a:rPr>
              <a:t>Isy</a:t>
            </a:r>
            <a:r>
              <a:rPr lang="en-US" dirty="0" smtClean="0">
                <a:latin typeface="Times New Roman" pitchFamily="18" charset="0"/>
                <a:cs typeface="Times New Roman" pitchFamily="18" charset="0"/>
              </a:rPr>
              <a:t> has no appreciable reactive component .</a:t>
            </a:r>
          </a:p>
          <a:p>
            <a:pPr>
              <a:buBlip>
                <a:blip r:embed="rId2"/>
              </a:buBlip>
            </a:pPr>
            <a:r>
              <a:rPr lang="en-US" dirty="0" smtClean="0">
                <a:latin typeface="Times New Roman" pitchFamily="18" charset="0"/>
                <a:cs typeface="Times New Roman" pitchFamily="18" charset="0"/>
              </a:rPr>
              <a:t>It increases the active power output of No1.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p:cTn id="57"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5" end="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4" presetClass="entr" presetSubtype="0" accel="100000" fill="hold" grpId="0" nodeType="click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 calcmode="lin" valueType="num">
                                      <p:cBhvr>
                                        <p:cTn id="66" dur="500" fill="hold"/>
                                        <p:tgtEl>
                                          <p:spTgt spid="3">
                                            <p:txEl>
                                              <p:pRg st="6" end="6"/>
                                            </p:txEl>
                                          </p:spTgt>
                                        </p:tgtEl>
                                        <p:attrNameLst>
                                          <p:attrName>ppt_w</p:attrName>
                                        </p:attrNameLst>
                                      </p:cBhvr>
                                      <p:tavLst>
                                        <p:tav tm="0">
                                          <p:val>
                                            <p:strVal val="#ppt_w*0.05"/>
                                          </p:val>
                                        </p:tav>
                                        <p:tav tm="100000">
                                          <p:val>
                                            <p:strVal val="#ppt_w"/>
                                          </p:val>
                                        </p:tav>
                                      </p:tavLst>
                                    </p:anim>
                                    <p:anim calcmode="lin" valueType="num">
                                      <p:cBhvr>
                                        <p:cTn id="67" dur="5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68" dur="5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Effect transition="in" filter="fade">
                                      <p:cBhvr>
                                        <p:cTn id="70" dur="500"/>
                                        <p:tgtEl>
                                          <p:spTgt spid="3">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4" presetClass="entr" presetSubtype="0" accel="100000" fill="hold" grpId="0" nodeType="clickEffect">
                                  <p:stCondLst>
                                    <p:cond delay="0"/>
                                  </p:stCondLst>
                                  <p:childTnLst>
                                    <p:set>
                                      <p:cBhvr>
                                        <p:cTn id="74" dur="1" fill="hold">
                                          <p:stCondLst>
                                            <p:cond delay="0"/>
                                          </p:stCondLst>
                                        </p:cTn>
                                        <p:tgtEl>
                                          <p:spTgt spid="3">
                                            <p:txEl>
                                              <p:pRg st="7" end="7"/>
                                            </p:txEl>
                                          </p:spTgt>
                                        </p:tgtEl>
                                        <p:attrNameLst>
                                          <p:attrName>style.visibility</p:attrName>
                                        </p:attrNameLst>
                                      </p:cBhvr>
                                      <p:to>
                                        <p:strVal val="visible"/>
                                      </p:to>
                                    </p:set>
                                    <p:anim calcmode="lin" valueType="num">
                                      <p:cBhvr>
                                        <p:cTn id="75" dur="500" fill="hold"/>
                                        <p:tgtEl>
                                          <p:spTgt spid="3">
                                            <p:txEl>
                                              <p:pRg st="7" end="7"/>
                                            </p:txEl>
                                          </p:spTgt>
                                        </p:tgtEl>
                                        <p:attrNameLst>
                                          <p:attrName>ppt_w</p:attrName>
                                        </p:attrNameLst>
                                      </p:cBhvr>
                                      <p:tavLst>
                                        <p:tav tm="0">
                                          <p:val>
                                            <p:strVal val="#ppt_w*0.05"/>
                                          </p:val>
                                        </p:tav>
                                        <p:tav tm="100000">
                                          <p:val>
                                            <p:strVal val="#ppt_w"/>
                                          </p:val>
                                        </p:tav>
                                      </p:tavLst>
                                    </p:anim>
                                    <p:anim calcmode="lin" valueType="num">
                                      <p:cBhvr>
                                        <p:cTn id="76" dur="5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77" dur="5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78" dur="500" fill="hold"/>
                                        <p:tgtEl>
                                          <p:spTgt spid="3">
                                            <p:txEl>
                                              <p:pRg st="7" end="7"/>
                                            </p:txEl>
                                          </p:spTgt>
                                        </p:tgtEl>
                                        <p:attrNameLst>
                                          <p:attrName>ppt_y</p:attrName>
                                        </p:attrNameLst>
                                      </p:cBhvr>
                                      <p:tavLst>
                                        <p:tav tm="0">
                                          <p:val>
                                            <p:strVal val="#ppt_y"/>
                                          </p:val>
                                        </p:tav>
                                        <p:tav tm="100000">
                                          <p:val>
                                            <p:strVal val="#ppt_y"/>
                                          </p:val>
                                        </p:tav>
                                      </p:tavLst>
                                    </p:anim>
                                    <p:animEffect transition="in" filter="fade">
                                      <p:cBhvr>
                                        <p:cTn id="79" dur="500"/>
                                        <p:tgtEl>
                                          <p:spTgt spid="3">
                                            <p:txEl>
                                              <p:pRg st="7" end="7"/>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4" presetClass="entr" presetSubtype="0" accel="100000" fill="hold" grpId="0" nodeType="clickEffect">
                                  <p:stCondLst>
                                    <p:cond delay="0"/>
                                  </p:stCondLst>
                                  <p:childTnLst>
                                    <p:set>
                                      <p:cBhvr>
                                        <p:cTn id="83" dur="1" fill="hold">
                                          <p:stCondLst>
                                            <p:cond delay="0"/>
                                          </p:stCondLst>
                                        </p:cTn>
                                        <p:tgtEl>
                                          <p:spTgt spid="3">
                                            <p:txEl>
                                              <p:pRg st="8" end="8"/>
                                            </p:txEl>
                                          </p:spTgt>
                                        </p:tgtEl>
                                        <p:attrNameLst>
                                          <p:attrName>style.visibility</p:attrName>
                                        </p:attrNameLst>
                                      </p:cBhvr>
                                      <p:to>
                                        <p:strVal val="visible"/>
                                      </p:to>
                                    </p:set>
                                    <p:anim calcmode="lin" valueType="num">
                                      <p:cBhvr>
                                        <p:cTn id="84" dur="500" fill="hold"/>
                                        <p:tgtEl>
                                          <p:spTgt spid="3">
                                            <p:txEl>
                                              <p:pRg st="8" end="8"/>
                                            </p:txEl>
                                          </p:spTgt>
                                        </p:tgtEl>
                                        <p:attrNameLst>
                                          <p:attrName>ppt_w</p:attrName>
                                        </p:attrNameLst>
                                      </p:cBhvr>
                                      <p:tavLst>
                                        <p:tav tm="0">
                                          <p:val>
                                            <p:strVal val="#ppt_w*0.05"/>
                                          </p:val>
                                        </p:tav>
                                        <p:tav tm="100000">
                                          <p:val>
                                            <p:strVal val="#ppt_w"/>
                                          </p:val>
                                        </p:tav>
                                      </p:tavLst>
                                    </p:anim>
                                    <p:anim calcmode="lin" valueType="num">
                                      <p:cBhvr>
                                        <p:cTn id="85" dur="500" fill="hold"/>
                                        <p:tgtEl>
                                          <p:spTgt spid="3">
                                            <p:txEl>
                                              <p:pRg st="8" end="8"/>
                                            </p:txEl>
                                          </p:spTgt>
                                        </p:tgtEl>
                                        <p:attrNameLst>
                                          <p:attrName>ppt_h</p:attrName>
                                        </p:attrNameLst>
                                      </p:cBhvr>
                                      <p:tavLst>
                                        <p:tav tm="0">
                                          <p:val>
                                            <p:strVal val="#ppt_h"/>
                                          </p:val>
                                        </p:tav>
                                        <p:tav tm="100000">
                                          <p:val>
                                            <p:strVal val="#ppt_h"/>
                                          </p:val>
                                        </p:tav>
                                      </p:tavLst>
                                    </p:anim>
                                    <p:anim calcmode="lin" valueType="num">
                                      <p:cBhvr>
                                        <p:cTn id="86" dur="5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87" dur="500" fill="hold"/>
                                        <p:tgtEl>
                                          <p:spTgt spid="3">
                                            <p:txEl>
                                              <p:pRg st="8" end="8"/>
                                            </p:txEl>
                                          </p:spTgt>
                                        </p:tgtEl>
                                        <p:attrNameLst>
                                          <p:attrName>ppt_y</p:attrName>
                                        </p:attrNameLst>
                                      </p:cBhvr>
                                      <p:tavLst>
                                        <p:tav tm="0">
                                          <p:val>
                                            <p:strVal val="#ppt_y"/>
                                          </p:val>
                                        </p:tav>
                                        <p:tav tm="100000">
                                          <p:val>
                                            <p:strVal val="#ppt_y"/>
                                          </p:val>
                                        </p:tav>
                                      </p:tavLst>
                                    </p:anim>
                                    <p:animEffect transition="in" filter="fade">
                                      <p:cBhvr>
                                        <p:cTn id="8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Alternators in parallel when steam input to No1 is increased </a:t>
            </a:r>
            <a:endParaRPr lang="en-IN" b="1" dirty="0"/>
          </a:p>
        </p:txBody>
      </p:sp>
      <p:pic>
        <p:nvPicPr>
          <p:cNvPr id="1026" name="Picture 2"/>
          <p:cNvPicPr>
            <a:picLocks noGrp="1" noChangeAspect="1" noChangeArrowheads="1"/>
          </p:cNvPicPr>
          <p:nvPr>
            <p:ph idx="1"/>
          </p:nvPr>
        </p:nvPicPr>
        <p:blipFill>
          <a:blip r:embed="rId2" cstate="print"/>
          <a:stretch>
            <a:fillRect/>
          </a:stretch>
        </p:blipFill>
        <p:spPr bwMode="auto">
          <a:xfrm>
            <a:off x="1124380" y="2059224"/>
            <a:ext cx="6895239" cy="3790476"/>
          </a:xfrm>
          <a:prstGeom prst="roundRect">
            <a:avLst>
              <a:gd name="adj" fmla="val 8594"/>
            </a:avLst>
          </a:prstGeom>
          <a:solidFill>
            <a:srgbClr val="FFFFFF">
              <a:shade val="85000"/>
            </a:srgbClr>
          </a:solidFill>
          <a:ln w="28575">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p:cTn id="12" dur="500" fill="hold"/>
                                        <p:tgtEl>
                                          <p:spTgt spid="1026"/>
                                        </p:tgtEl>
                                        <p:attrNameLst>
                                          <p:attrName>ppt_w</p:attrName>
                                        </p:attrNameLst>
                                      </p:cBhvr>
                                      <p:tavLst>
                                        <p:tav tm="0">
                                          <p:val>
                                            <p:strVal val="#ppt_w*0.05"/>
                                          </p:val>
                                        </p:tav>
                                        <p:tav tm="100000">
                                          <p:val>
                                            <p:strVal val="#ppt_w"/>
                                          </p:val>
                                        </p:tav>
                                      </p:tavLst>
                                    </p:anim>
                                    <p:anim calcmode="lin" valueType="num">
                                      <p:cBhvr>
                                        <p:cTn id="13" dur="500" fill="hold"/>
                                        <p:tgtEl>
                                          <p:spTgt spid="1026"/>
                                        </p:tgtEl>
                                        <p:attrNameLst>
                                          <p:attrName>ppt_h</p:attrName>
                                        </p:attrNameLst>
                                      </p:cBhvr>
                                      <p:tavLst>
                                        <p:tav tm="0">
                                          <p:val>
                                            <p:strVal val="#ppt_h"/>
                                          </p:val>
                                        </p:tav>
                                        <p:tav tm="100000">
                                          <p:val>
                                            <p:strVal val="#ppt_h"/>
                                          </p:val>
                                        </p:tav>
                                      </p:tavLst>
                                    </p:anim>
                                    <p:anim calcmode="lin" valueType="num">
                                      <p:cBhvr>
                                        <p:cTn id="14" dur="500" fill="hold"/>
                                        <p:tgtEl>
                                          <p:spTgt spid="1026"/>
                                        </p:tgtEl>
                                        <p:attrNameLst>
                                          <p:attrName>ppt_x</p:attrName>
                                        </p:attrNameLst>
                                      </p:cBhvr>
                                      <p:tavLst>
                                        <p:tav tm="0">
                                          <p:val>
                                            <p:strVal val="#ppt_x-.2"/>
                                          </p:val>
                                        </p:tav>
                                        <p:tav tm="100000">
                                          <p:val>
                                            <p:strVal val="#ppt_x"/>
                                          </p:val>
                                        </p:tav>
                                      </p:tavLst>
                                    </p:anim>
                                    <p:anim calcmode="lin" valueType="num">
                                      <p:cBhvr>
                                        <p:cTn id="15" dur="500" fill="hold"/>
                                        <p:tgtEl>
                                          <p:spTgt spid="1026"/>
                                        </p:tgtEl>
                                        <p:attrNameLst>
                                          <p:attrName>ppt_y</p:attrName>
                                        </p:attrNameLst>
                                      </p:cBhvr>
                                      <p:tavLst>
                                        <p:tav tm="0">
                                          <p:val>
                                            <p:strVal val="#ppt_y"/>
                                          </p:val>
                                        </p:tav>
                                        <p:tav tm="100000">
                                          <p:val>
                                            <p:strVal val="#ppt_y"/>
                                          </p:val>
                                        </p:tav>
                                      </p:tavLst>
                                    </p:anim>
                                    <p:animEffect transition="in" filter="fade">
                                      <p:cBhvr>
                                        <p:cTn id="16"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Effects of change in steam supply </a:t>
            </a:r>
            <a:endParaRPr lang="en-IN" b="1" dirty="0"/>
          </a:p>
        </p:txBody>
      </p:sp>
      <p:sp>
        <p:nvSpPr>
          <p:cNvPr id="3" name="Content Placeholder 2"/>
          <p:cNvSpPr>
            <a:spLocks noGrp="1"/>
          </p:cNvSpPr>
          <p:nvPr>
            <p:ph idx="1"/>
          </p:nvPr>
        </p:nvSpPr>
        <p:spPr>
          <a:xfrm>
            <a:off x="457200" y="1524000"/>
            <a:ext cx="8229600" cy="4930808"/>
          </a:xfrm>
        </p:spPr>
        <p:txBody>
          <a:bodyPr>
            <a:normAutofit fontScale="92500" lnSpcReduction="10000"/>
          </a:bodyPr>
          <a:lstStyle/>
          <a:p>
            <a:pPr>
              <a:buBlip>
                <a:blip r:embed="rId2"/>
              </a:buBlip>
            </a:pPr>
            <a:r>
              <a:rPr lang="en-US" dirty="0" smtClean="0">
                <a:latin typeface="Times New Roman" pitchFamily="18" charset="0"/>
                <a:cs typeface="Times New Roman" pitchFamily="18" charset="0"/>
              </a:rPr>
              <a:t>Excitation of No 1 is increased . Induced EMF in No 1 will be increased </a:t>
            </a:r>
          </a:p>
          <a:p>
            <a:pPr>
              <a:buBlip>
                <a:blip r:embed="rId2"/>
              </a:buBlip>
            </a:pPr>
            <a:r>
              <a:rPr lang="en-US" dirty="0" smtClean="0">
                <a:latin typeface="Times New Roman" pitchFamily="18" charset="0"/>
                <a:cs typeface="Times New Roman" pitchFamily="18" charset="0"/>
              </a:rPr>
              <a:t>Hence circulating current flowing thro local circuit . </a:t>
            </a:r>
          </a:p>
          <a:p>
            <a:pPr>
              <a:buBlip>
                <a:blip r:embed="rId2"/>
              </a:buBlip>
            </a:pPr>
            <a:r>
              <a:rPr lang="en-US" dirty="0" smtClean="0">
                <a:latin typeface="Times New Roman" pitchFamily="18" charset="0"/>
                <a:cs typeface="Times New Roman" pitchFamily="18" charset="0"/>
              </a:rPr>
              <a:t>Is = ( E1 – E2) / 2Z </a:t>
            </a:r>
          </a:p>
          <a:p>
            <a:pPr>
              <a:buBlip>
                <a:blip r:embed="rId2"/>
              </a:buBlip>
            </a:pPr>
            <a:r>
              <a:rPr lang="en-US" dirty="0" smtClean="0">
                <a:latin typeface="Times New Roman" pitchFamily="18" charset="0"/>
                <a:cs typeface="Times New Roman" pitchFamily="18" charset="0"/>
              </a:rPr>
              <a:t>This current is 90° lagging to the terminal voltage V of the alternator </a:t>
            </a:r>
          </a:p>
          <a:p>
            <a:pPr>
              <a:buBlip>
                <a:blip r:embed="rId2"/>
              </a:buBlip>
            </a:pPr>
            <a:r>
              <a:rPr lang="en-US" dirty="0" smtClean="0">
                <a:latin typeface="Times New Roman" pitchFamily="18" charset="0"/>
                <a:cs typeface="Times New Roman" pitchFamily="18" charset="0"/>
              </a:rPr>
              <a:t>No1 supplies current which is the vector sum of I1 and Is ( </a:t>
            </a:r>
            <a:r>
              <a:rPr lang="en-US" dirty="0" err="1" smtClean="0">
                <a:latin typeface="Times New Roman" pitchFamily="18" charset="0"/>
                <a:cs typeface="Times New Roman" pitchFamily="18" charset="0"/>
              </a:rPr>
              <a:t>ie</a:t>
            </a:r>
            <a:r>
              <a:rPr lang="en-US" dirty="0" smtClean="0">
                <a:latin typeface="Times New Roman" pitchFamily="18" charset="0"/>
                <a:cs typeface="Times New Roman" pitchFamily="18" charset="0"/>
              </a:rPr>
              <a:t> ¡’ = ¡1+¡s)</a:t>
            </a:r>
          </a:p>
          <a:p>
            <a:pPr>
              <a:buBlip>
                <a:blip r:embed="rId2"/>
              </a:buBlip>
            </a:pPr>
            <a:r>
              <a:rPr lang="en-US" dirty="0" smtClean="0">
                <a:latin typeface="Times New Roman" pitchFamily="18" charset="0"/>
                <a:cs typeface="Times New Roman" pitchFamily="18" charset="0"/>
              </a:rPr>
              <a:t>No 2 supplies a current of I’2</a:t>
            </a:r>
          </a:p>
          <a:p>
            <a:pPr>
              <a:buBlip>
                <a:blip r:embed="rId2"/>
              </a:buBlip>
            </a:pPr>
            <a:r>
              <a:rPr lang="en-US" dirty="0" smtClean="0">
                <a:latin typeface="Times New Roman" pitchFamily="18" charset="0"/>
                <a:cs typeface="Times New Roman" pitchFamily="18" charset="0"/>
              </a:rPr>
              <a:t>From the vector diagram PF of the No1 is reduced .</a:t>
            </a:r>
          </a:p>
          <a:p>
            <a:pPr>
              <a:buBlip>
                <a:blip r:embed="rId2"/>
              </a:buBlip>
            </a:pPr>
            <a:r>
              <a:rPr lang="en-US" dirty="0" smtClean="0">
                <a:latin typeface="Times New Roman" pitchFamily="18" charset="0"/>
                <a:cs typeface="Times New Roman" pitchFamily="18" charset="0"/>
              </a:rPr>
              <a:t>Active component does not vary.</a:t>
            </a:r>
          </a:p>
          <a:p>
            <a:pPr>
              <a:buBlip>
                <a:blip r:embed="rId2"/>
              </a:buBlip>
            </a:pP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p:cTn id="57"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5" end="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4" presetClass="entr" presetSubtype="0" accel="100000" fill="hold" grpId="0" nodeType="click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 calcmode="lin" valueType="num">
                                      <p:cBhvr>
                                        <p:cTn id="66" dur="500" fill="hold"/>
                                        <p:tgtEl>
                                          <p:spTgt spid="3">
                                            <p:txEl>
                                              <p:pRg st="6" end="6"/>
                                            </p:txEl>
                                          </p:spTgt>
                                        </p:tgtEl>
                                        <p:attrNameLst>
                                          <p:attrName>ppt_w</p:attrName>
                                        </p:attrNameLst>
                                      </p:cBhvr>
                                      <p:tavLst>
                                        <p:tav tm="0">
                                          <p:val>
                                            <p:strVal val="#ppt_w*0.05"/>
                                          </p:val>
                                        </p:tav>
                                        <p:tav tm="100000">
                                          <p:val>
                                            <p:strVal val="#ppt_w"/>
                                          </p:val>
                                        </p:tav>
                                      </p:tavLst>
                                    </p:anim>
                                    <p:anim calcmode="lin" valueType="num">
                                      <p:cBhvr>
                                        <p:cTn id="67" dur="5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68" dur="5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Effect transition="in" filter="fade">
                                      <p:cBhvr>
                                        <p:cTn id="70" dur="500"/>
                                        <p:tgtEl>
                                          <p:spTgt spid="3">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4" presetClass="entr" presetSubtype="0" accel="100000" fill="hold" grpId="0" nodeType="clickEffect">
                                  <p:stCondLst>
                                    <p:cond delay="0"/>
                                  </p:stCondLst>
                                  <p:childTnLst>
                                    <p:set>
                                      <p:cBhvr>
                                        <p:cTn id="74" dur="1" fill="hold">
                                          <p:stCondLst>
                                            <p:cond delay="0"/>
                                          </p:stCondLst>
                                        </p:cTn>
                                        <p:tgtEl>
                                          <p:spTgt spid="3">
                                            <p:txEl>
                                              <p:pRg st="7" end="7"/>
                                            </p:txEl>
                                          </p:spTgt>
                                        </p:tgtEl>
                                        <p:attrNameLst>
                                          <p:attrName>style.visibility</p:attrName>
                                        </p:attrNameLst>
                                      </p:cBhvr>
                                      <p:to>
                                        <p:strVal val="visible"/>
                                      </p:to>
                                    </p:set>
                                    <p:anim calcmode="lin" valueType="num">
                                      <p:cBhvr>
                                        <p:cTn id="75" dur="500" fill="hold"/>
                                        <p:tgtEl>
                                          <p:spTgt spid="3">
                                            <p:txEl>
                                              <p:pRg st="7" end="7"/>
                                            </p:txEl>
                                          </p:spTgt>
                                        </p:tgtEl>
                                        <p:attrNameLst>
                                          <p:attrName>ppt_w</p:attrName>
                                        </p:attrNameLst>
                                      </p:cBhvr>
                                      <p:tavLst>
                                        <p:tav tm="0">
                                          <p:val>
                                            <p:strVal val="#ppt_w*0.05"/>
                                          </p:val>
                                        </p:tav>
                                        <p:tav tm="100000">
                                          <p:val>
                                            <p:strVal val="#ppt_w"/>
                                          </p:val>
                                        </p:tav>
                                      </p:tavLst>
                                    </p:anim>
                                    <p:anim calcmode="lin" valueType="num">
                                      <p:cBhvr>
                                        <p:cTn id="76" dur="5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77" dur="5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78" dur="500" fill="hold"/>
                                        <p:tgtEl>
                                          <p:spTgt spid="3">
                                            <p:txEl>
                                              <p:pRg st="7" end="7"/>
                                            </p:txEl>
                                          </p:spTgt>
                                        </p:tgtEl>
                                        <p:attrNameLst>
                                          <p:attrName>ppt_y</p:attrName>
                                        </p:attrNameLst>
                                      </p:cBhvr>
                                      <p:tavLst>
                                        <p:tav tm="0">
                                          <p:val>
                                            <p:strVal val="#ppt_y"/>
                                          </p:val>
                                        </p:tav>
                                        <p:tav tm="100000">
                                          <p:val>
                                            <p:strVal val="#ppt_y"/>
                                          </p:val>
                                        </p:tav>
                                      </p:tavLst>
                                    </p:anim>
                                    <p:animEffect transition="in" filter="fade">
                                      <p:cBhvr>
                                        <p:cTn id="7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9296400" cy="609600"/>
          </a:xfrm>
        </p:spPr>
        <p:txBody>
          <a:bodyPr>
            <a:normAutofit fontScale="90000"/>
          </a:bodyPr>
          <a:lstStyle/>
          <a:p>
            <a:pPr algn="ctr"/>
            <a:r>
              <a:rPr lang="en-US" sz="4000" b="1" dirty="0" smtClean="0"/>
              <a:t/>
            </a:r>
            <a:br>
              <a:rPr lang="en-US" sz="4000" b="1" dirty="0" smtClean="0"/>
            </a:br>
            <a:r>
              <a:rPr lang="en-US" sz="4000" b="1" dirty="0" smtClean="0"/>
              <a:t>Effects of change in excitation of alternators in parallel  (control of reactive power </a:t>
            </a:r>
            <a:r>
              <a:rPr lang="en-US" sz="4000" b="1" dirty="0" err="1" smtClean="0"/>
              <a:t>kVAR</a:t>
            </a:r>
            <a:r>
              <a:rPr lang="en-US" sz="4000" b="1" dirty="0" smtClean="0"/>
              <a:t> generation</a:t>
            </a:r>
            <a:r>
              <a:rPr lang="en-US" dirty="0" smtClean="0"/>
              <a:t>)</a:t>
            </a:r>
            <a:endParaRPr lang="en-IN" dirty="0"/>
          </a:p>
        </p:txBody>
      </p:sp>
      <p:pic>
        <p:nvPicPr>
          <p:cNvPr id="2050" name="Picture 2"/>
          <p:cNvPicPr>
            <a:picLocks noGrp="1" noChangeAspect="1" noChangeArrowheads="1"/>
          </p:cNvPicPr>
          <p:nvPr>
            <p:ph idx="1"/>
          </p:nvPr>
        </p:nvPicPr>
        <p:blipFill>
          <a:blip r:embed="rId2" cstate="print"/>
          <a:stretch>
            <a:fillRect/>
          </a:stretch>
        </p:blipFill>
        <p:spPr bwMode="auto">
          <a:xfrm>
            <a:off x="914400" y="2209800"/>
            <a:ext cx="7162800" cy="4447591"/>
          </a:xfrm>
          <a:prstGeom prst="roundRect">
            <a:avLst>
              <a:gd name="adj" fmla="val 8594"/>
            </a:avLst>
          </a:prstGeom>
          <a:solidFill>
            <a:srgbClr val="FFFFFF">
              <a:shade val="85000"/>
            </a:srgbClr>
          </a:solidFill>
          <a:ln w="38100">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500" fill="hold"/>
                                        <p:tgtEl>
                                          <p:spTgt spid="2050"/>
                                        </p:tgtEl>
                                        <p:attrNameLst>
                                          <p:attrName>ppt_w</p:attrName>
                                        </p:attrNameLst>
                                      </p:cBhvr>
                                      <p:tavLst>
                                        <p:tav tm="0">
                                          <p:val>
                                            <p:strVal val="#ppt_w*0.05"/>
                                          </p:val>
                                        </p:tav>
                                        <p:tav tm="100000">
                                          <p:val>
                                            <p:strVal val="#ppt_w"/>
                                          </p:val>
                                        </p:tav>
                                      </p:tavLst>
                                    </p:anim>
                                    <p:anim calcmode="lin" valueType="num">
                                      <p:cBhvr>
                                        <p:cTn id="13" dur="500" fill="hold"/>
                                        <p:tgtEl>
                                          <p:spTgt spid="2050"/>
                                        </p:tgtEl>
                                        <p:attrNameLst>
                                          <p:attrName>ppt_h</p:attrName>
                                        </p:attrNameLst>
                                      </p:cBhvr>
                                      <p:tavLst>
                                        <p:tav tm="0">
                                          <p:val>
                                            <p:strVal val="#ppt_h"/>
                                          </p:val>
                                        </p:tav>
                                        <p:tav tm="100000">
                                          <p:val>
                                            <p:strVal val="#ppt_h"/>
                                          </p:val>
                                        </p:tav>
                                      </p:tavLst>
                                    </p:anim>
                                    <p:anim calcmode="lin" valueType="num">
                                      <p:cBhvr>
                                        <p:cTn id="14" dur="500" fill="hold"/>
                                        <p:tgtEl>
                                          <p:spTgt spid="2050"/>
                                        </p:tgtEl>
                                        <p:attrNameLst>
                                          <p:attrName>ppt_x</p:attrName>
                                        </p:attrNameLst>
                                      </p:cBhvr>
                                      <p:tavLst>
                                        <p:tav tm="0">
                                          <p:val>
                                            <p:strVal val="#ppt_x-.2"/>
                                          </p:val>
                                        </p:tav>
                                        <p:tav tm="100000">
                                          <p:val>
                                            <p:strVal val="#ppt_x"/>
                                          </p:val>
                                        </p:tav>
                                      </p:tavLst>
                                    </p:anim>
                                    <p:anim calcmode="lin" valueType="num">
                                      <p:cBhvr>
                                        <p:cTn id="15" dur="500" fill="hold"/>
                                        <p:tgtEl>
                                          <p:spTgt spid="2050"/>
                                        </p:tgtEl>
                                        <p:attrNameLst>
                                          <p:attrName>ppt_y</p:attrName>
                                        </p:attrNameLst>
                                      </p:cBhvr>
                                      <p:tavLst>
                                        <p:tav tm="0">
                                          <p:val>
                                            <p:strVal val="#ppt_y"/>
                                          </p:val>
                                        </p:tav>
                                        <p:tav tm="100000">
                                          <p:val>
                                            <p:strVal val="#ppt_y"/>
                                          </p:val>
                                        </p:tav>
                                      </p:tavLst>
                                    </p:anim>
                                    <p:animEffect transition="in" filter="fade">
                                      <p:cBhvr>
                                        <p:cTn id="16"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Applications </a:t>
            </a:r>
            <a:endParaRPr lang="en-IN" b="1" dirty="0"/>
          </a:p>
        </p:txBody>
      </p:sp>
      <p:sp>
        <p:nvSpPr>
          <p:cNvPr id="3" name="Content Placeholder 2"/>
          <p:cNvSpPr>
            <a:spLocks noGrp="1"/>
          </p:cNvSpPr>
          <p:nvPr>
            <p:ph idx="1"/>
          </p:nvPr>
        </p:nvSpPr>
        <p:spPr/>
        <p:txBody>
          <a:bodyPr/>
          <a:lstStyle/>
          <a:p>
            <a:pPr>
              <a:buNone/>
            </a:pPr>
            <a:r>
              <a:rPr lang="en-US" dirty="0" smtClean="0"/>
              <a:t> </a:t>
            </a:r>
          </a:p>
          <a:p>
            <a:pPr>
              <a:buBlip>
                <a:blip r:embed="rId3"/>
              </a:buBlip>
            </a:pPr>
            <a:r>
              <a:rPr lang="en-US" dirty="0" smtClean="0"/>
              <a:t>  Standby </a:t>
            </a:r>
            <a:r>
              <a:rPr lang="en-US" dirty="0" err="1" smtClean="0"/>
              <a:t>gensets</a:t>
            </a:r>
            <a:r>
              <a:rPr lang="en-US" dirty="0" smtClean="0"/>
              <a:t> </a:t>
            </a:r>
          </a:p>
          <a:p>
            <a:pPr>
              <a:buBlip>
                <a:blip r:embed="rId3"/>
              </a:buBlip>
            </a:pPr>
            <a:endParaRPr lang="en-US" dirty="0" smtClean="0"/>
          </a:p>
          <a:p>
            <a:pPr>
              <a:buBlip>
                <a:blip r:embed="rId3"/>
              </a:buBlip>
            </a:pPr>
            <a:r>
              <a:rPr lang="en-US" dirty="0" smtClean="0"/>
              <a:t>  Welding plants </a:t>
            </a:r>
            <a:endParaRPr lang="en-IN" dirty="0"/>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p:cTn id="30"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Summary</a:t>
            </a:r>
            <a:endParaRPr lang="en-IN" b="1" dirty="0"/>
          </a:p>
        </p:txBody>
      </p:sp>
      <p:sp>
        <p:nvSpPr>
          <p:cNvPr id="3" name="Content Placeholder 2"/>
          <p:cNvSpPr>
            <a:spLocks noGrp="1"/>
          </p:cNvSpPr>
          <p:nvPr>
            <p:ph idx="1"/>
          </p:nvPr>
        </p:nvSpPr>
        <p:spPr/>
        <p:txBody>
          <a:bodyPr/>
          <a:lstStyle/>
          <a:p>
            <a:pPr>
              <a:buBlip>
                <a:blip r:embed="rId3"/>
              </a:buBlip>
            </a:pPr>
            <a:r>
              <a:rPr lang="en-US" dirty="0" smtClean="0">
                <a:latin typeface="Times New Roman" pitchFamily="18" charset="0"/>
                <a:cs typeface="Times New Roman" pitchFamily="18" charset="0"/>
              </a:rPr>
              <a:t>Load taken by the alternator is directly depends upon its driving torque</a:t>
            </a:r>
          </a:p>
          <a:p>
            <a:pPr>
              <a:buBlip>
                <a:blip r:embed="rId3"/>
              </a:buBlip>
            </a:pPr>
            <a:r>
              <a:rPr lang="en-US" dirty="0" smtClean="0">
                <a:latin typeface="Times New Roman" pitchFamily="18" charset="0"/>
                <a:cs typeface="Times New Roman" pitchFamily="18" charset="0"/>
              </a:rPr>
              <a:t>Excitation merely changes the power factor</a:t>
            </a:r>
          </a:p>
          <a:p>
            <a:pPr>
              <a:buBlip>
                <a:blip r:embed="rId3"/>
              </a:buBlip>
            </a:pPr>
            <a:r>
              <a:rPr lang="en-US" dirty="0" smtClean="0">
                <a:latin typeface="Times New Roman" pitchFamily="18" charset="0"/>
                <a:cs typeface="Times New Roman" pitchFamily="18" charset="0"/>
              </a:rPr>
              <a:t>Input constant but its excitation is changed then </a:t>
            </a:r>
            <a:r>
              <a:rPr lang="en-US" dirty="0" err="1" smtClean="0">
                <a:latin typeface="Times New Roman" pitchFamily="18" charset="0"/>
                <a:cs typeface="Times New Roman" pitchFamily="18" charset="0"/>
              </a:rPr>
              <a:t>kVA</a:t>
            </a:r>
            <a:r>
              <a:rPr lang="en-US" dirty="0" smtClean="0">
                <a:latin typeface="Times New Roman" pitchFamily="18" charset="0"/>
                <a:cs typeface="Times New Roman" pitchFamily="18" charset="0"/>
              </a:rPr>
              <a:t> component of the alternator is changed not kW</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17"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18"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26"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7"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8"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399032"/>
          </a:xfrm>
        </p:spPr>
        <p:txBody>
          <a:bodyPr/>
          <a:lstStyle/>
          <a:p>
            <a:r>
              <a:rPr lang="en-US" b="1" dirty="0" smtClean="0"/>
              <a:t>Three phase induction Motor</a:t>
            </a:r>
            <a:r>
              <a:rPr lang="en-US" dirty="0" smtClean="0"/>
              <a:t> </a:t>
            </a:r>
            <a:endParaRPr lang="en-US" dirty="0"/>
          </a:p>
        </p:txBody>
      </p:sp>
      <p:pic>
        <p:nvPicPr>
          <p:cNvPr id="4" name="Picture 4" descr="AC%20Induction%20Motor%20cutaway"/>
          <p:cNvPicPr>
            <a:picLocks noGrp="1" noChangeAspect="1" noChangeArrowheads="1"/>
          </p:cNvPicPr>
          <p:nvPr>
            <p:ph idx="1"/>
          </p:nvPr>
        </p:nvPicPr>
        <p:blipFill>
          <a:blip r:embed="rId2" cstate="print"/>
          <a:srcRect/>
          <a:stretch>
            <a:fillRect/>
          </a:stretch>
        </p:blipFill>
        <p:spPr bwMode="auto">
          <a:xfrm>
            <a:off x="533400" y="1524000"/>
            <a:ext cx="8229600" cy="4713951"/>
          </a:xfrm>
          <a:prstGeom prst="roundRect">
            <a:avLst>
              <a:gd name="adj" fmla="val 8594"/>
            </a:avLst>
          </a:prstGeom>
          <a:solidFill>
            <a:srgbClr val="FFFFFF">
              <a:shade val="85000"/>
            </a:srgbClr>
          </a:solidFill>
          <a:ln w="38100">
            <a:solidFill>
              <a:srgbClr val="00B0F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4)">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99032"/>
          </a:xfrm>
        </p:spPr>
        <p:txBody>
          <a:bodyPr/>
          <a:lstStyle/>
          <a:p>
            <a:r>
              <a:rPr lang="en-US" b="1" dirty="0" smtClean="0"/>
              <a:t>Three phase induction Motor</a:t>
            </a:r>
            <a:r>
              <a:rPr lang="en-US" dirty="0" smtClean="0"/>
              <a:t> </a:t>
            </a:r>
            <a:endParaRPr lang="en-IN" dirty="0"/>
          </a:p>
        </p:txBody>
      </p:sp>
      <p:sp>
        <p:nvSpPr>
          <p:cNvPr id="3" name="Content Placeholder 2"/>
          <p:cNvSpPr>
            <a:spLocks noGrp="1"/>
          </p:cNvSpPr>
          <p:nvPr>
            <p:ph idx="1"/>
          </p:nvPr>
        </p:nvSpPr>
        <p:spPr>
          <a:xfrm>
            <a:off x="533400" y="1447800"/>
            <a:ext cx="8229600" cy="4960120"/>
          </a:xfrm>
        </p:spPr>
        <p:txBody>
          <a:bodyPr>
            <a:noAutofit/>
          </a:bodyPr>
          <a:lstStyle/>
          <a:p>
            <a:pPr>
              <a:buNone/>
            </a:pPr>
            <a:r>
              <a:rPr lang="en-US" u="sng" dirty="0" smtClean="0">
                <a:latin typeface="Times New Roman" pitchFamily="18" charset="0"/>
                <a:cs typeface="Times New Roman" pitchFamily="18" charset="0"/>
              </a:rPr>
              <a:t>Introduction:</a:t>
            </a:r>
            <a:r>
              <a:rPr lang="en-US" dirty="0" smtClean="0">
                <a:latin typeface="Times New Roman" pitchFamily="18" charset="0"/>
                <a:cs typeface="Times New Roman" pitchFamily="18" charset="0"/>
              </a:rPr>
              <a:t> </a:t>
            </a:r>
          </a:p>
          <a:p>
            <a:pPr>
              <a:buBlip>
                <a:blip r:embed="rId2"/>
              </a:buBlip>
            </a:pPr>
            <a:r>
              <a:rPr lang="en-US" dirty="0" smtClean="0">
                <a:latin typeface="Times New Roman" pitchFamily="18" charset="0"/>
                <a:cs typeface="Times New Roman" pitchFamily="18" charset="0"/>
              </a:rPr>
              <a:t>Generation of AC supply is easier. </a:t>
            </a:r>
          </a:p>
          <a:p>
            <a:pPr>
              <a:buBlip>
                <a:blip r:embed="rId2"/>
              </a:buBlip>
            </a:pPr>
            <a:r>
              <a:rPr lang="en-US" dirty="0" smtClean="0">
                <a:latin typeface="Times New Roman" pitchFamily="18" charset="0"/>
                <a:cs typeface="Times New Roman" pitchFamily="18" charset="0"/>
              </a:rPr>
              <a:t>It can be step up and step down easily.</a:t>
            </a:r>
          </a:p>
          <a:p>
            <a:pPr>
              <a:buBlip>
                <a:blip r:embed="rId2"/>
              </a:buBlip>
            </a:pPr>
            <a:r>
              <a:rPr lang="en-US" dirty="0" smtClean="0">
                <a:latin typeface="Times New Roman" pitchFamily="18" charset="0"/>
                <a:cs typeface="Times New Roman" pitchFamily="18" charset="0"/>
              </a:rPr>
              <a:t>It can be rectified to DC.</a:t>
            </a:r>
          </a:p>
          <a:p>
            <a:pPr>
              <a:buBlip>
                <a:blip r:embed="rId2"/>
              </a:buBlip>
            </a:pPr>
            <a:r>
              <a:rPr lang="en-US" dirty="0" smtClean="0">
                <a:latin typeface="Times New Roman" pitchFamily="18" charset="0"/>
                <a:cs typeface="Times New Roman" pitchFamily="18" charset="0"/>
              </a:rPr>
              <a:t>Common and frequently used in Industries.</a:t>
            </a:r>
          </a:p>
          <a:p>
            <a:pPr>
              <a:buNone/>
            </a:pPr>
            <a:r>
              <a:rPr lang="en-US" u="sng" dirty="0" smtClean="0">
                <a:latin typeface="Times New Roman" pitchFamily="18" charset="0"/>
                <a:cs typeface="Times New Roman" pitchFamily="18" charset="0"/>
              </a:rPr>
              <a:t>Advantages :</a:t>
            </a:r>
          </a:p>
          <a:p>
            <a:pPr>
              <a:buNone/>
            </a:pPr>
            <a:r>
              <a:rPr lang="en-US" dirty="0" smtClean="0">
                <a:latin typeface="Times New Roman" pitchFamily="18" charset="0"/>
                <a:cs typeface="Times New Roman" pitchFamily="18" charset="0"/>
              </a:rPr>
              <a:t>	1. Simple construction 	2. High reliability </a:t>
            </a:r>
          </a:p>
          <a:p>
            <a:pPr>
              <a:buNone/>
            </a:pPr>
            <a:r>
              <a:rPr lang="en-US" dirty="0" smtClean="0">
                <a:latin typeface="Times New Roman" pitchFamily="18" charset="0"/>
                <a:cs typeface="Times New Roman" pitchFamily="18" charset="0"/>
              </a:rPr>
              <a:t>	3. Low cost 			4. High efficiency </a:t>
            </a:r>
          </a:p>
          <a:p>
            <a:pPr>
              <a:buNone/>
            </a:pPr>
            <a:r>
              <a:rPr lang="en-US" dirty="0" smtClean="0">
                <a:latin typeface="Times New Roman" pitchFamily="18" charset="0"/>
                <a:cs typeface="Times New Roman" pitchFamily="18" charset="0"/>
              </a:rPr>
              <a:t>	5. Less maintenance 		6. Self starting </a:t>
            </a:r>
          </a:p>
          <a:p>
            <a:pPr>
              <a:buNone/>
            </a:pPr>
            <a:r>
              <a:rPr lang="en-US" dirty="0" smtClean="0">
                <a:latin typeface="Times New Roman" pitchFamily="18" charset="0"/>
                <a:cs typeface="Times New Roman" pitchFamily="18" charset="0"/>
              </a:rPr>
              <a:t>	7. Good power factor </a:t>
            </a:r>
            <a:endParaRPr lang="en-IN"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5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p:cTn id="57" dur="500" fill="hold"/>
                                        <p:tgtEl>
                                          <p:spTgt spid="3">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
                                            <p:txEl>
                                              <p:pRg st="5" end="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4" presetClass="entr" presetSubtype="0" accel="100000" fill="hold" grpId="0" nodeType="click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 calcmode="lin" valueType="num">
                                      <p:cBhvr>
                                        <p:cTn id="66" dur="500" fill="hold"/>
                                        <p:tgtEl>
                                          <p:spTgt spid="3">
                                            <p:txEl>
                                              <p:pRg st="6" end="6"/>
                                            </p:txEl>
                                          </p:spTgt>
                                        </p:tgtEl>
                                        <p:attrNameLst>
                                          <p:attrName>ppt_w</p:attrName>
                                        </p:attrNameLst>
                                      </p:cBhvr>
                                      <p:tavLst>
                                        <p:tav tm="0">
                                          <p:val>
                                            <p:strVal val="#ppt_w*0.05"/>
                                          </p:val>
                                        </p:tav>
                                        <p:tav tm="100000">
                                          <p:val>
                                            <p:strVal val="#ppt_w"/>
                                          </p:val>
                                        </p:tav>
                                      </p:tavLst>
                                    </p:anim>
                                    <p:anim calcmode="lin" valueType="num">
                                      <p:cBhvr>
                                        <p:cTn id="67" dur="5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68" dur="5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69" dur="500" fill="hold"/>
                                        <p:tgtEl>
                                          <p:spTgt spid="3">
                                            <p:txEl>
                                              <p:pRg st="6" end="6"/>
                                            </p:txEl>
                                          </p:spTgt>
                                        </p:tgtEl>
                                        <p:attrNameLst>
                                          <p:attrName>ppt_y</p:attrName>
                                        </p:attrNameLst>
                                      </p:cBhvr>
                                      <p:tavLst>
                                        <p:tav tm="0">
                                          <p:val>
                                            <p:strVal val="#ppt_y"/>
                                          </p:val>
                                        </p:tav>
                                        <p:tav tm="100000">
                                          <p:val>
                                            <p:strVal val="#ppt_y"/>
                                          </p:val>
                                        </p:tav>
                                      </p:tavLst>
                                    </p:anim>
                                    <p:animEffect transition="in" filter="fade">
                                      <p:cBhvr>
                                        <p:cTn id="70" dur="500"/>
                                        <p:tgtEl>
                                          <p:spTgt spid="3">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4" presetClass="entr" presetSubtype="0" accel="100000" fill="hold" grpId="0" nodeType="clickEffect">
                                  <p:stCondLst>
                                    <p:cond delay="0"/>
                                  </p:stCondLst>
                                  <p:childTnLst>
                                    <p:set>
                                      <p:cBhvr>
                                        <p:cTn id="74" dur="1" fill="hold">
                                          <p:stCondLst>
                                            <p:cond delay="0"/>
                                          </p:stCondLst>
                                        </p:cTn>
                                        <p:tgtEl>
                                          <p:spTgt spid="3">
                                            <p:txEl>
                                              <p:pRg st="7" end="7"/>
                                            </p:txEl>
                                          </p:spTgt>
                                        </p:tgtEl>
                                        <p:attrNameLst>
                                          <p:attrName>style.visibility</p:attrName>
                                        </p:attrNameLst>
                                      </p:cBhvr>
                                      <p:to>
                                        <p:strVal val="visible"/>
                                      </p:to>
                                    </p:set>
                                    <p:anim calcmode="lin" valueType="num">
                                      <p:cBhvr>
                                        <p:cTn id="75" dur="500" fill="hold"/>
                                        <p:tgtEl>
                                          <p:spTgt spid="3">
                                            <p:txEl>
                                              <p:pRg st="7" end="7"/>
                                            </p:txEl>
                                          </p:spTgt>
                                        </p:tgtEl>
                                        <p:attrNameLst>
                                          <p:attrName>ppt_w</p:attrName>
                                        </p:attrNameLst>
                                      </p:cBhvr>
                                      <p:tavLst>
                                        <p:tav tm="0">
                                          <p:val>
                                            <p:strVal val="#ppt_w*0.05"/>
                                          </p:val>
                                        </p:tav>
                                        <p:tav tm="100000">
                                          <p:val>
                                            <p:strVal val="#ppt_w"/>
                                          </p:val>
                                        </p:tav>
                                      </p:tavLst>
                                    </p:anim>
                                    <p:anim calcmode="lin" valueType="num">
                                      <p:cBhvr>
                                        <p:cTn id="76" dur="5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77" dur="5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78" dur="500" fill="hold"/>
                                        <p:tgtEl>
                                          <p:spTgt spid="3">
                                            <p:txEl>
                                              <p:pRg st="7" end="7"/>
                                            </p:txEl>
                                          </p:spTgt>
                                        </p:tgtEl>
                                        <p:attrNameLst>
                                          <p:attrName>ppt_y</p:attrName>
                                        </p:attrNameLst>
                                      </p:cBhvr>
                                      <p:tavLst>
                                        <p:tav tm="0">
                                          <p:val>
                                            <p:strVal val="#ppt_y"/>
                                          </p:val>
                                        </p:tav>
                                        <p:tav tm="100000">
                                          <p:val>
                                            <p:strVal val="#ppt_y"/>
                                          </p:val>
                                        </p:tav>
                                      </p:tavLst>
                                    </p:anim>
                                    <p:animEffect transition="in" filter="fade">
                                      <p:cBhvr>
                                        <p:cTn id="79" dur="500"/>
                                        <p:tgtEl>
                                          <p:spTgt spid="3">
                                            <p:txEl>
                                              <p:pRg st="7" end="7"/>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4" presetClass="entr" presetSubtype="0" accel="100000" fill="hold" grpId="0" nodeType="clickEffect">
                                  <p:stCondLst>
                                    <p:cond delay="0"/>
                                  </p:stCondLst>
                                  <p:childTnLst>
                                    <p:set>
                                      <p:cBhvr>
                                        <p:cTn id="83" dur="1" fill="hold">
                                          <p:stCondLst>
                                            <p:cond delay="0"/>
                                          </p:stCondLst>
                                        </p:cTn>
                                        <p:tgtEl>
                                          <p:spTgt spid="3">
                                            <p:txEl>
                                              <p:pRg st="8" end="8"/>
                                            </p:txEl>
                                          </p:spTgt>
                                        </p:tgtEl>
                                        <p:attrNameLst>
                                          <p:attrName>style.visibility</p:attrName>
                                        </p:attrNameLst>
                                      </p:cBhvr>
                                      <p:to>
                                        <p:strVal val="visible"/>
                                      </p:to>
                                    </p:set>
                                    <p:anim calcmode="lin" valueType="num">
                                      <p:cBhvr>
                                        <p:cTn id="84" dur="500" fill="hold"/>
                                        <p:tgtEl>
                                          <p:spTgt spid="3">
                                            <p:txEl>
                                              <p:pRg st="8" end="8"/>
                                            </p:txEl>
                                          </p:spTgt>
                                        </p:tgtEl>
                                        <p:attrNameLst>
                                          <p:attrName>ppt_w</p:attrName>
                                        </p:attrNameLst>
                                      </p:cBhvr>
                                      <p:tavLst>
                                        <p:tav tm="0">
                                          <p:val>
                                            <p:strVal val="#ppt_w*0.05"/>
                                          </p:val>
                                        </p:tav>
                                        <p:tav tm="100000">
                                          <p:val>
                                            <p:strVal val="#ppt_w"/>
                                          </p:val>
                                        </p:tav>
                                      </p:tavLst>
                                    </p:anim>
                                    <p:anim calcmode="lin" valueType="num">
                                      <p:cBhvr>
                                        <p:cTn id="85" dur="500" fill="hold"/>
                                        <p:tgtEl>
                                          <p:spTgt spid="3">
                                            <p:txEl>
                                              <p:pRg st="8" end="8"/>
                                            </p:txEl>
                                          </p:spTgt>
                                        </p:tgtEl>
                                        <p:attrNameLst>
                                          <p:attrName>ppt_h</p:attrName>
                                        </p:attrNameLst>
                                      </p:cBhvr>
                                      <p:tavLst>
                                        <p:tav tm="0">
                                          <p:val>
                                            <p:strVal val="#ppt_h"/>
                                          </p:val>
                                        </p:tav>
                                        <p:tav tm="100000">
                                          <p:val>
                                            <p:strVal val="#ppt_h"/>
                                          </p:val>
                                        </p:tav>
                                      </p:tavLst>
                                    </p:anim>
                                    <p:anim calcmode="lin" valueType="num">
                                      <p:cBhvr>
                                        <p:cTn id="86" dur="5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87" dur="500" fill="hold"/>
                                        <p:tgtEl>
                                          <p:spTgt spid="3">
                                            <p:txEl>
                                              <p:pRg st="8" end="8"/>
                                            </p:txEl>
                                          </p:spTgt>
                                        </p:tgtEl>
                                        <p:attrNameLst>
                                          <p:attrName>ppt_y</p:attrName>
                                        </p:attrNameLst>
                                      </p:cBhvr>
                                      <p:tavLst>
                                        <p:tav tm="0">
                                          <p:val>
                                            <p:strVal val="#ppt_y"/>
                                          </p:val>
                                        </p:tav>
                                        <p:tav tm="100000">
                                          <p:val>
                                            <p:strVal val="#ppt_y"/>
                                          </p:val>
                                        </p:tav>
                                      </p:tavLst>
                                    </p:anim>
                                    <p:animEffect transition="in" filter="fade">
                                      <p:cBhvr>
                                        <p:cTn id="88" dur="500"/>
                                        <p:tgtEl>
                                          <p:spTgt spid="3">
                                            <p:txEl>
                                              <p:pRg st="8" end="8"/>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54" presetClass="entr" presetSubtype="0" accel="100000" fill="hold" grpId="0" nodeType="clickEffect">
                                  <p:stCondLst>
                                    <p:cond delay="0"/>
                                  </p:stCondLst>
                                  <p:childTnLst>
                                    <p:set>
                                      <p:cBhvr>
                                        <p:cTn id="92" dur="1" fill="hold">
                                          <p:stCondLst>
                                            <p:cond delay="0"/>
                                          </p:stCondLst>
                                        </p:cTn>
                                        <p:tgtEl>
                                          <p:spTgt spid="3">
                                            <p:txEl>
                                              <p:pRg st="9" end="9"/>
                                            </p:txEl>
                                          </p:spTgt>
                                        </p:tgtEl>
                                        <p:attrNameLst>
                                          <p:attrName>style.visibility</p:attrName>
                                        </p:attrNameLst>
                                      </p:cBhvr>
                                      <p:to>
                                        <p:strVal val="visible"/>
                                      </p:to>
                                    </p:set>
                                    <p:anim calcmode="lin" valueType="num">
                                      <p:cBhvr>
                                        <p:cTn id="93" dur="500" fill="hold"/>
                                        <p:tgtEl>
                                          <p:spTgt spid="3">
                                            <p:txEl>
                                              <p:pRg st="9" end="9"/>
                                            </p:txEl>
                                          </p:spTgt>
                                        </p:tgtEl>
                                        <p:attrNameLst>
                                          <p:attrName>ppt_w</p:attrName>
                                        </p:attrNameLst>
                                      </p:cBhvr>
                                      <p:tavLst>
                                        <p:tav tm="0">
                                          <p:val>
                                            <p:strVal val="#ppt_w*0.05"/>
                                          </p:val>
                                        </p:tav>
                                        <p:tav tm="100000">
                                          <p:val>
                                            <p:strVal val="#ppt_w"/>
                                          </p:val>
                                        </p:tav>
                                      </p:tavLst>
                                    </p:anim>
                                    <p:anim calcmode="lin" valueType="num">
                                      <p:cBhvr>
                                        <p:cTn id="94" dur="500" fill="hold"/>
                                        <p:tgtEl>
                                          <p:spTgt spid="3">
                                            <p:txEl>
                                              <p:pRg st="9" end="9"/>
                                            </p:txEl>
                                          </p:spTgt>
                                        </p:tgtEl>
                                        <p:attrNameLst>
                                          <p:attrName>ppt_h</p:attrName>
                                        </p:attrNameLst>
                                      </p:cBhvr>
                                      <p:tavLst>
                                        <p:tav tm="0">
                                          <p:val>
                                            <p:strVal val="#ppt_h"/>
                                          </p:val>
                                        </p:tav>
                                        <p:tav tm="100000">
                                          <p:val>
                                            <p:strVal val="#ppt_h"/>
                                          </p:val>
                                        </p:tav>
                                      </p:tavLst>
                                    </p:anim>
                                    <p:anim calcmode="lin" valueType="num">
                                      <p:cBhvr>
                                        <p:cTn id="95" dur="500" fill="hold"/>
                                        <p:tgtEl>
                                          <p:spTgt spid="3">
                                            <p:txEl>
                                              <p:pRg st="9" end="9"/>
                                            </p:txEl>
                                          </p:spTgt>
                                        </p:tgtEl>
                                        <p:attrNameLst>
                                          <p:attrName>ppt_x</p:attrName>
                                        </p:attrNameLst>
                                      </p:cBhvr>
                                      <p:tavLst>
                                        <p:tav tm="0">
                                          <p:val>
                                            <p:strVal val="#ppt_x-.2"/>
                                          </p:val>
                                        </p:tav>
                                        <p:tav tm="100000">
                                          <p:val>
                                            <p:strVal val="#ppt_x"/>
                                          </p:val>
                                        </p:tav>
                                      </p:tavLst>
                                    </p:anim>
                                    <p:anim calcmode="lin" valueType="num">
                                      <p:cBhvr>
                                        <p:cTn id="96" dur="500" fill="hold"/>
                                        <p:tgtEl>
                                          <p:spTgt spid="3">
                                            <p:txEl>
                                              <p:pRg st="9" end="9"/>
                                            </p:txEl>
                                          </p:spTgt>
                                        </p:tgtEl>
                                        <p:attrNameLst>
                                          <p:attrName>ppt_y</p:attrName>
                                        </p:attrNameLst>
                                      </p:cBhvr>
                                      <p:tavLst>
                                        <p:tav tm="0">
                                          <p:val>
                                            <p:strVal val="#ppt_y"/>
                                          </p:val>
                                        </p:tav>
                                        <p:tav tm="100000">
                                          <p:val>
                                            <p:strVal val="#ppt_y"/>
                                          </p:val>
                                        </p:tav>
                                      </p:tavLst>
                                    </p:anim>
                                    <p:animEffect transition="in" filter="fade">
                                      <p:cBhvr>
                                        <p:cTn id="9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b="1" dirty="0" smtClean="0"/>
              <a:t>Constructional Details </a:t>
            </a:r>
            <a:endParaRPr lang="en-IN" b="1" dirty="0"/>
          </a:p>
        </p:txBody>
      </p:sp>
      <p:sp>
        <p:nvSpPr>
          <p:cNvPr id="3" name="Content Placeholder 2"/>
          <p:cNvSpPr>
            <a:spLocks noGrp="1"/>
          </p:cNvSpPr>
          <p:nvPr>
            <p:ph idx="1"/>
          </p:nvPr>
        </p:nvSpPr>
        <p:spPr>
          <a:xfrm>
            <a:off x="-228600" y="1524000"/>
            <a:ext cx="4800600" cy="5083208"/>
          </a:xfrm>
        </p:spPr>
        <p:txBody>
          <a:bodyPr>
            <a:normAutofit fontScale="92500"/>
          </a:bodyPr>
          <a:lstStyle/>
          <a:p>
            <a:pPr>
              <a:buNone/>
            </a:pPr>
            <a:r>
              <a:rPr lang="en-US" dirty="0" smtClean="0">
                <a:latin typeface="Times New Roman" pitchFamily="18" charset="0"/>
                <a:cs typeface="Times New Roman" pitchFamily="18" charset="0"/>
              </a:rPr>
              <a:t>  1.  </a:t>
            </a:r>
            <a:r>
              <a:rPr lang="en-US" sz="3500" b="1" dirty="0" smtClean="0">
                <a:solidFill>
                  <a:srgbClr val="92D050"/>
                </a:solidFill>
                <a:latin typeface="Times New Roman" pitchFamily="18" charset="0"/>
                <a:cs typeface="Times New Roman" pitchFamily="18" charset="0"/>
              </a:rPr>
              <a:t>A Stationary stator </a:t>
            </a:r>
          </a:p>
          <a:p>
            <a:pPr lvl="2">
              <a:buBlip>
                <a:blip r:embed="rId2"/>
              </a:buBlip>
            </a:pPr>
            <a:r>
              <a:rPr lang="en-US" sz="3000" dirty="0" smtClean="0">
                <a:latin typeface="Times New Roman" pitchFamily="18" charset="0"/>
                <a:cs typeface="Times New Roman" pitchFamily="18" charset="0"/>
              </a:rPr>
              <a:t>consisting of a steel frame that supports a hollow, cylindrical core</a:t>
            </a:r>
          </a:p>
          <a:p>
            <a:pPr lvl="2">
              <a:buBlip>
                <a:blip r:embed="rId2"/>
              </a:buBlip>
            </a:pPr>
            <a:r>
              <a:rPr lang="en-US" sz="3000" dirty="0" smtClean="0">
                <a:latin typeface="Times New Roman" pitchFamily="18" charset="0"/>
                <a:cs typeface="Times New Roman" pitchFamily="18" charset="0"/>
              </a:rPr>
              <a:t>core, constructed from stacked laminations (why?), having a number of evenly spaced slots, providing the space for the stator winding </a:t>
            </a:r>
          </a:p>
          <a:p>
            <a:pPr>
              <a:buBlip>
                <a:blip r:embed="rId3"/>
              </a:buBlip>
            </a:pPr>
            <a:endParaRPr lang="en-US" dirty="0" smtClean="0">
              <a:latin typeface="Times New Roman" pitchFamily="18" charset="0"/>
              <a:cs typeface="Times New Roman" pitchFamily="18" charset="0"/>
            </a:endParaRPr>
          </a:p>
        </p:txBody>
      </p:sp>
      <p:sp>
        <p:nvSpPr>
          <p:cNvPr id="5" name="Rectangle 4"/>
          <p:cNvSpPr/>
          <p:nvPr/>
        </p:nvSpPr>
        <p:spPr>
          <a:xfrm>
            <a:off x="228600" y="838200"/>
            <a:ext cx="8915400" cy="523220"/>
          </a:xfrm>
          <a:prstGeom prst="rect">
            <a:avLst/>
          </a:prstGeom>
        </p:spPr>
        <p:txBody>
          <a:bodyPr wrap="square">
            <a:spAutoFit/>
          </a:bodyPr>
          <a:lstStyle/>
          <a:p>
            <a:pPr>
              <a:buNone/>
            </a:pPr>
            <a:r>
              <a:rPr lang="en-US" sz="2800" dirty="0" smtClean="0">
                <a:latin typeface="Times New Roman" pitchFamily="18" charset="0"/>
                <a:cs typeface="Times New Roman" pitchFamily="18" charset="0"/>
              </a:rPr>
              <a:t>Two main parts of induction Motor  -	</a:t>
            </a:r>
            <a:r>
              <a:rPr lang="en-US" sz="2800" b="1" dirty="0" smtClean="0">
                <a:solidFill>
                  <a:srgbClr val="92D050"/>
                </a:solidFill>
                <a:latin typeface="Times New Roman" pitchFamily="18" charset="0"/>
                <a:cs typeface="Times New Roman" pitchFamily="18" charset="0"/>
              </a:rPr>
              <a:t>Stator &amp;  Rotor </a:t>
            </a:r>
          </a:p>
        </p:txBody>
      </p:sp>
      <p:pic>
        <p:nvPicPr>
          <p:cNvPr id="6" name="Picture 4" descr="fig1"/>
          <p:cNvPicPr>
            <a:picLocks noChangeAspect="1" noChangeArrowheads="1"/>
          </p:cNvPicPr>
          <p:nvPr/>
        </p:nvPicPr>
        <p:blipFill>
          <a:blip r:embed="rId4" cstate="print"/>
          <a:srcRect/>
          <a:stretch>
            <a:fillRect/>
          </a:stretch>
        </p:blipFill>
        <p:spPr bwMode="auto">
          <a:xfrm>
            <a:off x="4648200" y="2286000"/>
            <a:ext cx="4038600" cy="3754438"/>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4" presetClass="entr" presetSubtype="0" accel="10000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strVal val="#ppt_w*0.05"/>
                                          </p:val>
                                        </p:tav>
                                        <p:tav tm="100000">
                                          <p:val>
                                            <p:strVal val="#ppt_w"/>
                                          </p:val>
                                        </p:tav>
                                      </p:tavLst>
                                    </p:anim>
                                    <p:anim calcmode="lin" valueType="num">
                                      <p:cBhvr>
                                        <p:cTn id="18" dur="500" fill="hold"/>
                                        <p:tgtEl>
                                          <p:spTgt spid="6"/>
                                        </p:tgtEl>
                                        <p:attrNameLst>
                                          <p:attrName>ppt_h</p:attrName>
                                        </p:attrNameLst>
                                      </p:cBhvr>
                                      <p:tavLst>
                                        <p:tav tm="0">
                                          <p:val>
                                            <p:strVal val="#ppt_h"/>
                                          </p:val>
                                        </p:tav>
                                        <p:tav tm="100000">
                                          <p:val>
                                            <p:strVal val="#ppt_h"/>
                                          </p:val>
                                        </p:tav>
                                      </p:tavLst>
                                    </p:anim>
                                    <p:anim calcmode="lin" valueType="num">
                                      <p:cBhvr>
                                        <p:cTn id="19" dur="500" fill="hold"/>
                                        <p:tgtEl>
                                          <p:spTgt spid="6"/>
                                        </p:tgtEl>
                                        <p:attrNameLst>
                                          <p:attrName>ppt_x</p:attrName>
                                        </p:attrNameLst>
                                      </p:cBhvr>
                                      <p:tavLst>
                                        <p:tav tm="0">
                                          <p:val>
                                            <p:strVal val="#ppt_x-.2"/>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4" presetClass="entr" presetSubtype="0" accel="100000" fill="hold" grpId="0"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 calcmode="lin" valueType="num">
                                      <p:cBhvr>
                                        <p:cTn id="26"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27"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8"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29"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30" dur="500"/>
                                        <p:tgtEl>
                                          <p:spTgt spid="3">
                                            <p:txEl>
                                              <p:pRg st="0" end="0"/>
                                            </p:txEl>
                                          </p:spTgt>
                                        </p:tgtEl>
                                      </p:cBhvr>
                                    </p:animEffect>
                                  </p:childTnLst>
                                </p:cTn>
                              </p:par>
                              <p:par>
                                <p:cTn id="31" presetID="54" presetClass="entr" presetSubtype="0" accel="100000" fill="hold" grpId="0" nodeType="with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 calcmode="lin" valueType="num">
                                      <p:cBhvr>
                                        <p:cTn id="33"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34"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5"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36"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37" dur="500"/>
                                        <p:tgtEl>
                                          <p:spTgt spid="3">
                                            <p:txEl>
                                              <p:pRg st="1" end="1"/>
                                            </p:txEl>
                                          </p:spTgt>
                                        </p:tgtEl>
                                      </p:cBhvr>
                                    </p:animEffect>
                                  </p:childTnLst>
                                </p:cTn>
                              </p:par>
                              <p:par>
                                <p:cTn id="38" presetID="54" presetClass="entr" presetSubtype="0" accel="100000" fill="hold" grpId="0" nodeType="withEffect">
                                  <p:stCondLst>
                                    <p:cond delay="0"/>
                                  </p:stCondLst>
                                  <p:childTnLst>
                                    <p:set>
                                      <p:cBhvr>
                                        <p:cTn id="39" dur="1" fill="hold">
                                          <p:stCondLst>
                                            <p:cond delay="0"/>
                                          </p:stCondLst>
                                        </p:cTn>
                                        <p:tgtEl>
                                          <p:spTgt spid="3">
                                            <p:txEl>
                                              <p:pRg st="2" end="2"/>
                                            </p:txEl>
                                          </p:spTgt>
                                        </p:tgtEl>
                                        <p:attrNameLst>
                                          <p:attrName>style.visibility</p:attrName>
                                        </p:attrNameLst>
                                      </p:cBhvr>
                                      <p:to>
                                        <p:strVal val="visible"/>
                                      </p:to>
                                    </p:set>
                                    <p:anim calcmode="lin" valueType="num">
                                      <p:cBhvr>
                                        <p:cTn id="4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4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4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4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81000" y="0"/>
            <a:ext cx="8229600" cy="1399032"/>
          </a:xfrm>
        </p:spPr>
        <p:txBody>
          <a:bodyPr/>
          <a:lstStyle/>
          <a:p>
            <a:pPr algn="l"/>
            <a:r>
              <a:rPr lang="en-US" b="1" dirty="0" smtClean="0"/>
              <a:t>Rotors</a:t>
            </a:r>
            <a:endParaRPr lang="en-US" b="1" dirty="0"/>
          </a:p>
        </p:txBody>
      </p:sp>
      <p:pic>
        <p:nvPicPr>
          <p:cNvPr id="22532" name="Picture 4" descr="fig3"/>
          <p:cNvPicPr>
            <a:picLocks noGrp="1" noChangeAspect="1" noChangeArrowheads="1"/>
          </p:cNvPicPr>
          <p:nvPr>
            <p:ph sz="half" idx="1"/>
          </p:nvPr>
        </p:nvPicPr>
        <p:blipFill>
          <a:blip r:embed="rId2" cstate="print"/>
          <a:srcRect/>
          <a:stretch>
            <a:fillRect/>
          </a:stretch>
        </p:blipFill>
        <p:spPr>
          <a:xfrm>
            <a:off x="381000" y="1371600"/>
            <a:ext cx="3575050" cy="2292350"/>
          </a:xfrm>
          <a:noFill/>
          <a:ln w="28575">
            <a:solidFill>
              <a:srgbClr val="92D050"/>
            </a:solidFill>
          </a:ln>
        </p:spPr>
      </p:pic>
      <p:pic>
        <p:nvPicPr>
          <p:cNvPr id="22534" name="Picture 6" descr="fig5"/>
          <p:cNvPicPr>
            <a:picLocks noGrp="1" noChangeAspect="1" noChangeArrowheads="1"/>
          </p:cNvPicPr>
          <p:nvPr>
            <p:ph sz="half" idx="2"/>
          </p:nvPr>
        </p:nvPicPr>
        <p:blipFill>
          <a:blip r:embed="rId3" cstate="print"/>
          <a:srcRect/>
          <a:stretch>
            <a:fillRect/>
          </a:stretch>
        </p:blipFill>
        <p:spPr>
          <a:xfrm>
            <a:off x="3200400" y="4302125"/>
            <a:ext cx="3962400" cy="2327275"/>
          </a:xfrm>
          <a:noFill/>
          <a:ln w="38100">
            <a:solidFill>
              <a:srgbClr val="92D050"/>
            </a:solidFill>
          </a:ln>
        </p:spPr>
      </p:pic>
      <p:sp>
        <p:nvSpPr>
          <p:cNvPr id="22536" name="Text Box 8"/>
          <p:cNvSpPr txBox="1">
            <a:spLocks noChangeArrowheads="1"/>
          </p:cNvSpPr>
          <p:nvPr/>
        </p:nvSpPr>
        <p:spPr bwMode="auto">
          <a:xfrm>
            <a:off x="4114800" y="381000"/>
            <a:ext cx="1828800" cy="707886"/>
          </a:xfrm>
          <a:prstGeom prst="rect">
            <a:avLst/>
          </a:prstGeom>
          <a:noFill/>
          <a:ln w="9525" algn="ctr">
            <a:noFill/>
            <a:miter lim="800000"/>
            <a:headEnd/>
            <a:tailEnd/>
          </a:ln>
          <a:effectLst/>
        </p:spPr>
        <p:txBody>
          <a:bodyPr wrap="square">
            <a:spAutoFit/>
          </a:bodyPr>
          <a:lstStyle/>
          <a:p>
            <a:pPr algn="l">
              <a:spcBef>
                <a:spcPct val="50000"/>
              </a:spcBef>
              <a:buFontTx/>
              <a:buNone/>
            </a:pPr>
            <a:r>
              <a:rPr lang="en-CA" sz="2000" b="1" dirty="0"/>
              <a:t>Squirrel cage rotor</a:t>
            </a:r>
            <a:endParaRPr lang="en-US" sz="2000" b="1" dirty="0"/>
          </a:p>
        </p:txBody>
      </p:sp>
      <p:sp>
        <p:nvSpPr>
          <p:cNvPr id="22537" name="AutoShape 9"/>
          <p:cNvSpPr>
            <a:spLocks noChangeArrowheads="1"/>
          </p:cNvSpPr>
          <p:nvPr/>
        </p:nvSpPr>
        <p:spPr bwMode="auto">
          <a:xfrm rot="8273635">
            <a:off x="3075548" y="821267"/>
            <a:ext cx="1069608" cy="360363"/>
          </a:xfrm>
          <a:prstGeom prst="rightArrow">
            <a:avLst>
              <a:gd name="adj1" fmla="val 50000"/>
              <a:gd name="adj2" fmla="val 75000"/>
            </a:avLst>
          </a:prstGeom>
          <a:solidFill>
            <a:srgbClr val="00CCFF"/>
          </a:solidFill>
          <a:ln w="9525" algn="ctr">
            <a:noFill/>
            <a:miter lim="800000"/>
            <a:headEnd/>
            <a:tailEnd/>
          </a:ln>
          <a:effectLst/>
        </p:spPr>
        <p:txBody>
          <a:bodyPr wrap="none" anchor="ctr"/>
          <a:lstStyle/>
          <a:p>
            <a:endParaRPr lang="en-US"/>
          </a:p>
        </p:txBody>
      </p:sp>
      <p:sp>
        <p:nvSpPr>
          <p:cNvPr id="22538" name="Text Box 10"/>
          <p:cNvSpPr txBox="1">
            <a:spLocks noChangeArrowheads="1"/>
          </p:cNvSpPr>
          <p:nvPr/>
        </p:nvSpPr>
        <p:spPr bwMode="auto">
          <a:xfrm>
            <a:off x="533400" y="4267200"/>
            <a:ext cx="1584325" cy="400110"/>
          </a:xfrm>
          <a:prstGeom prst="rect">
            <a:avLst/>
          </a:prstGeom>
          <a:noFill/>
          <a:ln w="9525" algn="ctr">
            <a:noFill/>
            <a:miter lim="800000"/>
            <a:headEnd/>
            <a:tailEnd/>
          </a:ln>
          <a:effectLst/>
        </p:spPr>
        <p:txBody>
          <a:bodyPr>
            <a:spAutoFit/>
          </a:bodyPr>
          <a:lstStyle/>
          <a:p>
            <a:pPr algn="l">
              <a:spcBef>
                <a:spcPct val="50000"/>
              </a:spcBef>
              <a:buFontTx/>
              <a:buNone/>
            </a:pPr>
            <a:r>
              <a:rPr lang="en-CA" b="1" dirty="0"/>
              <a:t>Wound </a:t>
            </a:r>
            <a:r>
              <a:rPr lang="en-CA" sz="2000" b="1" dirty="0"/>
              <a:t>rotor</a:t>
            </a:r>
            <a:endParaRPr lang="en-US" sz="2000" b="1" dirty="0"/>
          </a:p>
        </p:txBody>
      </p:sp>
      <p:sp>
        <p:nvSpPr>
          <p:cNvPr id="22539" name="AutoShape 11"/>
          <p:cNvSpPr>
            <a:spLocks noChangeArrowheads="1"/>
          </p:cNvSpPr>
          <p:nvPr/>
        </p:nvSpPr>
        <p:spPr bwMode="auto">
          <a:xfrm rot="1593769">
            <a:off x="2221197" y="4629743"/>
            <a:ext cx="1008062" cy="288925"/>
          </a:xfrm>
          <a:prstGeom prst="rightArrow">
            <a:avLst>
              <a:gd name="adj1" fmla="val 50000"/>
              <a:gd name="adj2" fmla="val 87225"/>
            </a:avLst>
          </a:prstGeom>
          <a:solidFill>
            <a:srgbClr val="00CCFF"/>
          </a:solidFill>
          <a:ln w="9525" algn="ctr">
            <a:noFill/>
            <a:miter lim="800000"/>
            <a:headEnd/>
            <a:tailEnd/>
          </a:ln>
          <a:effectLst/>
        </p:spPr>
        <p:txBody>
          <a:bodyPr wrap="none" anchor="ctr"/>
          <a:lstStyle/>
          <a:p>
            <a:endParaRPr lang="en-US"/>
          </a:p>
        </p:txBody>
      </p:sp>
      <p:sp>
        <p:nvSpPr>
          <p:cNvPr id="22540" name="Text Box 12"/>
          <p:cNvSpPr txBox="1">
            <a:spLocks noChangeArrowheads="1"/>
          </p:cNvSpPr>
          <p:nvPr/>
        </p:nvSpPr>
        <p:spPr bwMode="auto">
          <a:xfrm>
            <a:off x="990600" y="5715000"/>
            <a:ext cx="1223962" cy="923330"/>
          </a:xfrm>
          <a:prstGeom prst="rect">
            <a:avLst/>
          </a:prstGeom>
          <a:noFill/>
          <a:ln w="9525" algn="ctr">
            <a:noFill/>
            <a:miter lim="800000"/>
            <a:headEnd/>
            <a:tailEnd/>
          </a:ln>
          <a:effectLst/>
        </p:spPr>
        <p:txBody>
          <a:bodyPr>
            <a:spAutoFit/>
          </a:bodyPr>
          <a:lstStyle/>
          <a:p>
            <a:pPr algn="l">
              <a:spcBef>
                <a:spcPct val="50000"/>
              </a:spcBef>
              <a:buFontTx/>
              <a:buNone/>
            </a:pPr>
            <a:r>
              <a:rPr lang="en-CA" b="1" dirty="0"/>
              <a:t>Notice the slip rings</a:t>
            </a:r>
            <a:endParaRPr lang="en-US" b="1" dirty="0"/>
          </a:p>
        </p:txBody>
      </p:sp>
      <p:sp>
        <p:nvSpPr>
          <p:cNvPr id="22541" name="Line 13"/>
          <p:cNvSpPr>
            <a:spLocks noChangeShapeType="1"/>
          </p:cNvSpPr>
          <p:nvPr/>
        </p:nvSpPr>
        <p:spPr bwMode="auto">
          <a:xfrm flipH="1">
            <a:off x="2057400" y="5715000"/>
            <a:ext cx="1881188" cy="152400"/>
          </a:xfrm>
          <a:prstGeom prst="line">
            <a:avLst/>
          </a:prstGeom>
          <a:noFill/>
          <a:ln w="19050">
            <a:solidFill>
              <a:srgbClr val="00CCFF"/>
            </a:solidFill>
            <a:round/>
            <a:headEnd type="triangle" w="lg" len="lg"/>
            <a:tailEnd/>
          </a:ln>
          <a:effectLst/>
        </p:spPr>
        <p:txBody>
          <a:bodyPr wrap="none" anchor="ctr"/>
          <a:lstStyle/>
          <a:p>
            <a:endParaRPr lang="en-US"/>
          </a:p>
        </p:txBody>
      </p:sp>
      <p:pic>
        <p:nvPicPr>
          <p:cNvPr id="11" name="Picture 2"/>
          <p:cNvPicPr>
            <a:picLocks noChangeAspect="1" noChangeArrowheads="1"/>
          </p:cNvPicPr>
          <p:nvPr/>
        </p:nvPicPr>
        <p:blipFill>
          <a:blip r:embed="rId4" cstate="print"/>
          <a:stretch>
            <a:fillRect/>
          </a:stretch>
        </p:blipFill>
        <p:spPr bwMode="auto">
          <a:xfrm>
            <a:off x="5029200" y="1295400"/>
            <a:ext cx="3886200" cy="2438401"/>
          </a:xfrm>
          <a:prstGeom prst="rect">
            <a:avLst/>
          </a:prstGeom>
          <a:noFill/>
          <a:ln w="28575">
            <a:solidFill>
              <a:srgbClr val="92D050"/>
            </a:solidFill>
            <a:miter lim="800000"/>
            <a:headEnd/>
            <a:tailEnd/>
          </a:ln>
        </p:spPr>
      </p:pic>
      <p:sp>
        <p:nvSpPr>
          <p:cNvPr id="12" name="AutoShape 9"/>
          <p:cNvSpPr>
            <a:spLocks noChangeArrowheads="1"/>
          </p:cNvSpPr>
          <p:nvPr/>
        </p:nvSpPr>
        <p:spPr bwMode="auto">
          <a:xfrm rot="2279036">
            <a:off x="5704194" y="748862"/>
            <a:ext cx="1081087" cy="360363"/>
          </a:xfrm>
          <a:prstGeom prst="rightArrow">
            <a:avLst>
              <a:gd name="adj1" fmla="val 50000"/>
              <a:gd name="adj2" fmla="val 75000"/>
            </a:avLst>
          </a:prstGeom>
          <a:solidFill>
            <a:srgbClr val="00CCFF"/>
          </a:solidFill>
          <a:ln w="9525" algn="ctr">
            <a:noFill/>
            <a:miter lim="800000"/>
            <a:headEnd/>
            <a:tailEnd/>
          </a:ln>
          <a:effectLst/>
        </p:spPr>
        <p:txBody>
          <a:bodyPr wrap="none" anchor="ctr"/>
          <a:lstStyle/>
          <a:p>
            <a:endParaRPr lang="en-US"/>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diamond(in)">
                                      <p:cBhvr>
                                        <p:cTn id="7" dur="20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22532"/>
                                        </p:tgtEl>
                                        <p:attrNameLst>
                                          <p:attrName>style.visibility</p:attrName>
                                        </p:attrNameLst>
                                      </p:cBhvr>
                                      <p:to>
                                        <p:strVal val="visible"/>
                                      </p:to>
                                    </p:set>
                                    <p:anim calcmode="lin" valueType="num">
                                      <p:cBhvr>
                                        <p:cTn id="12" dur="500" fill="hold"/>
                                        <p:tgtEl>
                                          <p:spTgt spid="22532"/>
                                        </p:tgtEl>
                                        <p:attrNameLst>
                                          <p:attrName>ppt_w</p:attrName>
                                        </p:attrNameLst>
                                      </p:cBhvr>
                                      <p:tavLst>
                                        <p:tav tm="0">
                                          <p:val>
                                            <p:strVal val="#ppt_w*0.05"/>
                                          </p:val>
                                        </p:tav>
                                        <p:tav tm="100000">
                                          <p:val>
                                            <p:strVal val="#ppt_w"/>
                                          </p:val>
                                        </p:tav>
                                      </p:tavLst>
                                    </p:anim>
                                    <p:anim calcmode="lin" valueType="num">
                                      <p:cBhvr>
                                        <p:cTn id="13" dur="500" fill="hold"/>
                                        <p:tgtEl>
                                          <p:spTgt spid="22532"/>
                                        </p:tgtEl>
                                        <p:attrNameLst>
                                          <p:attrName>ppt_h</p:attrName>
                                        </p:attrNameLst>
                                      </p:cBhvr>
                                      <p:tavLst>
                                        <p:tav tm="0">
                                          <p:val>
                                            <p:strVal val="#ppt_h"/>
                                          </p:val>
                                        </p:tav>
                                        <p:tav tm="100000">
                                          <p:val>
                                            <p:strVal val="#ppt_h"/>
                                          </p:val>
                                        </p:tav>
                                      </p:tavLst>
                                    </p:anim>
                                    <p:anim calcmode="lin" valueType="num">
                                      <p:cBhvr>
                                        <p:cTn id="14" dur="500" fill="hold"/>
                                        <p:tgtEl>
                                          <p:spTgt spid="22532"/>
                                        </p:tgtEl>
                                        <p:attrNameLst>
                                          <p:attrName>ppt_x</p:attrName>
                                        </p:attrNameLst>
                                      </p:cBhvr>
                                      <p:tavLst>
                                        <p:tav tm="0">
                                          <p:val>
                                            <p:strVal val="#ppt_x-.2"/>
                                          </p:val>
                                        </p:tav>
                                        <p:tav tm="100000">
                                          <p:val>
                                            <p:strVal val="#ppt_x"/>
                                          </p:val>
                                        </p:tav>
                                      </p:tavLst>
                                    </p:anim>
                                    <p:anim calcmode="lin" valueType="num">
                                      <p:cBhvr>
                                        <p:cTn id="15" dur="500" fill="hold"/>
                                        <p:tgtEl>
                                          <p:spTgt spid="22532"/>
                                        </p:tgtEl>
                                        <p:attrNameLst>
                                          <p:attrName>ppt_y</p:attrName>
                                        </p:attrNameLst>
                                      </p:cBhvr>
                                      <p:tavLst>
                                        <p:tav tm="0">
                                          <p:val>
                                            <p:strVal val="#ppt_y"/>
                                          </p:val>
                                        </p:tav>
                                        <p:tav tm="100000">
                                          <p:val>
                                            <p:strVal val="#ppt_y"/>
                                          </p:val>
                                        </p:tav>
                                      </p:tavLst>
                                    </p:anim>
                                    <p:animEffect transition="in" filter="fade">
                                      <p:cBhvr>
                                        <p:cTn id="16" dur="500"/>
                                        <p:tgtEl>
                                          <p:spTgt spid="22532"/>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strVal val="#ppt_w*0.05"/>
                                          </p:val>
                                        </p:tav>
                                        <p:tav tm="100000">
                                          <p:val>
                                            <p:strVal val="#ppt_w"/>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anim calcmode="lin" valueType="num">
                                      <p:cBhvr>
                                        <p:cTn id="23" dur="500" fill="hold"/>
                                        <p:tgtEl>
                                          <p:spTgt spid="11"/>
                                        </p:tgtEl>
                                        <p:attrNameLst>
                                          <p:attrName>ppt_x</p:attrName>
                                        </p:attrNameLst>
                                      </p:cBhvr>
                                      <p:tavLst>
                                        <p:tav tm="0">
                                          <p:val>
                                            <p:strVal val="#ppt_x-.2"/>
                                          </p:val>
                                        </p:tav>
                                        <p:tav tm="100000">
                                          <p:val>
                                            <p:strVal val="#ppt_x"/>
                                          </p:val>
                                        </p:tav>
                                      </p:tavLst>
                                    </p:anim>
                                    <p:anim calcmode="lin" valueType="num">
                                      <p:cBhvr>
                                        <p:cTn id="24" dur="500" fill="hold"/>
                                        <p:tgtEl>
                                          <p:spTgt spid="11"/>
                                        </p:tgtEl>
                                        <p:attrNameLst>
                                          <p:attrName>ppt_y</p:attrName>
                                        </p:attrNameLst>
                                      </p:cBhvr>
                                      <p:tavLst>
                                        <p:tav tm="0">
                                          <p:val>
                                            <p:strVal val="#ppt_y"/>
                                          </p:val>
                                        </p:tav>
                                        <p:tav tm="100000">
                                          <p:val>
                                            <p:strVal val="#ppt_y"/>
                                          </p:val>
                                        </p:tav>
                                      </p:tavLst>
                                    </p:anim>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strVal val="#ppt_w*0.05"/>
                                          </p:val>
                                        </p:tav>
                                        <p:tav tm="100000">
                                          <p:val>
                                            <p:strVal val="#ppt_w"/>
                                          </p:val>
                                        </p:tav>
                                      </p:tavLst>
                                    </p:anim>
                                    <p:anim calcmode="lin" valueType="num">
                                      <p:cBhvr>
                                        <p:cTn id="31" dur="500" fill="hold"/>
                                        <p:tgtEl>
                                          <p:spTgt spid="12"/>
                                        </p:tgtEl>
                                        <p:attrNameLst>
                                          <p:attrName>ppt_h</p:attrName>
                                        </p:attrNameLst>
                                      </p:cBhvr>
                                      <p:tavLst>
                                        <p:tav tm="0">
                                          <p:val>
                                            <p:strVal val="#ppt_h"/>
                                          </p:val>
                                        </p:tav>
                                        <p:tav tm="100000">
                                          <p:val>
                                            <p:strVal val="#ppt_h"/>
                                          </p:val>
                                        </p:tav>
                                      </p:tavLst>
                                    </p:anim>
                                    <p:anim calcmode="lin" valueType="num">
                                      <p:cBhvr>
                                        <p:cTn id="32" dur="500" fill="hold"/>
                                        <p:tgtEl>
                                          <p:spTgt spid="12"/>
                                        </p:tgtEl>
                                        <p:attrNameLst>
                                          <p:attrName>ppt_x</p:attrName>
                                        </p:attrNameLst>
                                      </p:cBhvr>
                                      <p:tavLst>
                                        <p:tav tm="0">
                                          <p:val>
                                            <p:strVal val="#ppt_x-.2"/>
                                          </p:val>
                                        </p:tav>
                                        <p:tav tm="100000">
                                          <p:val>
                                            <p:strVal val="#ppt_x"/>
                                          </p:val>
                                        </p:tav>
                                      </p:tavLst>
                                    </p:anim>
                                    <p:anim calcmode="lin" valueType="num">
                                      <p:cBhvr>
                                        <p:cTn id="33" dur="500" fill="hold"/>
                                        <p:tgtEl>
                                          <p:spTgt spid="12"/>
                                        </p:tgtEl>
                                        <p:attrNameLst>
                                          <p:attrName>ppt_y</p:attrName>
                                        </p:attrNameLst>
                                      </p:cBhvr>
                                      <p:tavLst>
                                        <p:tav tm="0">
                                          <p:val>
                                            <p:strVal val="#ppt_y"/>
                                          </p:val>
                                        </p:tav>
                                        <p:tav tm="100000">
                                          <p:val>
                                            <p:strVal val="#ppt_y"/>
                                          </p:val>
                                        </p:tav>
                                      </p:tavLst>
                                    </p:anim>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22537"/>
                                        </p:tgtEl>
                                        <p:attrNameLst>
                                          <p:attrName>style.visibility</p:attrName>
                                        </p:attrNameLst>
                                      </p:cBhvr>
                                      <p:to>
                                        <p:strVal val="visible"/>
                                      </p:to>
                                    </p:set>
                                    <p:anim calcmode="lin" valueType="num">
                                      <p:cBhvr>
                                        <p:cTn id="39" dur="500" fill="hold"/>
                                        <p:tgtEl>
                                          <p:spTgt spid="22537"/>
                                        </p:tgtEl>
                                        <p:attrNameLst>
                                          <p:attrName>ppt_w</p:attrName>
                                        </p:attrNameLst>
                                      </p:cBhvr>
                                      <p:tavLst>
                                        <p:tav tm="0">
                                          <p:val>
                                            <p:strVal val="#ppt_w*0.05"/>
                                          </p:val>
                                        </p:tav>
                                        <p:tav tm="100000">
                                          <p:val>
                                            <p:strVal val="#ppt_w"/>
                                          </p:val>
                                        </p:tav>
                                      </p:tavLst>
                                    </p:anim>
                                    <p:anim calcmode="lin" valueType="num">
                                      <p:cBhvr>
                                        <p:cTn id="40" dur="500" fill="hold"/>
                                        <p:tgtEl>
                                          <p:spTgt spid="22537"/>
                                        </p:tgtEl>
                                        <p:attrNameLst>
                                          <p:attrName>ppt_h</p:attrName>
                                        </p:attrNameLst>
                                      </p:cBhvr>
                                      <p:tavLst>
                                        <p:tav tm="0">
                                          <p:val>
                                            <p:strVal val="#ppt_h"/>
                                          </p:val>
                                        </p:tav>
                                        <p:tav tm="100000">
                                          <p:val>
                                            <p:strVal val="#ppt_h"/>
                                          </p:val>
                                        </p:tav>
                                      </p:tavLst>
                                    </p:anim>
                                    <p:anim calcmode="lin" valueType="num">
                                      <p:cBhvr>
                                        <p:cTn id="41" dur="500" fill="hold"/>
                                        <p:tgtEl>
                                          <p:spTgt spid="22537"/>
                                        </p:tgtEl>
                                        <p:attrNameLst>
                                          <p:attrName>ppt_x</p:attrName>
                                        </p:attrNameLst>
                                      </p:cBhvr>
                                      <p:tavLst>
                                        <p:tav tm="0">
                                          <p:val>
                                            <p:strVal val="#ppt_x-.2"/>
                                          </p:val>
                                        </p:tav>
                                        <p:tav tm="100000">
                                          <p:val>
                                            <p:strVal val="#ppt_x"/>
                                          </p:val>
                                        </p:tav>
                                      </p:tavLst>
                                    </p:anim>
                                    <p:anim calcmode="lin" valueType="num">
                                      <p:cBhvr>
                                        <p:cTn id="42" dur="500" fill="hold"/>
                                        <p:tgtEl>
                                          <p:spTgt spid="22537"/>
                                        </p:tgtEl>
                                        <p:attrNameLst>
                                          <p:attrName>ppt_y</p:attrName>
                                        </p:attrNameLst>
                                      </p:cBhvr>
                                      <p:tavLst>
                                        <p:tav tm="0">
                                          <p:val>
                                            <p:strVal val="#ppt_y"/>
                                          </p:val>
                                        </p:tav>
                                        <p:tav tm="100000">
                                          <p:val>
                                            <p:strVal val="#ppt_y"/>
                                          </p:val>
                                        </p:tav>
                                      </p:tavLst>
                                    </p:anim>
                                    <p:animEffect transition="in" filter="fade">
                                      <p:cBhvr>
                                        <p:cTn id="43" dur="500"/>
                                        <p:tgtEl>
                                          <p:spTgt spid="22537"/>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22536"/>
                                        </p:tgtEl>
                                        <p:attrNameLst>
                                          <p:attrName>style.visibility</p:attrName>
                                        </p:attrNameLst>
                                      </p:cBhvr>
                                      <p:to>
                                        <p:strVal val="visible"/>
                                      </p:to>
                                    </p:set>
                                    <p:anim calcmode="lin" valueType="num">
                                      <p:cBhvr>
                                        <p:cTn id="48" dur="500" fill="hold"/>
                                        <p:tgtEl>
                                          <p:spTgt spid="22536"/>
                                        </p:tgtEl>
                                        <p:attrNameLst>
                                          <p:attrName>ppt_w</p:attrName>
                                        </p:attrNameLst>
                                      </p:cBhvr>
                                      <p:tavLst>
                                        <p:tav tm="0">
                                          <p:val>
                                            <p:strVal val="#ppt_w*0.05"/>
                                          </p:val>
                                        </p:tav>
                                        <p:tav tm="100000">
                                          <p:val>
                                            <p:strVal val="#ppt_w"/>
                                          </p:val>
                                        </p:tav>
                                      </p:tavLst>
                                    </p:anim>
                                    <p:anim calcmode="lin" valueType="num">
                                      <p:cBhvr>
                                        <p:cTn id="49" dur="500" fill="hold"/>
                                        <p:tgtEl>
                                          <p:spTgt spid="22536"/>
                                        </p:tgtEl>
                                        <p:attrNameLst>
                                          <p:attrName>ppt_h</p:attrName>
                                        </p:attrNameLst>
                                      </p:cBhvr>
                                      <p:tavLst>
                                        <p:tav tm="0">
                                          <p:val>
                                            <p:strVal val="#ppt_h"/>
                                          </p:val>
                                        </p:tav>
                                        <p:tav tm="100000">
                                          <p:val>
                                            <p:strVal val="#ppt_h"/>
                                          </p:val>
                                        </p:tav>
                                      </p:tavLst>
                                    </p:anim>
                                    <p:anim calcmode="lin" valueType="num">
                                      <p:cBhvr>
                                        <p:cTn id="50" dur="500" fill="hold"/>
                                        <p:tgtEl>
                                          <p:spTgt spid="22536"/>
                                        </p:tgtEl>
                                        <p:attrNameLst>
                                          <p:attrName>ppt_x</p:attrName>
                                        </p:attrNameLst>
                                      </p:cBhvr>
                                      <p:tavLst>
                                        <p:tav tm="0">
                                          <p:val>
                                            <p:strVal val="#ppt_x-.2"/>
                                          </p:val>
                                        </p:tav>
                                        <p:tav tm="100000">
                                          <p:val>
                                            <p:strVal val="#ppt_x"/>
                                          </p:val>
                                        </p:tav>
                                      </p:tavLst>
                                    </p:anim>
                                    <p:anim calcmode="lin" valueType="num">
                                      <p:cBhvr>
                                        <p:cTn id="51" dur="500" fill="hold"/>
                                        <p:tgtEl>
                                          <p:spTgt spid="22536"/>
                                        </p:tgtEl>
                                        <p:attrNameLst>
                                          <p:attrName>ppt_y</p:attrName>
                                        </p:attrNameLst>
                                      </p:cBhvr>
                                      <p:tavLst>
                                        <p:tav tm="0">
                                          <p:val>
                                            <p:strVal val="#ppt_y"/>
                                          </p:val>
                                        </p:tav>
                                        <p:tav tm="100000">
                                          <p:val>
                                            <p:strVal val="#ppt_y"/>
                                          </p:val>
                                        </p:tav>
                                      </p:tavLst>
                                    </p:anim>
                                    <p:animEffect transition="in" filter="fade">
                                      <p:cBhvr>
                                        <p:cTn id="52" dur="500"/>
                                        <p:tgtEl>
                                          <p:spTgt spid="22536"/>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nodeType="clickEffect">
                                  <p:stCondLst>
                                    <p:cond delay="0"/>
                                  </p:stCondLst>
                                  <p:childTnLst>
                                    <p:set>
                                      <p:cBhvr>
                                        <p:cTn id="56" dur="1" fill="hold">
                                          <p:stCondLst>
                                            <p:cond delay="0"/>
                                          </p:stCondLst>
                                        </p:cTn>
                                        <p:tgtEl>
                                          <p:spTgt spid="22534"/>
                                        </p:tgtEl>
                                        <p:attrNameLst>
                                          <p:attrName>style.visibility</p:attrName>
                                        </p:attrNameLst>
                                      </p:cBhvr>
                                      <p:to>
                                        <p:strVal val="visible"/>
                                      </p:to>
                                    </p:set>
                                    <p:anim calcmode="lin" valueType="num">
                                      <p:cBhvr>
                                        <p:cTn id="57" dur="500" fill="hold"/>
                                        <p:tgtEl>
                                          <p:spTgt spid="22534"/>
                                        </p:tgtEl>
                                        <p:attrNameLst>
                                          <p:attrName>ppt_w</p:attrName>
                                        </p:attrNameLst>
                                      </p:cBhvr>
                                      <p:tavLst>
                                        <p:tav tm="0">
                                          <p:val>
                                            <p:strVal val="#ppt_w*0.05"/>
                                          </p:val>
                                        </p:tav>
                                        <p:tav tm="100000">
                                          <p:val>
                                            <p:strVal val="#ppt_w"/>
                                          </p:val>
                                        </p:tav>
                                      </p:tavLst>
                                    </p:anim>
                                    <p:anim calcmode="lin" valueType="num">
                                      <p:cBhvr>
                                        <p:cTn id="58" dur="500" fill="hold"/>
                                        <p:tgtEl>
                                          <p:spTgt spid="22534"/>
                                        </p:tgtEl>
                                        <p:attrNameLst>
                                          <p:attrName>ppt_h</p:attrName>
                                        </p:attrNameLst>
                                      </p:cBhvr>
                                      <p:tavLst>
                                        <p:tav tm="0">
                                          <p:val>
                                            <p:strVal val="#ppt_h"/>
                                          </p:val>
                                        </p:tav>
                                        <p:tav tm="100000">
                                          <p:val>
                                            <p:strVal val="#ppt_h"/>
                                          </p:val>
                                        </p:tav>
                                      </p:tavLst>
                                    </p:anim>
                                    <p:anim calcmode="lin" valueType="num">
                                      <p:cBhvr>
                                        <p:cTn id="59" dur="500" fill="hold"/>
                                        <p:tgtEl>
                                          <p:spTgt spid="22534"/>
                                        </p:tgtEl>
                                        <p:attrNameLst>
                                          <p:attrName>ppt_x</p:attrName>
                                        </p:attrNameLst>
                                      </p:cBhvr>
                                      <p:tavLst>
                                        <p:tav tm="0">
                                          <p:val>
                                            <p:strVal val="#ppt_x-.2"/>
                                          </p:val>
                                        </p:tav>
                                        <p:tav tm="100000">
                                          <p:val>
                                            <p:strVal val="#ppt_x"/>
                                          </p:val>
                                        </p:tav>
                                      </p:tavLst>
                                    </p:anim>
                                    <p:anim calcmode="lin" valueType="num">
                                      <p:cBhvr>
                                        <p:cTn id="60" dur="500" fill="hold"/>
                                        <p:tgtEl>
                                          <p:spTgt spid="22534"/>
                                        </p:tgtEl>
                                        <p:attrNameLst>
                                          <p:attrName>ppt_y</p:attrName>
                                        </p:attrNameLst>
                                      </p:cBhvr>
                                      <p:tavLst>
                                        <p:tav tm="0">
                                          <p:val>
                                            <p:strVal val="#ppt_y"/>
                                          </p:val>
                                        </p:tav>
                                        <p:tav tm="100000">
                                          <p:val>
                                            <p:strVal val="#ppt_y"/>
                                          </p:val>
                                        </p:tav>
                                      </p:tavLst>
                                    </p:anim>
                                    <p:animEffect transition="in" filter="fade">
                                      <p:cBhvr>
                                        <p:cTn id="61" dur="500"/>
                                        <p:tgtEl>
                                          <p:spTgt spid="22534"/>
                                        </p:tgtEl>
                                      </p:cBhvr>
                                    </p:animEffect>
                                  </p:childTnLst>
                                </p:cTn>
                              </p:par>
                            </p:childTnLst>
                          </p:cTn>
                        </p:par>
                      </p:childTnLst>
                    </p:cTn>
                  </p:par>
                  <p:par>
                    <p:cTn id="62" fill="hold">
                      <p:stCondLst>
                        <p:cond delay="indefinite"/>
                      </p:stCondLst>
                      <p:childTnLst>
                        <p:par>
                          <p:cTn id="63" fill="hold">
                            <p:stCondLst>
                              <p:cond delay="0"/>
                            </p:stCondLst>
                            <p:childTnLst>
                              <p:par>
                                <p:cTn id="64" presetID="54" presetClass="entr" presetSubtype="0" accel="100000" fill="hold" grpId="0" nodeType="clickEffect">
                                  <p:stCondLst>
                                    <p:cond delay="0"/>
                                  </p:stCondLst>
                                  <p:childTnLst>
                                    <p:set>
                                      <p:cBhvr>
                                        <p:cTn id="65" dur="1" fill="hold">
                                          <p:stCondLst>
                                            <p:cond delay="0"/>
                                          </p:stCondLst>
                                        </p:cTn>
                                        <p:tgtEl>
                                          <p:spTgt spid="22539"/>
                                        </p:tgtEl>
                                        <p:attrNameLst>
                                          <p:attrName>style.visibility</p:attrName>
                                        </p:attrNameLst>
                                      </p:cBhvr>
                                      <p:to>
                                        <p:strVal val="visible"/>
                                      </p:to>
                                    </p:set>
                                    <p:anim calcmode="lin" valueType="num">
                                      <p:cBhvr>
                                        <p:cTn id="66" dur="500" fill="hold"/>
                                        <p:tgtEl>
                                          <p:spTgt spid="22539"/>
                                        </p:tgtEl>
                                        <p:attrNameLst>
                                          <p:attrName>ppt_w</p:attrName>
                                        </p:attrNameLst>
                                      </p:cBhvr>
                                      <p:tavLst>
                                        <p:tav tm="0">
                                          <p:val>
                                            <p:strVal val="#ppt_w*0.05"/>
                                          </p:val>
                                        </p:tav>
                                        <p:tav tm="100000">
                                          <p:val>
                                            <p:strVal val="#ppt_w"/>
                                          </p:val>
                                        </p:tav>
                                      </p:tavLst>
                                    </p:anim>
                                    <p:anim calcmode="lin" valueType="num">
                                      <p:cBhvr>
                                        <p:cTn id="67" dur="500" fill="hold"/>
                                        <p:tgtEl>
                                          <p:spTgt spid="22539"/>
                                        </p:tgtEl>
                                        <p:attrNameLst>
                                          <p:attrName>ppt_h</p:attrName>
                                        </p:attrNameLst>
                                      </p:cBhvr>
                                      <p:tavLst>
                                        <p:tav tm="0">
                                          <p:val>
                                            <p:strVal val="#ppt_h"/>
                                          </p:val>
                                        </p:tav>
                                        <p:tav tm="100000">
                                          <p:val>
                                            <p:strVal val="#ppt_h"/>
                                          </p:val>
                                        </p:tav>
                                      </p:tavLst>
                                    </p:anim>
                                    <p:anim calcmode="lin" valueType="num">
                                      <p:cBhvr>
                                        <p:cTn id="68" dur="500" fill="hold"/>
                                        <p:tgtEl>
                                          <p:spTgt spid="22539"/>
                                        </p:tgtEl>
                                        <p:attrNameLst>
                                          <p:attrName>ppt_x</p:attrName>
                                        </p:attrNameLst>
                                      </p:cBhvr>
                                      <p:tavLst>
                                        <p:tav tm="0">
                                          <p:val>
                                            <p:strVal val="#ppt_x-.2"/>
                                          </p:val>
                                        </p:tav>
                                        <p:tav tm="100000">
                                          <p:val>
                                            <p:strVal val="#ppt_x"/>
                                          </p:val>
                                        </p:tav>
                                      </p:tavLst>
                                    </p:anim>
                                    <p:anim calcmode="lin" valueType="num">
                                      <p:cBhvr>
                                        <p:cTn id="69" dur="500" fill="hold"/>
                                        <p:tgtEl>
                                          <p:spTgt spid="22539"/>
                                        </p:tgtEl>
                                        <p:attrNameLst>
                                          <p:attrName>ppt_y</p:attrName>
                                        </p:attrNameLst>
                                      </p:cBhvr>
                                      <p:tavLst>
                                        <p:tav tm="0">
                                          <p:val>
                                            <p:strVal val="#ppt_y"/>
                                          </p:val>
                                        </p:tav>
                                        <p:tav tm="100000">
                                          <p:val>
                                            <p:strVal val="#ppt_y"/>
                                          </p:val>
                                        </p:tav>
                                      </p:tavLst>
                                    </p:anim>
                                    <p:animEffect transition="in" filter="fade">
                                      <p:cBhvr>
                                        <p:cTn id="70" dur="500"/>
                                        <p:tgtEl>
                                          <p:spTgt spid="22539"/>
                                        </p:tgtEl>
                                      </p:cBhvr>
                                    </p:animEffect>
                                  </p:childTnLst>
                                </p:cTn>
                              </p:par>
                            </p:childTnLst>
                          </p:cTn>
                        </p:par>
                      </p:childTnLst>
                    </p:cTn>
                  </p:par>
                  <p:par>
                    <p:cTn id="71" fill="hold">
                      <p:stCondLst>
                        <p:cond delay="indefinite"/>
                      </p:stCondLst>
                      <p:childTnLst>
                        <p:par>
                          <p:cTn id="72" fill="hold">
                            <p:stCondLst>
                              <p:cond delay="0"/>
                            </p:stCondLst>
                            <p:childTnLst>
                              <p:par>
                                <p:cTn id="73" presetID="54" presetClass="entr" presetSubtype="0" accel="100000" fill="hold" grpId="0" nodeType="clickEffect">
                                  <p:stCondLst>
                                    <p:cond delay="0"/>
                                  </p:stCondLst>
                                  <p:childTnLst>
                                    <p:set>
                                      <p:cBhvr>
                                        <p:cTn id="74" dur="1" fill="hold">
                                          <p:stCondLst>
                                            <p:cond delay="0"/>
                                          </p:stCondLst>
                                        </p:cTn>
                                        <p:tgtEl>
                                          <p:spTgt spid="22538"/>
                                        </p:tgtEl>
                                        <p:attrNameLst>
                                          <p:attrName>style.visibility</p:attrName>
                                        </p:attrNameLst>
                                      </p:cBhvr>
                                      <p:to>
                                        <p:strVal val="visible"/>
                                      </p:to>
                                    </p:set>
                                    <p:anim calcmode="lin" valueType="num">
                                      <p:cBhvr>
                                        <p:cTn id="75" dur="500" fill="hold"/>
                                        <p:tgtEl>
                                          <p:spTgt spid="22538"/>
                                        </p:tgtEl>
                                        <p:attrNameLst>
                                          <p:attrName>ppt_w</p:attrName>
                                        </p:attrNameLst>
                                      </p:cBhvr>
                                      <p:tavLst>
                                        <p:tav tm="0">
                                          <p:val>
                                            <p:strVal val="#ppt_w*0.05"/>
                                          </p:val>
                                        </p:tav>
                                        <p:tav tm="100000">
                                          <p:val>
                                            <p:strVal val="#ppt_w"/>
                                          </p:val>
                                        </p:tav>
                                      </p:tavLst>
                                    </p:anim>
                                    <p:anim calcmode="lin" valueType="num">
                                      <p:cBhvr>
                                        <p:cTn id="76" dur="500" fill="hold"/>
                                        <p:tgtEl>
                                          <p:spTgt spid="22538"/>
                                        </p:tgtEl>
                                        <p:attrNameLst>
                                          <p:attrName>ppt_h</p:attrName>
                                        </p:attrNameLst>
                                      </p:cBhvr>
                                      <p:tavLst>
                                        <p:tav tm="0">
                                          <p:val>
                                            <p:strVal val="#ppt_h"/>
                                          </p:val>
                                        </p:tav>
                                        <p:tav tm="100000">
                                          <p:val>
                                            <p:strVal val="#ppt_h"/>
                                          </p:val>
                                        </p:tav>
                                      </p:tavLst>
                                    </p:anim>
                                    <p:anim calcmode="lin" valueType="num">
                                      <p:cBhvr>
                                        <p:cTn id="77" dur="500" fill="hold"/>
                                        <p:tgtEl>
                                          <p:spTgt spid="22538"/>
                                        </p:tgtEl>
                                        <p:attrNameLst>
                                          <p:attrName>ppt_x</p:attrName>
                                        </p:attrNameLst>
                                      </p:cBhvr>
                                      <p:tavLst>
                                        <p:tav tm="0">
                                          <p:val>
                                            <p:strVal val="#ppt_x-.2"/>
                                          </p:val>
                                        </p:tav>
                                        <p:tav tm="100000">
                                          <p:val>
                                            <p:strVal val="#ppt_x"/>
                                          </p:val>
                                        </p:tav>
                                      </p:tavLst>
                                    </p:anim>
                                    <p:anim calcmode="lin" valueType="num">
                                      <p:cBhvr>
                                        <p:cTn id="78" dur="500" fill="hold"/>
                                        <p:tgtEl>
                                          <p:spTgt spid="22538"/>
                                        </p:tgtEl>
                                        <p:attrNameLst>
                                          <p:attrName>ppt_y</p:attrName>
                                        </p:attrNameLst>
                                      </p:cBhvr>
                                      <p:tavLst>
                                        <p:tav tm="0">
                                          <p:val>
                                            <p:strVal val="#ppt_y"/>
                                          </p:val>
                                        </p:tav>
                                        <p:tav tm="100000">
                                          <p:val>
                                            <p:strVal val="#ppt_y"/>
                                          </p:val>
                                        </p:tav>
                                      </p:tavLst>
                                    </p:anim>
                                    <p:animEffect transition="in" filter="fade">
                                      <p:cBhvr>
                                        <p:cTn id="79" dur="500"/>
                                        <p:tgtEl>
                                          <p:spTgt spid="22538"/>
                                        </p:tgtEl>
                                      </p:cBhvr>
                                    </p:animEffect>
                                  </p:childTnLst>
                                </p:cTn>
                              </p:par>
                            </p:childTnLst>
                          </p:cTn>
                        </p:par>
                      </p:childTnLst>
                    </p:cTn>
                  </p:par>
                  <p:par>
                    <p:cTn id="80" fill="hold">
                      <p:stCondLst>
                        <p:cond delay="indefinite"/>
                      </p:stCondLst>
                      <p:childTnLst>
                        <p:par>
                          <p:cTn id="81" fill="hold">
                            <p:stCondLst>
                              <p:cond delay="0"/>
                            </p:stCondLst>
                            <p:childTnLst>
                              <p:par>
                                <p:cTn id="82" presetID="54" presetClass="entr" presetSubtype="0" accel="100000" fill="hold" grpId="0" nodeType="clickEffect">
                                  <p:stCondLst>
                                    <p:cond delay="0"/>
                                  </p:stCondLst>
                                  <p:childTnLst>
                                    <p:set>
                                      <p:cBhvr>
                                        <p:cTn id="83" dur="1" fill="hold">
                                          <p:stCondLst>
                                            <p:cond delay="0"/>
                                          </p:stCondLst>
                                        </p:cTn>
                                        <p:tgtEl>
                                          <p:spTgt spid="22541"/>
                                        </p:tgtEl>
                                        <p:attrNameLst>
                                          <p:attrName>style.visibility</p:attrName>
                                        </p:attrNameLst>
                                      </p:cBhvr>
                                      <p:to>
                                        <p:strVal val="visible"/>
                                      </p:to>
                                    </p:set>
                                    <p:anim calcmode="lin" valueType="num">
                                      <p:cBhvr>
                                        <p:cTn id="84" dur="500" fill="hold"/>
                                        <p:tgtEl>
                                          <p:spTgt spid="22541"/>
                                        </p:tgtEl>
                                        <p:attrNameLst>
                                          <p:attrName>ppt_w</p:attrName>
                                        </p:attrNameLst>
                                      </p:cBhvr>
                                      <p:tavLst>
                                        <p:tav tm="0">
                                          <p:val>
                                            <p:strVal val="#ppt_w*0.05"/>
                                          </p:val>
                                        </p:tav>
                                        <p:tav tm="100000">
                                          <p:val>
                                            <p:strVal val="#ppt_w"/>
                                          </p:val>
                                        </p:tav>
                                      </p:tavLst>
                                    </p:anim>
                                    <p:anim calcmode="lin" valueType="num">
                                      <p:cBhvr>
                                        <p:cTn id="85" dur="500" fill="hold"/>
                                        <p:tgtEl>
                                          <p:spTgt spid="22541"/>
                                        </p:tgtEl>
                                        <p:attrNameLst>
                                          <p:attrName>ppt_h</p:attrName>
                                        </p:attrNameLst>
                                      </p:cBhvr>
                                      <p:tavLst>
                                        <p:tav tm="0">
                                          <p:val>
                                            <p:strVal val="#ppt_h"/>
                                          </p:val>
                                        </p:tav>
                                        <p:tav tm="100000">
                                          <p:val>
                                            <p:strVal val="#ppt_h"/>
                                          </p:val>
                                        </p:tav>
                                      </p:tavLst>
                                    </p:anim>
                                    <p:anim calcmode="lin" valueType="num">
                                      <p:cBhvr>
                                        <p:cTn id="86" dur="500" fill="hold"/>
                                        <p:tgtEl>
                                          <p:spTgt spid="22541"/>
                                        </p:tgtEl>
                                        <p:attrNameLst>
                                          <p:attrName>ppt_x</p:attrName>
                                        </p:attrNameLst>
                                      </p:cBhvr>
                                      <p:tavLst>
                                        <p:tav tm="0">
                                          <p:val>
                                            <p:strVal val="#ppt_x-.2"/>
                                          </p:val>
                                        </p:tav>
                                        <p:tav tm="100000">
                                          <p:val>
                                            <p:strVal val="#ppt_x"/>
                                          </p:val>
                                        </p:tav>
                                      </p:tavLst>
                                    </p:anim>
                                    <p:anim calcmode="lin" valueType="num">
                                      <p:cBhvr>
                                        <p:cTn id="87" dur="500" fill="hold"/>
                                        <p:tgtEl>
                                          <p:spTgt spid="22541"/>
                                        </p:tgtEl>
                                        <p:attrNameLst>
                                          <p:attrName>ppt_y</p:attrName>
                                        </p:attrNameLst>
                                      </p:cBhvr>
                                      <p:tavLst>
                                        <p:tav tm="0">
                                          <p:val>
                                            <p:strVal val="#ppt_y"/>
                                          </p:val>
                                        </p:tav>
                                        <p:tav tm="100000">
                                          <p:val>
                                            <p:strVal val="#ppt_y"/>
                                          </p:val>
                                        </p:tav>
                                      </p:tavLst>
                                    </p:anim>
                                    <p:animEffect transition="in" filter="fade">
                                      <p:cBhvr>
                                        <p:cTn id="88" dur="500"/>
                                        <p:tgtEl>
                                          <p:spTgt spid="22541"/>
                                        </p:tgtEl>
                                      </p:cBhvr>
                                    </p:animEffect>
                                  </p:childTnLst>
                                </p:cTn>
                              </p:par>
                            </p:childTnLst>
                          </p:cTn>
                        </p:par>
                      </p:childTnLst>
                    </p:cTn>
                  </p:par>
                  <p:par>
                    <p:cTn id="89" fill="hold">
                      <p:stCondLst>
                        <p:cond delay="indefinite"/>
                      </p:stCondLst>
                      <p:childTnLst>
                        <p:par>
                          <p:cTn id="90" fill="hold">
                            <p:stCondLst>
                              <p:cond delay="0"/>
                            </p:stCondLst>
                            <p:childTnLst>
                              <p:par>
                                <p:cTn id="91" presetID="54" presetClass="entr" presetSubtype="0" accel="100000" fill="hold" grpId="0" nodeType="clickEffect">
                                  <p:stCondLst>
                                    <p:cond delay="0"/>
                                  </p:stCondLst>
                                  <p:childTnLst>
                                    <p:set>
                                      <p:cBhvr>
                                        <p:cTn id="92" dur="1" fill="hold">
                                          <p:stCondLst>
                                            <p:cond delay="0"/>
                                          </p:stCondLst>
                                        </p:cTn>
                                        <p:tgtEl>
                                          <p:spTgt spid="22540"/>
                                        </p:tgtEl>
                                        <p:attrNameLst>
                                          <p:attrName>style.visibility</p:attrName>
                                        </p:attrNameLst>
                                      </p:cBhvr>
                                      <p:to>
                                        <p:strVal val="visible"/>
                                      </p:to>
                                    </p:set>
                                    <p:anim calcmode="lin" valueType="num">
                                      <p:cBhvr>
                                        <p:cTn id="93" dur="500" fill="hold"/>
                                        <p:tgtEl>
                                          <p:spTgt spid="22540"/>
                                        </p:tgtEl>
                                        <p:attrNameLst>
                                          <p:attrName>ppt_w</p:attrName>
                                        </p:attrNameLst>
                                      </p:cBhvr>
                                      <p:tavLst>
                                        <p:tav tm="0">
                                          <p:val>
                                            <p:strVal val="#ppt_w*0.05"/>
                                          </p:val>
                                        </p:tav>
                                        <p:tav tm="100000">
                                          <p:val>
                                            <p:strVal val="#ppt_w"/>
                                          </p:val>
                                        </p:tav>
                                      </p:tavLst>
                                    </p:anim>
                                    <p:anim calcmode="lin" valueType="num">
                                      <p:cBhvr>
                                        <p:cTn id="94" dur="500" fill="hold"/>
                                        <p:tgtEl>
                                          <p:spTgt spid="22540"/>
                                        </p:tgtEl>
                                        <p:attrNameLst>
                                          <p:attrName>ppt_h</p:attrName>
                                        </p:attrNameLst>
                                      </p:cBhvr>
                                      <p:tavLst>
                                        <p:tav tm="0">
                                          <p:val>
                                            <p:strVal val="#ppt_h"/>
                                          </p:val>
                                        </p:tav>
                                        <p:tav tm="100000">
                                          <p:val>
                                            <p:strVal val="#ppt_h"/>
                                          </p:val>
                                        </p:tav>
                                      </p:tavLst>
                                    </p:anim>
                                    <p:anim calcmode="lin" valueType="num">
                                      <p:cBhvr>
                                        <p:cTn id="95" dur="500" fill="hold"/>
                                        <p:tgtEl>
                                          <p:spTgt spid="22540"/>
                                        </p:tgtEl>
                                        <p:attrNameLst>
                                          <p:attrName>ppt_x</p:attrName>
                                        </p:attrNameLst>
                                      </p:cBhvr>
                                      <p:tavLst>
                                        <p:tav tm="0">
                                          <p:val>
                                            <p:strVal val="#ppt_x-.2"/>
                                          </p:val>
                                        </p:tav>
                                        <p:tav tm="100000">
                                          <p:val>
                                            <p:strVal val="#ppt_x"/>
                                          </p:val>
                                        </p:tav>
                                      </p:tavLst>
                                    </p:anim>
                                    <p:anim calcmode="lin" valueType="num">
                                      <p:cBhvr>
                                        <p:cTn id="96" dur="500" fill="hold"/>
                                        <p:tgtEl>
                                          <p:spTgt spid="22540"/>
                                        </p:tgtEl>
                                        <p:attrNameLst>
                                          <p:attrName>ppt_y</p:attrName>
                                        </p:attrNameLst>
                                      </p:cBhvr>
                                      <p:tavLst>
                                        <p:tav tm="0">
                                          <p:val>
                                            <p:strVal val="#ppt_y"/>
                                          </p:val>
                                        </p:tav>
                                        <p:tav tm="100000">
                                          <p:val>
                                            <p:strVal val="#ppt_y"/>
                                          </p:val>
                                        </p:tav>
                                      </p:tavLst>
                                    </p:anim>
                                    <p:animEffect transition="in" filter="fade">
                                      <p:cBhvr>
                                        <p:cTn id="97" dur="500"/>
                                        <p:tgtEl>
                                          <p:spTgt spid="22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6" grpId="0"/>
      <p:bldP spid="22537" grpId="0" animBg="1"/>
      <p:bldP spid="22538" grpId="0"/>
      <p:bldP spid="22539" grpId="0" animBg="1"/>
      <p:bldP spid="22540" grpId="0"/>
      <p:bldP spid="22541" grpId="0" animBg="1"/>
      <p:bldP spid="1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 y="117692"/>
            <a:ext cx="8915400" cy="7048083"/>
          </a:xfrm>
          <a:prstGeom prst="rect">
            <a:avLst/>
          </a:prstGeom>
        </p:spPr>
        <p:txBody>
          <a:bodyPr wrap="square">
            <a:spAutoFit/>
          </a:bodyPr>
          <a:lstStyle/>
          <a:p>
            <a:r>
              <a:rPr lang="en-US" sz="3200" b="1" dirty="0" smtClean="0">
                <a:solidFill>
                  <a:srgbClr val="92D050"/>
                </a:solidFill>
                <a:latin typeface="Times New Roman" pitchFamily="18" charset="0"/>
                <a:cs typeface="Times New Roman" pitchFamily="18" charset="0"/>
              </a:rPr>
              <a:t>2. A Revolving rotor- </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Composed of stacked laminations with rotor slots for the rotor winding with any one of two types of rotor windings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i</a:t>
            </a:r>
            <a:r>
              <a:rPr lang="en-US" sz="2400" dirty="0" smtClean="0">
                <a:latin typeface="Times New Roman" pitchFamily="18" charset="0"/>
                <a:cs typeface="Times New Roman" pitchFamily="18" charset="0"/>
              </a:rPr>
              <a:t>.  Conventional 3-phase windings made of insulated wire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ii. Aluminum bus bars shorted together (squirrel-cage)</a:t>
            </a:r>
            <a:r>
              <a:rPr lang="en-US" sz="1600" dirty="0" smtClean="0">
                <a:latin typeface="Times New Roman" pitchFamily="18" charset="0"/>
                <a:cs typeface="Times New Roman" pitchFamily="18" charset="0"/>
              </a:rPr>
              <a:t/>
            </a:r>
            <a:br>
              <a:rPr lang="en-US" sz="1600" dirty="0" smtClean="0">
                <a:latin typeface="Times New Roman" pitchFamily="18" charset="0"/>
                <a:cs typeface="Times New Roman" pitchFamily="18" charset="0"/>
              </a:rPr>
            </a:br>
            <a:r>
              <a:rPr lang="en-US" sz="3200" b="1" dirty="0" smtClean="0">
                <a:solidFill>
                  <a:schemeClr val="accent1"/>
                </a:solidFill>
                <a:latin typeface="Times New Roman" pitchFamily="18" charset="0"/>
                <a:cs typeface="Times New Roman" pitchFamily="18" charset="0"/>
              </a:rPr>
              <a:t>Two basic design types of rotor:</a:t>
            </a:r>
          </a:p>
          <a:p>
            <a:r>
              <a:rPr lang="en-US" sz="2800" b="1" dirty="0" smtClean="0">
                <a:solidFill>
                  <a:schemeClr val="accent5">
                    <a:lumMod val="60000"/>
                    <a:lumOff val="40000"/>
                  </a:schemeClr>
                </a:solidFill>
                <a:latin typeface="Times New Roman" pitchFamily="18" charset="0"/>
                <a:cs typeface="Times New Roman" pitchFamily="18" charset="0"/>
              </a:rPr>
              <a:t>Squirrel-cage:</a:t>
            </a:r>
            <a:r>
              <a:rPr lang="en-US" b="1" dirty="0" smtClean="0">
                <a:solidFill>
                  <a:schemeClr val="accent5">
                    <a:lumMod val="60000"/>
                    <a:lumOff val="40000"/>
                  </a:schemeClr>
                </a:solidFill>
                <a:latin typeface="Times New Roman" pitchFamily="18" charset="0"/>
                <a:cs typeface="Times New Roman" pitchFamily="18" charset="0"/>
              </a:rPr>
              <a:t> </a:t>
            </a:r>
          </a:p>
          <a:p>
            <a:r>
              <a:rPr lang="en-US"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Conducting bars laid into slots and shorted at both ends by shorting rings.</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sz="2800" b="1" dirty="0" smtClean="0">
                <a:solidFill>
                  <a:schemeClr val="accent5">
                    <a:lumMod val="60000"/>
                    <a:lumOff val="40000"/>
                  </a:schemeClr>
                </a:solidFill>
                <a:latin typeface="Times New Roman" pitchFamily="18" charset="0"/>
                <a:cs typeface="Times New Roman" pitchFamily="18" charset="0"/>
              </a:rPr>
              <a:t>Wound-rotor:</a:t>
            </a:r>
            <a:r>
              <a:rPr lang="en-US" b="1" dirty="0" smtClean="0">
                <a:latin typeface="Times New Roman" pitchFamily="18" charset="0"/>
                <a:cs typeface="Times New Roman" pitchFamily="18" charset="0"/>
              </a:rPr>
              <a:t> </a:t>
            </a:r>
          </a:p>
          <a:p>
            <a:pPr>
              <a:buBlip>
                <a:blip r:embed="rId2"/>
              </a:buBlip>
            </a:pPr>
            <a:r>
              <a:rPr lang="en-US" sz="2400" dirty="0" smtClean="0">
                <a:latin typeface="Times New Roman" pitchFamily="18" charset="0"/>
                <a:cs typeface="Times New Roman" pitchFamily="18" charset="0"/>
              </a:rPr>
              <a:t>Complete set of  3</a:t>
            </a:r>
            <a:r>
              <a:rPr lang="en-US" sz="2400" dirty="0" smtClean="0">
                <a:latin typeface="Times New Roman" pitchFamily="18" charset="0"/>
                <a:cs typeface="Times New Roman" pitchFamily="18" charset="0"/>
                <a:sym typeface="Symbol"/>
              </a:rPr>
              <a:t></a:t>
            </a:r>
            <a:r>
              <a:rPr lang="en-US" sz="2400" dirty="0" smtClean="0">
                <a:latin typeface="Times New Roman" pitchFamily="18" charset="0"/>
                <a:cs typeface="Times New Roman" pitchFamily="18" charset="0"/>
              </a:rPr>
              <a:t> windings usually Y-connected, the ends of  the 	rotor wires are connected to 3 slip rings on the rotor shaft. </a:t>
            </a:r>
          </a:p>
          <a:p>
            <a:pPr>
              <a:buBlip>
                <a:blip r:embed="rId2"/>
              </a:buBlip>
            </a:pPr>
            <a:r>
              <a:rPr lang="en-US" sz="2400" dirty="0" smtClean="0">
                <a:latin typeface="Times New Roman" pitchFamily="18" charset="0"/>
                <a:cs typeface="Times New Roman" pitchFamily="18" charset="0"/>
              </a:rPr>
              <a:t>External resistance is connected in each winding at starting. So it 	reduce the starting current and improve the </a:t>
            </a:r>
            <a:r>
              <a:rPr lang="en-US" sz="2400" dirty="0" err="1" smtClean="0">
                <a:latin typeface="Times New Roman" pitchFamily="18" charset="0"/>
                <a:cs typeface="Times New Roman" pitchFamily="18" charset="0"/>
              </a:rPr>
              <a:t>p.f</a:t>
            </a:r>
            <a:r>
              <a:rPr lang="en-US" sz="2400" dirty="0" smtClean="0">
                <a:latin typeface="Times New Roman" pitchFamily="18" charset="0"/>
                <a:cs typeface="Times New Roman" pitchFamily="18" charset="0"/>
              </a:rPr>
              <a:t> of the rotor</a:t>
            </a:r>
          </a:p>
          <a:p>
            <a:pPr>
              <a:buBlip>
                <a:blip r:embed="rId2"/>
              </a:buBlip>
            </a:pPr>
            <a:r>
              <a:rPr lang="en-US" sz="2400" dirty="0" smtClean="0">
                <a:latin typeface="Times New Roman" pitchFamily="18" charset="0"/>
                <a:cs typeface="Times New Roman" pitchFamily="18" charset="0"/>
              </a:rPr>
              <a:t>Higher rotor resistance at starting increases the starting torque.</a:t>
            </a:r>
          </a:p>
          <a:p>
            <a:pPr>
              <a:buBlip>
                <a:blip r:embed="rId2"/>
              </a:buBlip>
            </a:pPr>
            <a:r>
              <a:rPr lang="en-US" sz="2400" dirty="0" smtClean="0">
                <a:latin typeface="Times New Roman" pitchFamily="18" charset="0"/>
                <a:cs typeface="Times New Roman" pitchFamily="18" charset="0"/>
              </a:rPr>
              <a:t>As the motor speeds up resistance in the rotor circuit is cut step by 	step  and  finally the rotor is short circuited .</a:t>
            </a:r>
            <a:endParaRPr lang="en-IN" sz="24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0.05"/>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 calcmode="lin" valueType="num">
                                      <p:cBhvr>
                                        <p:cTn id="9" dur="500" fill="hold"/>
                                        <p:tgtEl>
                                          <p:spTgt spid="6"/>
                                        </p:tgtEl>
                                        <p:attrNameLst>
                                          <p:attrName>ppt_x</p:attrName>
                                        </p:attrNameLst>
                                      </p:cBhvr>
                                      <p:tavLst>
                                        <p:tav tm="0">
                                          <p:val>
                                            <p:strVal val="#ppt_x-.2"/>
                                          </p:val>
                                        </p:tav>
                                        <p:tav tm="100000">
                                          <p:val>
                                            <p:strVal val="#ppt_x"/>
                                          </p:val>
                                        </p:tav>
                                      </p:tavLst>
                                    </p:anim>
                                    <p:anim calcmode="lin" valueType="num">
                                      <p:cBhvr>
                                        <p:cTn id="10" dur="500" fill="hold"/>
                                        <p:tgtEl>
                                          <p:spTgt spid="6"/>
                                        </p:tgtEl>
                                        <p:attrNameLst>
                                          <p:attrName>ppt_y</p:attrName>
                                        </p:attrNameLst>
                                      </p:cBhvr>
                                      <p:tavLst>
                                        <p:tav tm="0">
                                          <p:val>
                                            <p:strVal val="#ppt_y"/>
                                          </p:val>
                                        </p:tav>
                                        <p:tav tm="100000">
                                          <p:val>
                                            <p:strVal val="#ppt_y"/>
                                          </p:val>
                                        </p:tav>
                                      </p:tavLst>
                                    </p:anim>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8600" y="0"/>
            <a:ext cx="8229600" cy="1399032"/>
          </a:xfrm>
        </p:spPr>
        <p:txBody>
          <a:bodyPr/>
          <a:lstStyle/>
          <a:p>
            <a:r>
              <a:rPr lang="en-CA" b="1" dirty="0"/>
              <a:t>Construction</a:t>
            </a:r>
            <a:endParaRPr lang="en-US" b="1" dirty="0"/>
          </a:p>
        </p:txBody>
      </p:sp>
      <p:pic>
        <p:nvPicPr>
          <p:cNvPr id="25604" name="Picture 4" descr="fig6"/>
          <p:cNvPicPr>
            <a:picLocks noGrp="1" noChangeAspect="1" noChangeArrowheads="1"/>
          </p:cNvPicPr>
          <p:nvPr>
            <p:ph idx="1"/>
          </p:nvPr>
        </p:nvPicPr>
        <p:blipFill>
          <a:blip r:embed="rId2" cstate="print"/>
          <a:srcRect/>
          <a:stretch>
            <a:fillRect/>
          </a:stretch>
        </p:blipFill>
        <p:spPr>
          <a:xfrm>
            <a:off x="323850" y="1341438"/>
            <a:ext cx="7031038" cy="4802187"/>
          </a:xfrm>
          <a:noFill/>
          <a:ln w="38100">
            <a:solidFill>
              <a:srgbClr val="92D050"/>
            </a:solidFill>
          </a:ln>
        </p:spPr>
      </p:pic>
      <p:sp>
        <p:nvSpPr>
          <p:cNvPr id="25606" name="Text Box 6"/>
          <p:cNvSpPr txBox="1">
            <a:spLocks noChangeArrowheads="1"/>
          </p:cNvSpPr>
          <p:nvPr/>
        </p:nvSpPr>
        <p:spPr bwMode="auto">
          <a:xfrm>
            <a:off x="7308850" y="1981200"/>
            <a:ext cx="1835150" cy="1477328"/>
          </a:xfrm>
          <a:prstGeom prst="rect">
            <a:avLst/>
          </a:prstGeom>
          <a:noFill/>
          <a:ln w="9525" algn="ctr">
            <a:noFill/>
            <a:miter lim="800000"/>
            <a:headEnd/>
            <a:tailEnd/>
          </a:ln>
          <a:effectLst/>
        </p:spPr>
        <p:txBody>
          <a:bodyPr wrap="square">
            <a:spAutoFit/>
          </a:bodyPr>
          <a:lstStyle/>
          <a:p>
            <a:pPr algn="l">
              <a:buFontTx/>
              <a:buNone/>
            </a:pPr>
            <a:r>
              <a:rPr lang="en-CA" dirty="0"/>
              <a:t>Cutaway in a typical wound-rotor IM. Notice the brushes and the slip rings</a:t>
            </a:r>
            <a:endParaRPr lang="en-US" dirty="0"/>
          </a:p>
        </p:txBody>
      </p:sp>
      <p:sp>
        <p:nvSpPr>
          <p:cNvPr id="25607" name="Line 7"/>
          <p:cNvSpPr>
            <a:spLocks noChangeShapeType="1"/>
          </p:cNvSpPr>
          <p:nvPr/>
        </p:nvSpPr>
        <p:spPr bwMode="auto">
          <a:xfrm>
            <a:off x="2555875" y="3860800"/>
            <a:ext cx="287338" cy="2089150"/>
          </a:xfrm>
          <a:prstGeom prst="line">
            <a:avLst/>
          </a:prstGeom>
          <a:noFill/>
          <a:ln w="12700">
            <a:solidFill>
              <a:srgbClr val="3366FF"/>
            </a:solidFill>
            <a:round/>
            <a:headEnd type="triangle" w="med" len="lg"/>
            <a:tailEnd/>
          </a:ln>
          <a:effectLst/>
        </p:spPr>
        <p:txBody>
          <a:bodyPr wrap="none" anchor="ctr"/>
          <a:lstStyle/>
          <a:p>
            <a:endParaRPr lang="en-US"/>
          </a:p>
        </p:txBody>
      </p:sp>
      <p:sp>
        <p:nvSpPr>
          <p:cNvPr id="25609" name="Line 9"/>
          <p:cNvSpPr>
            <a:spLocks noChangeShapeType="1"/>
          </p:cNvSpPr>
          <p:nvPr/>
        </p:nvSpPr>
        <p:spPr bwMode="auto">
          <a:xfrm flipH="1" flipV="1">
            <a:off x="2268538" y="2997200"/>
            <a:ext cx="574675" cy="2952750"/>
          </a:xfrm>
          <a:prstGeom prst="line">
            <a:avLst/>
          </a:prstGeom>
          <a:noFill/>
          <a:ln w="12700">
            <a:solidFill>
              <a:srgbClr val="3366FF"/>
            </a:solidFill>
            <a:round/>
            <a:headEnd type="none" w="med" len="lg"/>
            <a:tailEnd type="triangle" w="med" len="med"/>
          </a:ln>
          <a:effectLst/>
        </p:spPr>
        <p:txBody>
          <a:bodyPr wrap="none" anchor="ctr"/>
          <a:lstStyle/>
          <a:p>
            <a:endParaRPr lang="en-US"/>
          </a:p>
        </p:txBody>
      </p:sp>
      <p:sp>
        <p:nvSpPr>
          <p:cNvPr id="25610" name="Line 10"/>
          <p:cNvSpPr>
            <a:spLocks noChangeShapeType="1"/>
          </p:cNvSpPr>
          <p:nvPr/>
        </p:nvSpPr>
        <p:spPr bwMode="auto">
          <a:xfrm flipH="1" flipV="1">
            <a:off x="1547813" y="3213100"/>
            <a:ext cx="1295400" cy="2736850"/>
          </a:xfrm>
          <a:prstGeom prst="line">
            <a:avLst/>
          </a:prstGeom>
          <a:noFill/>
          <a:ln w="12700">
            <a:solidFill>
              <a:srgbClr val="3366FF"/>
            </a:solidFill>
            <a:round/>
            <a:headEnd type="none" w="med" len="lg"/>
            <a:tailEnd type="triangle" w="med" len="med"/>
          </a:ln>
          <a:effectLst/>
        </p:spPr>
        <p:txBody>
          <a:bodyPr wrap="none" anchor="ctr"/>
          <a:lstStyle/>
          <a:p>
            <a:endParaRPr lang="en-US"/>
          </a:p>
        </p:txBody>
      </p:sp>
      <p:sp>
        <p:nvSpPr>
          <p:cNvPr id="25611" name="Text Box 11"/>
          <p:cNvSpPr txBox="1">
            <a:spLocks noChangeArrowheads="1"/>
          </p:cNvSpPr>
          <p:nvPr/>
        </p:nvSpPr>
        <p:spPr bwMode="auto">
          <a:xfrm>
            <a:off x="2057400" y="5867400"/>
            <a:ext cx="1600200" cy="369332"/>
          </a:xfrm>
          <a:prstGeom prst="rect">
            <a:avLst/>
          </a:prstGeom>
          <a:noFill/>
          <a:ln w="12700" algn="ctr">
            <a:noFill/>
            <a:miter lim="800000"/>
            <a:headEnd type="none" w="med" len="lg"/>
            <a:tailEnd/>
          </a:ln>
          <a:effectLst/>
        </p:spPr>
        <p:txBody>
          <a:bodyPr wrap="square">
            <a:spAutoFit/>
          </a:bodyPr>
          <a:lstStyle/>
          <a:p>
            <a:pPr algn="l">
              <a:spcBef>
                <a:spcPct val="50000"/>
              </a:spcBef>
              <a:buFontTx/>
              <a:buNone/>
            </a:pPr>
            <a:r>
              <a:rPr lang="en-CA" dirty="0" smtClean="0">
                <a:solidFill>
                  <a:srgbClr val="FF0000"/>
                </a:solidFill>
              </a:rPr>
              <a:t>Brushes</a:t>
            </a:r>
            <a:endParaRPr lang="en-US" dirty="0">
              <a:solidFill>
                <a:srgbClr val="FF0000"/>
              </a:solidFill>
            </a:endParaRPr>
          </a:p>
        </p:txBody>
      </p:sp>
      <p:sp>
        <p:nvSpPr>
          <p:cNvPr id="25612" name="Line 12"/>
          <p:cNvSpPr>
            <a:spLocks noChangeShapeType="1"/>
          </p:cNvSpPr>
          <p:nvPr/>
        </p:nvSpPr>
        <p:spPr bwMode="auto">
          <a:xfrm flipH="1">
            <a:off x="1908175" y="1773238"/>
            <a:ext cx="215900" cy="1584325"/>
          </a:xfrm>
          <a:prstGeom prst="line">
            <a:avLst/>
          </a:prstGeom>
          <a:noFill/>
          <a:ln w="12700">
            <a:solidFill>
              <a:srgbClr val="3366FF"/>
            </a:solidFill>
            <a:round/>
            <a:headEnd type="none" w="med" len="lg"/>
            <a:tailEnd type="triangle" w="med" len="med"/>
          </a:ln>
          <a:effectLst/>
        </p:spPr>
        <p:txBody>
          <a:bodyPr wrap="none" anchor="ctr"/>
          <a:lstStyle/>
          <a:p>
            <a:endParaRPr lang="en-US"/>
          </a:p>
        </p:txBody>
      </p:sp>
      <p:sp>
        <p:nvSpPr>
          <p:cNvPr id="25613" name="Line 13"/>
          <p:cNvSpPr>
            <a:spLocks noChangeShapeType="1"/>
          </p:cNvSpPr>
          <p:nvPr/>
        </p:nvSpPr>
        <p:spPr bwMode="auto">
          <a:xfrm>
            <a:off x="2124075" y="1773238"/>
            <a:ext cx="71438" cy="1511300"/>
          </a:xfrm>
          <a:prstGeom prst="line">
            <a:avLst/>
          </a:prstGeom>
          <a:noFill/>
          <a:ln w="12700">
            <a:solidFill>
              <a:srgbClr val="3366FF"/>
            </a:solidFill>
            <a:round/>
            <a:headEnd type="none" w="med" len="lg"/>
            <a:tailEnd type="triangle" w="med" len="med"/>
          </a:ln>
          <a:effectLst/>
        </p:spPr>
        <p:txBody>
          <a:bodyPr wrap="none" anchor="ctr"/>
          <a:lstStyle/>
          <a:p>
            <a:endParaRPr lang="en-US"/>
          </a:p>
        </p:txBody>
      </p:sp>
      <p:sp>
        <p:nvSpPr>
          <p:cNvPr id="25614" name="Line 14"/>
          <p:cNvSpPr>
            <a:spLocks noChangeShapeType="1"/>
          </p:cNvSpPr>
          <p:nvPr/>
        </p:nvSpPr>
        <p:spPr bwMode="auto">
          <a:xfrm>
            <a:off x="2124075" y="1773238"/>
            <a:ext cx="360363" cy="1511300"/>
          </a:xfrm>
          <a:prstGeom prst="line">
            <a:avLst/>
          </a:prstGeom>
          <a:noFill/>
          <a:ln w="12700">
            <a:solidFill>
              <a:srgbClr val="3366FF"/>
            </a:solidFill>
            <a:round/>
            <a:headEnd type="none" w="med" len="lg"/>
            <a:tailEnd type="triangle" w="med" len="med"/>
          </a:ln>
          <a:effectLst/>
        </p:spPr>
        <p:txBody>
          <a:bodyPr wrap="none" anchor="ctr"/>
          <a:lstStyle/>
          <a:p>
            <a:endParaRPr lang="en-US"/>
          </a:p>
        </p:txBody>
      </p:sp>
      <p:sp>
        <p:nvSpPr>
          <p:cNvPr id="25615" name="Text Box 15"/>
          <p:cNvSpPr txBox="1">
            <a:spLocks noChangeArrowheads="1"/>
          </p:cNvSpPr>
          <p:nvPr/>
        </p:nvSpPr>
        <p:spPr bwMode="auto">
          <a:xfrm>
            <a:off x="1547813" y="1341438"/>
            <a:ext cx="1223962" cy="366712"/>
          </a:xfrm>
          <a:prstGeom prst="rect">
            <a:avLst/>
          </a:prstGeom>
          <a:noFill/>
          <a:ln w="12700" algn="ctr">
            <a:noFill/>
            <a:miter lim="800000"/>
            <a:headEnd type="none" w="med" len="lg"/>
            <a:tailEnd/>
          </a:ln>
          <a:effectLst/>
        </p:spPr>
        <p:txBody>
          <a:bodyPr>
            <a:spAutoFit/>
          </a:bodyPr>
          <a:lstStyle/>
          <a:p>
            <a:pPr algn="l">
              <a:spcBef>
                <a:spcPct val="50000"/>
              </a:spcBef>
              <a:buFontTx/>
              <a:buNone/>
            </a:pPr>
            <a:r>
              <a:rPr lang="en-CA" dirty="0">
                <a:solidFill>
                  <a:srgbClr val="FF0000"/>
                </a:solidFill>
              </a:rPr>
              <a:t>Slip rings</a:t>
            </a:r>
            <a:endParaRPr lang="en-US" dirty="0">
              <a:solidFill>
                <a:srgbClr val="FF0000"/>
              </a:solidFill>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diamond(in)">
                                      <p:cBhvr>
                                        <p:cTn id="7" dur="20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25604"/>
                                        </p:tgtEl>
                                        <p:attrNameLst>
                                          <p:attrName>style.visibility</p:attrName>
                                        </p:attrNameLst>
                                      </p:cBhvr>
                                      <p:to>
                                        <p:strVal val="visible"/>
                                      </p:to>
                                    </p:set>
                                    <p:anim calcmode="lin" valueType="num">
                                      <p:cBhvr>
                                        <p:cTn id="12" dur="500" fill="hold"/>
                                        <p:tgtEl>
                                          <p:spTgt spid="25604"/>
                                        </p:tgtEl>
                                        <p:attrNameLst>
                                          <p:attrName>ppt_w</p:attrName>
                                        </p:attrNameLst>
                                      </p:cBhvr>
                                      <p:tavLst>
                                        <p:tav tm="0">
                                          <p:val>
                                            <p:strVal val="#ppt_w*0.05"/>
                                          </p:val>
                                        </p:tav>
                                        <p:tav tm="100000">
                                          <p:val>
                                            <p:strVal val="#ppt_w"/>
                                          </p:val>
                                        </p:tav>
                                      </p:tavLst>
                                    </p:anim>
                                    <p:anim calcmode="lin" valueType="num">
                                      <p:cBhvr>
                                        <p:cTn id="13" dur="500" fill="hold"/>
                                        <p:tgtEl>
                                          <p:spTgt spid="25604"/>
                                        </p:tgtEl>
                                        <p:attrNameLst>
                                          <p:attrName>ppt_h</p:attrName>
                                        </p:attrNameLst>
                                      </p:cBhvr>
                                      <p:tavLst>
                                        <p:tav tm="0">
                                          <p:val>
                                            <p:strVal val="#ppt_h"/>
                                          </p:val>
                                        </p:tav>
                                        <p:tav tm="100000">
                                          <p:val>
                                            <p:strVal val="#ppt_h"/>
                                          </p:val>
                                        </p:tav>
                                      </p:tavLst>
                                    </p:anim>
                                    <p:anim calcmode="lin" valueType="num">
                                      <p:cBhvr>
                                        <p:cTn id="14" dur="500" fill="hold"/>
                                        <p:tgtEl>
                                          <p:spTgt spid="25604"/>
                                        </p:tgtEl>
                                        <p:attrNameLst>
                                          <p:attrName>ppt_x</p:attrName>
                                        </p:attrNameLst>
                                      </p:cBhvr>
                                      <p:tavLst>
                                        <p:tav tm="0">
                                          <p:val>
                                            <p:strVal val="#ppt_x-.2"/>
                                          </p:val>
                                        </p:tav>
                                        <p:tav tm="100000">
                                          <p:val>
                                            <p:strVal val="#ppt_x"/>
                                          </p:val>
                                        </p:tav>
                                      </p:tavLst>
                                    </p:anim>
                                    <p:anim calcmode="lin" valueType="num">
                                      <p:cBhvr>
                                        <p:cTn id="15" dur="500" fill="hold"/>
                                        <p:tgtEl>
                                          <p:spTgt spid="25604"/>
                                        </p:tgtEl>
                                        <p:attrNameLst>
                                          <p:attrName>ppt_y</p:attrName>
                                        </p:attrNameLst>
                                      </p:cBhvr>
                                      <p:tavLst>
                                        <p:tav tm="0">
                                          <p:val>
                                            <p:strVal val="#ppt_y"/>
                                          </p:val>
                                        </p:tav>
                                        <p:tav tm="100000">
                                          <p:val>
                                            <p:strVal val="#ppt_y"/>
                                          </p:val>
                                        </p:tav>
                                      </p:tavLst>
                                    </p:anim>
                                    <p:animEffect transition="in" filter="fade">
                                      <p:cBhvr>
                                        <p:cTn id="16" dur="500"/>
                                        <p:tgtEl>
                                          <p:spTgt spid="25604"/>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25614"/>
                                        </p:tgtEl>
                                        <p:attrNameLst>
                                          <p:attrName>style.visibility</p:attrName>
                                        </p:attrNameLst>
                                      </p:cBhvr>
                                      <p:to>
                                        <p:strVal val="visible"/>
                                      </p:to>
                                    </p:set>
                                    <p:anim calcmode="lin" valueType="num">
                                      <p:cBhvr>
                                        <p:cTn id="21" dur="500" fill="hold"/>
                                        <p:tgtEl>
                                          <p:spTgt spid="25614"/>
                                        </p:tgtEl>
                                        <p:attrNameLst>
                                          <p:attrName>ppt_w</p:attrName>
                                        </p:attrNameLst>
                                      </p:cBhvr>
                                      <p:tavLst>
                                        <p:tav tm="0">
                                          <p:val>
                                            <p:strVal val="#ppt_w*0.05"/>
                                          </p:val>
                                        </p:tav>
                                        <p:tav tm="100000">
                                          <p:val>
                                            <p:strVal val="#ppt_w"/>
                                          </p:val>
                                        </p:tav>
                                      </p:tavLst>
                                    </p:anim>
                                    <p:anim calcmode="lin" valueType="num">
                                      <p:cBhvr>
                                        <p:cTn id="22" dur="500" fill="hold"/>
                                        <p:tgtEl>
                                          <p:spTgt spid="25614"/>
                                        </p:tgtEl>
                                        <p:attrNameLst>
                                          <p:attrName>ppt_h</p:attrName>
                                        </p:attrNameLst>
                                      </p:cBhvr>
                                      <p:tavLst>
                                        <p:tav tm="0">
                                          <p:val>
                                            <p:strVal val="#ppt_h"/>
                                          </p:val>
                                        </p:tav>
                                        <p:tav tm="100000">
                                          <p:val>
                                            <p:strVal val="#ppt_h"/>
                                          </p:val>
                                        </p:tav>
                                      </p:tavLst>
                                    </p:anim>
                                    <p:anim calcmode="lin" valueType="num">
                                      <p:cBhvr>
                                        <p:cTn id="23" dur="500" fill="hold"/>
                                        <p:tgtEl>
                                          <p:spTgt spid="25614"/>
                                        </p:tgtEl>
                                        <p:attrNameLst>
                                          <p:attrName>ppt_x</p:attrName>
                                        </p:attrNameLst>
                                      </p:cBhvr>
                                      <p:tavLst>
                                        <p:tav tm="0">
                                          <p:val>
                                            <p:strVal val="#ppt_x-.2"/>
                                          </p:val>
                                        </p:tav>
                                        <p:tav tm="100000">
                                          <p:val>
                                            <p:strVal val="#ppt_x"/>
                                          </p:val>
                                        </p:tav>
                                      </p:tavLst>
                                    </p:anim>
                                    <p:anim calcmode="lin" valueType="num">
                                      <p:cBhvr>
                                        <p:cTn id="24" dur="500" fill="hold"/>
                                        <p:tgtEl>
                                          <p:spTgt spid="25614"/>
                                        </p:tgtEl>
                                        <p:attrNameLst>
                                          <p:attrName>ppt_y</p:attrName>
                                        </p:attrNameLst>
                                      </p:cBhvr>
                                      <p:tavLst>
                                        <p:tav tm="0">
                                          <p:val>
                                            <p:strVal val="#ppt_y"/>
                                          </p:val>
                                        </p:tav>
                                        <p:tav tm="100000">
                                          <p:val>
                                            <p:strVal val="#ppt_y"/>
                                          </p:val>
                                        </p:tav>
                                      </p:tavLst>
                                    </p:anim>
                                    <p:animEffect transition="in" filter="fade">
                                      <p:cBhvr>
                                        <p:cTn id="25" dur="500"/>
                                        <p:tgtEl>
                                          <p:spTgt spid="25614"/>
                                        </p:tgtEl>
                                      </p:cBhvr>
                                    </p:animEffect>
                                  </p:childTnLst>
                                </p:cTn>
                              </p:par>
                              <p:par>
                                <p:cTn id="26" presetID="54" presetClass="entr" presetSubtype="0" accel="100000" fill="hold" grpId="0" nodeType="withEffect">
                                  <p:stCondLst>
                                    <p:cond delay="0"/>
                                  </p:stCondLst>
                                  <p:childTnLst>
                                    <p:set>
                                      <p:cBhvr>
                                        <p:cTn id="27" dur="1" fill="hold">
                                          <p:stCondLst>
                                            <p:cond delay="0"/>
                                          </p:stCondLst>
                                        </p:cTn>
                                        <p:tgtEl>
                                          <p:spTgt spid="25613"/>
                                        </p:tgtEl>
                                        <p:attrNameLst>
                                          <p:attrName>style.visibility</p:attrName>
                                        </p:attrNameLst>
                                      </p:cBhvr>
                                      <p:to>
                                        <p:strVal val="visible"/>
                                      </p:to>
                                    </p:set>
                                    <p:anim calcmode="lin" valueType="num">
                                      <p:cBhvr>
                                        <p:cTn id="28" dur="500" fill="hold"/>
                                        <p:tgtEl>
                                          <p:spTgt spid="25613"/>
                                        </p:tgtEl>
                                        <p:attrNameLst>
                                          <p:attrName>ppt_w</p:attrName>
                                        </p:attrNameLst>
                                      </p:cBhvr>
                                      <p:tavLst>
                                        <p:tav tm="0">
                                          <p:val>
                                            <p:strVal val="#ppt_w*0.05"/>
                                          </p:val>
                                        </p:tav>
                                        <p:tav tm="100000">
                                          <p:val>
                                            <p:strVal val="#ppt_w"/>
                                          </p:val>
                                        </p:tav>
                                      </p:tavLst>
                                    </p:anim>
                                    <p:anim calcmode="lin" valueType="num">
                                      <p:cBhvr>
                                        <p:cTn id="29" dur="500" fill="hold"/>
                                        <p:tgtEl>
                                          <p:spTgt spid="25613"/>
                                        </p:tgtEl>
                                        <p:attrNameLst>
                                          <p:attrName>ppt_h</p:attrName>
                                        </p:attrNameLst>
                                      </p:cBhvr>
                                      <p:tavLst>
                                        <p:tav tm="0">
                                          <p:val>
                                            <p:strVal val="#ppt_h"/>
                                          </p:val>
                                        </p:tav>
                                        <p:tav tm="100000">
                                          <p:val>
                                            <p:strVal val="#ppt_h"/>
                                          </p:val>
                                        </p:tav>
                                      </p:tavLst>
                                    </p:anim>
                                    <p:anim calcmode="lin" valueType="num">
                                      <p:cBhvr>
                                        <p:cTn id="30" dur="500" fill="hold"/>
                                        <p:tgtEl>
                                          <p:spTgt spid="25613"/>
                                        </p:tgtEl>
                                        <p:attrNameLst>
                                          <p:attrName>ppt_x</p:attrName>
                                        </p:attrNameLst>
                                      </p:cBhvr>
                                      <p:tavLst>
                                        <p:tav tm="0">
                                          <p:val>
                                            <p:strVal val="#ppt_x-.2"/>
                                          </p:val>
                                        </p:tav>
                                        <p:tav tm="100000">
                                          <p:val>
                                            <p:strVal val="#ppt_x"/>
                                          </p:val>
                                        </p:tav>
                                      </p:tavLst>
                                    </p:anim>
                                    <p:anim calcmode="lin" valueType="num">
                                      <p:cBhvr>
                                        <p:cTn id="31" dur="500" fill="hold"/>
                                        <p:tgtEl>
                                          <p:spTgt spid="25613"/>
                                        </p:tgtEl>
                                        <p:attrNameLst>
                                          <p:attrName>ppt_y</p:attrName>
                                        </p:attrNameLst>
                                      </p:cBhvr>
                                      <p:tavLst>
                                        <p:tav tm="0">
                                          <p:val>
                                            <p:strVal val="#ppt_y"/>
                                          </p:val>
                                        </p:tav>
                                        <p:tav tm="100000">
                                          <p:val>
                                            <p:strVal val="#ppt_y"/>
                                          </p:val>
                                        </p:tav>
                                      </p:tavLst>
                                    </p:anim>
                                    <p:animEffect transition="in" filter="fade">
                                      <p:cBhvr>
                                        <p:cTn id="32" dur="500"/>
                                        <p:tgtEl>
                                          <p:spTgt spid="25613"/>
                                        </p:tgtEl>
                                      </p:cBhvr>
                                    </p:animEffect>
                                  </p:childTnLst>
                                </p:cTn>
                              </p:par>
                              <p:par>
                                <p:cTn id="33" presetID="54" presetClass="entr" presetSubtype="0" accel="100000" fill="hold" grpId="0" nodeType="withEffect">
                                  <p:stCondLst>
                                    <p:cond delay="0"/>
                                  </p:stCondLst>
                                  <p:childTnLst>
                                    <p:set>
                                      <p:cBhvr>
                                        <p:cTn id="34" dur="1" fill="hold">
                                          <p:stCondLst>
                                            <p:cond delay="0"/>
                                          </p:stCondLst>
                                        </p:cTn>
                                        <p:tgtEl>
                                          <p:spTgt spid="25612"/>
                                        </p:tgtEl>
                                        <p:attrNameLst>
                                          <p:attrName>style.visibility</p:attrName>
                                        </p:attrNameLst>
                                      </p:cBhvr>
                                      <p:to>
                                        <p:strVal val="visible"/>
                                      </p:to>
                                    </p:set>
                                    <p:anim calcmode="lin" valueType="num">
                                      <p:cBhvr>
                                        <p:cTn id="35" dur="500" fill="hold"/>
                                        <p:tgtEl>
                                          <p:spTgt spid="25612"/>
                                        </p:tgtEl>
                                        <p:attrNameLst>
                                          <p:attrName>ppt_w</p:attrName>
                                        </p:attrNameLst>
                                      </p:cBhvr>
                                      <p:tavLst>
                                        <p:tav tm="0">
                                          <p:val>
                                            <p:strVal val="#ppt_w*0.05"/>
                                          </p:val>
                                        </p:tav>
                                        <p:tav tm="100000">
                                          <p:val>
                                            <p:strVal val="#ppt_w"/>
                                          </p:val>
                                        </p:tav>
                                      </p:tavLst>
                                    </p:anim>
                                    <p:anim calcmode="lin" valueType="num">
                                      <p:cBhvr>
                                        <p:cTn id="36" dur="500" fill="hold"/>
                                        <p:tgtEl>
                                          <p:spTgt spid="25612"/>
                                        </p:tgtEl>
                                        <p:attrNameLst>
                                          <p:attrName>ppt_h</p:attrName>
                                        </p:attrNameLst>
                                      </p:cBhvr>
                                      <p:tavLst>
                                        <p:tav tm="0">
                                          <p:val>
                                            <p:strVal val="#ppt_h"/>
                                          </p:val>
                                        </p:tav>
                                        <p:tav tm="100000">
                                          <p:val>
                                            <p:strVal val="#ppt_h"/>
                                          </p:val>
                                        </p:tav>
                                      </p:tavLst>
                                    </p:anim>
                                    <p:anim calcmode="lin" valueType="num">
                                      <p:cBhvr>
                                        <p:cTn id="37" dur="500" fill="hold"/>
                                        <p:tgtEl>
                                          <p:spTgt spid="25612"/>
                                        </p:tgtEl>
                                        <p:attrNameLst>
                                          <p:attrName>ppt_x</p:attrName>
                                        </p:attrNameLst>
                                      </p:cBhvr>
                                      <p:tavLst>
                                        <p:tav tm="0">
                                          <p:val>
                                            <p:strVal val="#ppt_x-.2"/>
                                          </p:val>
                                        </p:tav>
                                        <p:tav tm="100000">
                                          <p:val>
                                            <p:strVal val="#ppt_x"/>
                                          </p:val>
                                        </p:tav>
                                      </p:tavLst>
                                    </p:anim>
                                    <p:anim calcmode="lin" valueType="num">
                                      <p:cBhvr>
                                        <p:cTn id="38" dur="500" fill="hold"/>
                                        <p:tgtEl>
                                          <p:spTgt spid="25612"/>
                                        </p:tgtEl>
                                        <p:attrNameLst>
                                          <p:attrName>ppt_y</p:attrName>
                                        </p:attrNameLst>
                                      </p:cBhvr>
                                      <p:tavLst>
                                        <p:tav tm="0">
                                          <p:val>
                                            <p:strVal val="#ppt_y"/>
                                          </p:val>
                                        </p:tav>
                                        <p:tav tm="100000">
                                          <p:val>
                                            <p:strVal val="#ppt_y"/>
                                          </p:val>
                                        </p:tav>
                                      </p:tavLst>
                                    </p:anim>
                                    <p:animEffect transition="in" filter="fade">
                                      <p:cBhvr>
                                        <p:cTn id="39" dur="500"/>
                                        <p:tgtEl>
                                          <p:spTgt spid="25612"/>
                                        </p:tgtEl>
                                      </p:cBhvr>
                                    </p:animEffect>
                                  </p:childTnLst>
                                </p:cTn>
                              </p:par>
                              <p:par>
                                <p:cTn id="40" presetID="54" presetClass="entr" presetSubtype="0" accel="100000" fill="hold" grpId="0" nodeType="withEffect">
                                  <p:stCondLst>
                                    <p:cond delay="0"/>
                                  </p:stCondLst>
                                  <p:childTnLst>
                                    <p:set>
                                      <p:cBhvr>
                                        <p:cTn id="41" dur="1" fill="hold">
                                          <p:stCondLst>
                                            <p:cond delay="0"/>
                                          </p:stCondLst>
                                        </p:cTn>
                                        <p:tgtEl>
                                          <p:spTgt spid="25615"/>
                                        </p:tgtEl>
                                        <p:attrNameLst>
                                          <p:attrName>style.visibility</p:attrName>
                                        </p:attrNameLst>
                                      </p:cBhvr>
                                      <p:to>
                                        <p:strVal val="visible"/>
                                      </p:to>
                                    </p:set>
                                    <p:anim calcmode="lin" valueType="num">
                                      <p:cBhvr>
                                        <p:cTn id="42" dur="500" fill="hold"/>
                                        <p:tgtEl>
                                          <p:spTgt spid="25615"/>
                                        </p:tgtEl>
                                        <p:attrNameLst>
                                          <p:attrName>ppt_w</p:attrName>
                                        </p:attrNameLst>
                                      </p:cBhvr>
                                      <p:tavLst>
                                        <p:tav tm="0">
                                          <p:val>
                                            <p:strVal val="#ppt_w*0.05"/>
                                          </p:val>
                                        </p:tav>
                                        <p:tav tm="100000">
                                          <p:val>
                                            <p:strVal val="#ppt_w"/>
                                          </p:val>
                                        </p:tav>
                                      </p:tavLst>
                                    </p:anim>
                                    <p:anim calcmode="lin" valueType="num">
                                      <p:cBhvr>
                                        <p:cTn id="43" dur="500" fill="hold"/>
                                        <p:tgtEl>
                                          <p:spTgt spid="25615"/>
                                        </p:tgtEl>
                                        <p:attrNameLst>
                                          <p:attrName>ppt_h</p:attrName>
                                        </p:attrNameLst>
                                      </p:cBhvr>
                                      <p:tavLst>
                                        <p:tav tm="0">
                                          <p:val>
                                            <p:strVal val="#ppt_h"/>
                                          </p:val>
                                        </p:tav>
                                        <p:tav tm="100000">
                                          <p:val>
                                            <p:strVal val="#ppt_h"/>
                                          </p:val>
                                        </p:tav>
                                      </p:tavLst>
                                    </p:anim>
                                    <p:anim calcmode="lin" valueType="num">
                                      <p:cBhvr>
                                        <p:cTn id="44" dur="500" fill="hold"/>
                                        <p:tgtEl>
                                          <p:spTgt spid="25615"/>
                                        </p:tgtEl>
                                        <p:attrNameLst>
                                          <p:attrName>ppt_x</p:attrName>
                                        </p:attrNameLst>
                                      </p:cBhvr>
                                      <p:tavLst>
                                        <p:tav tm="0">
                                          <p:val>
                                            <p:strVal val="#ppt_x-.2"/>
                                          </p:val>
                                        </p:tav>
                                        <p:tav tm="100000">
                                          <p:val>
                                            <p:strVal val="#ppt_x"/>
                                          </p:val>
                                        </p:tav>
                                      </p:tavLst>
                                    </p:anim>
                                    <p:anim calcmode="lin" valueType="num">
                                      <p:cBhvr>
                                        <p:cTn id="45" dur="500" fill="hold"/>
                                        <p:tgtEl>
                                          <p:spTgt spid="25615"/>
                                        </p:tgtEl>
                                        <p:attrNameLst>
                                          <p:attrName>ppt_y</p:attrName>
                                        </p:attrNameLst>
                                      </p:cBhvr>
                                      <p:tavLst>
                                        <p:tav tm="0">
                                          <p:val>
                                            <p:strVal val="#ppt_y"/>
                                          </p:val>
                                        </p:tav>
                                        <p:tav tm="100000">
                                          <p:val>
                                            <p:strVal val="#ppt_y"/>
                                          </p:val>
                                        </p:tav>
                                      </p:tavLst>
                                    </p:anim>
                                    <p:animEffect transition="in" filter="fade">
                                      <p:cBhvr>
                                        <p:cTn id="46" dur="500"/>
                                        <p:tgtEl>
                                          <p:spTgt spid="25615"/>
                                        </p:tgtEl>
                                      </p:cBhvr>
                                    </p:animEffect>
                                  </p:childTnLst>
                                </p:cTn>
                              </p:par>
                            </p:childTnLst>
                          </p:cTn>
                        </p:par>
                      </p:childTnLst>
                    </p:cTn>
                  </p:par>
                  <p:par>
                    <p:cTn id="47" fill="hold">
                      <p:stCondLst>
                        <p:cond delay="indefinite"/>
                      </p:stCondLst>
                      <p:childTnLst>
                        <p:par>
                          <p:cTn id="48" fill="hold">
                            <p:stCondLst>
                              <p:cond delay="0"/>
                            </p:stCondLst>
                            <p:childTnLst>
                              <p:par>
                                <p:cTn id="49" presetID="54" presetClass="entr" presetSubtype="0" accel="100000" fill="hold" grpId="0" nodeType="clickEffect">
                                  <p:stCondLst>
                                    <p:cond delay="0"/>
                                  </p:stCondLst>
                                  <p:childTnLst>
                                    <p:set>
                                      <p:cBhvr>
                                        <p:cTn id="50" dur="1" fill="hold">
                                          <p:stCondLst>
                                            <p:cond delay="0"/>
                                          </p:stCondLst>
                                        </p:cTn>
                                        <p:tgtEl>
                                          <p:spTgt spid="25607"/>
                                        </p:tgtEl>
                                        <p:attrNameLst>
                                          <p:attrName>style.visibility</p:attrName>
                                        </p:attrNameLst>
                                      </p:cBhvr>
                                      <p:to>
                                        <p:strVal val="visible"/>
                                      </p:to>
                                    </p:set>
                                    <p:anim calcmode="lin" valueType="num">
                                      <p:cBhvr>
                                        <p:cTn id="51" dur="500" fill="hold"/>
                                        <p:tgtEl>
                                          <p:spTgt spid="25607"/>
                                        </p:tgtEl>
                                        <p:attrNameLst>
                                          <p:attrName>ppt_w</p:attrName>
                                        </p:attrNameLst>
                                      </p:cBhvr>
                                      <p:tavLst>
                                        <p:tav tm="0">
                                          <p:val>
                                            <p:strVal val="#ppt_w*0.05"/>
                                          </p:val>
                                        </p:tav>
                                        <p:tav tm="100000">
                                          <p:val>
                                            <p:strVal val="#ppt_w"/>
                                          </p:val>
                                        </p:tav>
                                      </p:tavLst>
                                    </p:anim>
                                    <p:anim calcmode="lin" valueType="num">
                                      <p:cBhvr>
                                        <p:cTn id="52" dur="500" fill="hold"/>
                                        <p:tgtEl>
                                          <p:spTgt spid="25607"/>
                                        </p:tgtEl>
                                        <p:attrNameLst>
                                          <p:attrName>ppt_h</p:attrName>
                                        </p:attrNameLst>
                                      </p:cBhvr>
                                      <p:tavLst>
                                        <p:tav tm="0">
                                          <p:val>
                                            <p:strVal val="#ppt_h"/>
                                          </p:val>
                                        </p:tav>
                                        <p:tav tm="100000">
                                          <p:val>
                                            <p:strVal val="#ppt_h"/>
                                          </p:val>
                                        </p:tav>
                                      </p:tavLst>
                                    </p:anim>
                                    <p:anim calcmode="lin" valueType="num">
                                      <p:cBhvr>
                                        <p:cTn id="53" dur="500" fill="hold"/>
                                        <p:tgtEl>
                                          <p:spTgt spid="25607"/>
                                        </p:tgtEl>
                                        <p:attrNameLst>
                                          <p:attrName>ppt_x</p:attrName>
                                        </p:attrNameLst>
                                      </p:cBhvr>
                                      <p:tavLst>
                                        <p:tav tm="0">
                                          <p:val>
                                            <p:strVal val="#ppt_x-.2"/>
                                          </p:val>
                                        </p:tav>
                                        <p:tav tm="100000">
                                          <p:val>
                                            <p:strVal val="#ppt_x"/>
                                          </p:val>
                                        </p:tav>
                                      </p:tavLst>
                                    </p:anim>
                                    <p:anim calcmode="lin" valueType="num">
                                      <p:cBhvr>
                                        <p:cTn id="54" dur="500" fill="hold"/>
                                        <p:tgtEl>
                                          <p:spTgt spid="25607"/>
                                        </p:tgtEl>
                                        <p:attrNameLst>
                                          <p:attrName>ppt_y</p:attrName>
                                        </p:attrNameLst>
                                      </p:cBhvr>
                                      <p:tavLst>
                                        <p:tav tm="0">
                                          <p:val>
                                            <p:strVal val="#ppt_y"/>
                                          </p:val>
                                        </p:tav>
                                        <p:tav tm="100000">
                                          <p:val>
                                            <p:strVal val="#ppt_y"/>
                                          </p:val>
                                        </p:tav>
                                      </p:tavLst>
                                    </p:anim>
                                    <p:animEffect transition="in" filter="fade">
                                      <p:cBhvr>
                                        <p:cTn id="55" dur="500"/>
                                        <p:tgtEl>
                                          <p:spTgt spid="25607"/>
                                        </p:tgtEl>
                                      </p:cBhvr>
                                    </p:animEffect>
                                  </p:childTnLst>
                                </p:cTn>
                              </p:par>
                              <p:par>
                                <p:cTn id="56" presetID="54" presetClass="entr" presetSubtype="0" accel="100000" fill="hold" grpId="0" nodeType="withEffect">
                                  <p:stCondLst>
                                    <p:cond delay="0"/>
                                  </p:stCondLst>
                                  <p:childTnLst>
                                    <p:set>
                                      <p:cBhvr>
                                        <p:cTn id="57" dur="1" fill="hold">
                                          <p:stCondLst>
                                            <p:cond delay="0"/>
                                          </p:stCondLst>
                                        </p:cTn>
                                        <p:tgtEl>
                                          <p:spTgt spid="25610"/>
                                        </p:tgtEl>
                                        <p:attrNameLst>
                                          <p:attrName>style.visibility</p:attrName>
                                        </p:attrNameLst>
                                      </p:cBhvr>
                                      <p:to>
                                        <p:strVal val="visible"/>
                                      </p:to>
                                    </p:set>
                                    <p:anim calcmode="lin" valueType="num">
                                      <p:cBhvr>
                                        <p:cTn id="58" dur="500" fill="hold"/>
                                        <p:tgtEl>
                                          <p:spTgt spid="25610"/>
                                        </p:tgtEl>
                                        <p:attrNameLst>
                                          <p:attrName>ppt_w</p:attrName>
                                        </p:attrNameLst>
                                      </p:cBhvr>
                                      <p:tavLst>
                                        <p:tav tm="0">
                                          <p:val>
                                            <p:strVal val="#ppt_w*0.05"/>
                                          </p:val>
                                        </p:tav>
                                        <p:tav tm="100000">
                                          <p:val>
                                            <p:strVal val="#ppt_w"/>
                                          </p:val>
                                        </p:tav>
                                      </p:tavLst>
                                    </p:anim>
                                    <p:anim calcmode="lin" valueType="num">
                                      <p:cBhvr>
                                        <p:cTn id="59" dur="500" fill="hold"/>
                                        <p:tgtEl>
                                          <p:spTgt spid="25610"/>
                                        </p:tgtEl>
                                        <p:attrNameLst>
                                          <p:attrName>ppt_h</p:attrName>
                                        </p:attrNameLst>
                                      </p:cBhvr>
                                      <p:tavLst>
                                        <p:tav tm="0">
                                          <p:val>
                                            <p:strVal val="#ppt_h"/>
                                          </p:val>
                                        </p:tav>
                                        <p:tav tm="100000">
                                          <p:val>
                                            <p:strVal val="#ppt_h"/>
                                          </p:val>
                                        </p:tav>
                                      </p:tavLst>
                                    </p:anim>
                                    <p:anim calcmode="lin" valueType="num">
                                      <p:cBhvr>
                                        <p:cTn id="60" dur="500" fill="hold"/>
                                        <p:tgtEl>
                                          <p:spTgt spid="25610"/>
                                        </p:tgtEl>
                                        <p:attrNameLst>
                                          <p:attrName>ppt_x</p:attrName>
                                        </p:attrNameLst>
                                      </p:cBhvr>
                                      <p:tavLst>
                                        <p:tav tm="0">
                                          <p:val>
                                            <p:strVal val="#ppt_x-.2"/>
                                          </p:val>
                                        </p:tav>
                                        <p:tav tm="100000">
                                          <p:val>
                                            <p:strVal val="#ppt_x"/>
                                          </p:val>
                                        </p:tav>
                                      </p:tavLst>
                                    </p:anim>
                                    <p:anim calcmode="lin" valueType="num">
                                      <p:cBhvr>
                                        <p:cTn id="61" dur="500" fill="hold"/>
                                        <p:tgtEl>
                                          <p:spTgt spid="25610"/>
                                        </p:tgtEl>
                                        <p:attrNameLst>
                                          <p:attrName>ppt_y</p:attrName>
                                        </p:attrNameLst>
                                      </p:cBhvr>
                                      <p:tavLst>
                                        <p:tav tm="0">
                                          <p:val>
                                            <p:strVal val="#ppt_y"/>
                                          </p:val>
                                        </p:tav>
                                        <p:tav tm="100000">
                                          <p:val>
                                            <p:strVal val="#ppt_y"/>
                                          </p:val>
                                        </p:tav>
                                      </p:tavLst>
                                    </p:anim>
                                    <p:animEffect transition="in" filter="fade">
                                      <p:cBhvr>
                                        <p:cTn id="62" dur="500"/>
                                        <p:tgtEl>
                                          <p:spTgt spid="25610"/>
                                        </p:tgtEl>
                                      </p:cBhvr>
                                    </p:animEffect>
                                  </p:childTnLst>
                                </p:cTn>
                              </p:par>
                              <p:par>
                                <p:cTn id="63" presetID="54" presetClass="entr" presetSubtype="0" accel="100000" fill="hold" grpId="0" nodeType="withEffect">
                                  <p:stCondLst>
                                    <p:cond delay="0"/>
                                  </p:stCondLst>
                                  <p:childTnLst>
                                    <p:set>
                                      <p:cBhvr>
                                        <p:cTn id="64" dur="1" fill="hold">
                                          <p:stCondLst>
                                            <p:cond delay="0"/>
                                          </p:stCondLst>
                                        </p:cTn>
                                        <p:tgtEl>
                                          <p:spTgt spid="25611"/>
                                        </p:tgtEl>
                                        <p:attrNameLst>
                                          <p:attrName>style.visibility</p:attrName>
                                        </p:attrNameLst>
                                      </p:cBhvr>
                                      <p:to>
                                        <p:strVal val="visible"/>
                                      </p:to>
                                    </p:set>
                                    <p:anim calcmode="lin" valueType="num">
                                      <p:cBhvr>
                                        <p:cTn id="65" dur="500" fill="hold"/>
                                        <p:tgtEl>
                                          <p:spTgt spid="25611"/>
                                        </p:tgtEl>
                                        <p:attrNameLst>
                                          <p:attrName>ppt_w</p:attrName>
                                        </p:attrNameLst>
                                      </p:cBhvr>
                                      <p:tavLst>
                                        <p:tav tm="0">
                                          <p:val>
                                            <p:strVal val="#ppt_w*0.05"/>
                                          </p:val>
                                        </p:tav>
                                        <p:tav tm="100000">
                                          <p:val>
                                            <p:strVal val="#ppt_w"/>
                                          </p:val>
                                        </p:tav>
                                      </p:tavLst>
                                    </p:anim>
                                    <p:anim calcmode="lin" valueType="num">
                                      <p:cBhvr>
                                        <p:cTn id="66" dur="500" fill="hold"/>
                                        <p:tgtEl>
                                          <p:spTgt spid="25611"/>
                                        </p:tgtEl>
                                        <p:attrNameLst>
                                          <p:attrName>ppt_h</p:attrName>
                                        </p:attrNameLst>
                                      </p:cBhvr>
                                      <p:tavLst>
                                        <p:tav tm="0">
                                          <p:val>
                                            <p:strVal val="#ppt_h"/>
                                          </p:val>
                                        </p:tav>
                                        <p:tav tm="100000">
                                          <p:val>
                                            <p:strVal val="#ppt_h"/>
                                          </p:val>
                                        </p:tav>
                                      </p:tavLst>
                                    </p:anim>
                                    <p:anim calcmode="lin" valueType="num">
                                      <p:cBhvr>
                                        <p:cTn id="67" dur="500" fill="hold"/>
                                        <p:tgtEl>
                                          <p:spTgt spid="25611"/>
                                        </p:tgtEl>
                                        <p:attrNameLst>
                                          <p:attrName>ppt_x</p:attrName>
                                        </p:attrNameLst>
                                      </p:cBhvr>
                                      <p:tavLst>
                                        <p:tav tm="0">
                                          <p:val>
                                            <p:strVal val="#ppt_x-.2"/>
                                          </p:val>
                                        </p:tav>
                                        <p:tav tm="100000">
                                          <p:val>
                                            <p:strVal val="#ppt_x"/>
                                          </p:val>
                                        </p:tav>
                                      </p:tavLst>
                                    </p:anim>
                                    <p:anim calcmode="lin" valueType="num">
                                      <p:cBhvr>
                                        <p:cTn id="68" dur="500" fill="hold"/>
                                        <p:tgtEl>
                                          <p:spTgt spid="25611"/>
                                        </p:tgtEl>
                                        <p:attrNameLst>
                                          <p:attrName>ppt_y</p:attrName>
                                        </p:attrNameLst>
                                      </p:cBhvr>
                                      <p:tavLst>
                                        <p:tav tm="0">
                                          <p:val>
                                            <p:strVal val="#ppt_y"/>
                                          </p:val>
                                        </p:tav>
                                        <p:tav tm="100000">
                                          <p:val>
                                            <p:strVal val="#ppt_y"/>
                                          </p:val>
                                        </p:tav>
                                      </p:tavLst>
                                    </p:anim>
                                    <p:animEffect transition="in" filter="fade">
                                      <p:cBhvr>
                                        <p:cTn id="69" dur="500"/>
                                        <p:tgtEl>
                                          <p:spTgt spid="25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7" grpId="0" animBg="1"/>
      <p:bldP spid="25610" grpId="0" animBg="1"/>
      <p:bldP spid="25611" grpId="0"/>
      <p:bldP spid="25612" grpId="0" animBg="1"/>
      <p:bldP spid="25613" grpId="0" animBg="1"/>
      <p:bldP spid="25614" grpId="0" animBg="1"/>
      <p:bldP spid="2561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219200"/>
          </a:xfrm>
        </p:spPr>
        <p:txBody>
          <a:bodyPr/>
          <a:lstStyle/>
          <a:p>
            <a:r>
              <a:rPr lang="en-CA" b="1" dirty="0" smtClean="0"/>
              <a:t>Types of Induction motor </a:t>
            </a:r>
            <a:endParaRPr lang="en-IN" dirty="0"/>
          </a:p>
        </p:txBody>
      </p:sp>
      <p:graphicFrame>
        <p:nvGraphicFramePr>
          <p:cNvPr id="4" name="Content Placeholder 3"/>
          <p:cNvGraphicFramePr>
            <a:graphicFrameLocks noGrp="1"/>
          </p:cNvGraphicFramePr>
          <p:nvPr>
            <p:ph idx="1"/>
          </p:nvPr>
        </p:nvGraphicFramePr>
        <p:xfrm>
          <a:off x="304800" y="1676400"/>
          <a:ext cx="8610600" cy="4800598"/>
        </p:xfrm>
        <a:graphic>
          <a:graphicData uri="http://schemas.openxmlformats.org/drawingml/2006/table">
            <a:tbl>
              <a:tblPr firstRow="1" bandRow="1">
                <a:tableStyleId>{5C22544A-7EE6-4342-B048-85BDC9FD1C3A}</a:tableStyleId>
              </a:tblPr>
              <a:tblGrid>
                <a:gridCol w="1195917"/>
                <a:gridCol w="3508022"/>
                <a:gridCol w="3906661"/>
              </a:tblGrid>
              <a:tr h="507889">
                <a:tc>
                  <a:txBody>
                    <a:bodyPr/>
                    <a:lstStyle/>
                    <a:p>
                      <a:pPr algn="ctr"/>
                      <a:r>
                        <a:rPr lang="en-US" dirty="0" err="1" smtClean="0"/>
                        <a:t>Sl.No</a:t>
                      </a:r>
                      <a:endParaRPr lang="en-IN" dirty="0"/>
                    </a:p>
                  </a:txBody>
                  <a:tcPr>
                    <a:solidFill>
                      <a:schemeClr val="accent6">
                        <a:lumMod val="60000"/>
                        <a:lumOff val="40000"/>
                      </a:schemeClr>
                    </a:solidFill>
                  </a:tcPr>
                </a:tc>
                <a:tc>
                  <a:txBody>
                    <a:bodyPr/>
                    <a:lstStyle/>
                    <a:p>
                      <a:pPr algn="ctr"/>
                      <a:r>
                        <a:rPr lang="en-US" dirty="0" smtClean="0"/>
                        <a:t>Squirrel cage  motor</a:t>
                      </a:r>
                      <a:endParaRPr lang="en-IN" dirty="0"/>
                    </a:p>
                  </a:txBody>
                  <a:tcPr>
                    <a:solidFill>
                      <a:schemeClr val="accent6">
                        <a:lumMod val="60000"/>
                        <a:lumOff val="40000"/>
                      </a:schemeClr>
                    </a:solidFill>
                  </a:tcPr>
                </a:tc>
                <a:tc>
                  <a:txBody>
                    <a:bodyPr/>
                    <a:lstStyle/>
                    <a:p>
                      <a:pPr algn="ctr"/>
                      <a:r>
                        <a:rPr lang="en-US" dirty="0" smtClean="0"/>
                        <a:t>Slip ring motor</a:t>
                      </a:r>
                      <a:endParaRPr lang="en-IN" dirty="0"/>
                    </a:p>
                  </a:txBody>
                  <a:tcPr>
                    <a:solidFill>
                      <a:schemeClr val="accent6">
                        <a:lumMod val="60000"/>
                        <a:lumOff val="40000"/>
                      </a:schemeClr>
                    </a:solidFill>
                  </a:tcPr>
                </a:tc>
              </a:tr>
              <a:tr h="876632">
                <a:tc>
                  <a:txBody>
                    <a:bodyPr/>
                    <a:lstStyle/>
                    <a:p>
                      <a:pPr algn="ctr"/>
                      <a:r>
                        <a:rPr lang="en-US" dirty="0" smtClean="0"/>
                        <a:t>1</a:t>
                      </a:r>
                      <a:endParaRPr lang="en-IN" dirty="0"/>
                    </a:p>
                  </a:txBody>
                  <a:tcPr>
                    <a:solidFill>
                      <a:schemeClr val="accent6">
                        <a:lumMod val="60000"/>
                        <a:lumOff val="40000"/>
                      </a:schemeClr>
                    </a:solidFill>
                  </a:tcPr>
                </a:tc>
                <a:tc>
                  <a:txBody>
                    <a:bodyPr/>
                    <a:lstStyle/>
                    <a:p>
                      <a:r>
                        <a:rPr lang="en-US" dirty="0" smtClean="0"/>
                        <a:t>Construction is very simple </a:t>
                      </a:r>
                      <a:endParaRPr lang="en-IN" dirty="0"/>
                    </a:p>
                  </a:txBody>
                  <a:tcPr>
                    <a:solidFill>
                      <a:schemeClr val="accent6">
                        <a:lumMod val="60000"/>
                        <a:lumOff val="40000"/>
                      </a:schemeClr>
                    </a:solidFill>
                  </a:tcPr>
                </a:tc>
                <a:tc>
                  <a:txBody>
                    <a:bodyPr/>
                    <a:lstStyle/>
                    <a:p>
                      <a:r>
                        <a:rPr lang="en-US" dirty="0" smtClean="0"/>
                        <a:t>Rotor has winding . So the construction is not</a:t>
                      </a:r>
                      <a:r>
                        <a:rPr lang="en-US" baseline="0" dirty="0" smtClean="0"/>
                        <a:t> simple </a:t>
                      </a:r>
                      <a:endParaRPr lang="en-IN" dirty="0"/>
                    </a:p>
                  </a:txBody>
                  <a:tcPr>
                    <a:solidFill>
                      <a:schemeClr val="accent6">
                        <a:lumMod val="60000"/>
                        <a:lumOff val="40000"/>
                      </a:schemeClr>
                    </a:solidFill>
                  </a:tcPr>
                </a:tc>
              </a:tr>
              <a:tr h="507889">
                <a:tc>
                  <a:txBody>
                    <a:bodyPr/>
                    <a:lstStyle/>
                    <a:p>
                      <a:pPr algn="ctr"/>
                      <a:r>
                        <a:rPr lang="en-US" dirty="0" smtClean="0"/>
                        <a:t>2</a:t>
                      </a:r>
                      <a:endParaRPr lang="en-IN" dirty="0"/>
                    </a:p>
                  </a:txBody>
                  <a:tcPr>
                    <a:solidFill>
                      <a:schemeClr val="accent6">
                        <a:lumMod val="60000"/>
                        <a:lumOff val="40000"/>
                      </a:schemeClr>
                    </a:solidFill>
                  </a:tcPr>
                </a:tc>
                <a:tc>
                  <a:txBody>
                    <a:bodyPr/>
                    <a:lstStyle/>
                    <a:p>
                      <a:r>
                        <a:rPr lang="en-US" dirty="0" smtClean="0"/>
                        <a:t>Low cost </a:t>
                      </a:r>
                      <a:endParaRPr lang="en-IN" dirty="0"/>
                    </a:p>
                  </a:txBody>
                  <a:tcPr>
                    <a:solidFill>
                      <a:schemeClr val="accent6">
                        <a:lumMod val="60000"/>
                        <a:lumOff val="40000"/>
                      </a:schemeClr>
                    </a:solidFill>
                  </a:tcPr>
                </a:tc>
                <a:tc>
                  <a:txBody>
                    <a:bodyPr/>
                    <a:lstStyle/>
                    <a:p>
                      <a:r>
                        <a:rPr lang="en-US" dirty="0" smtClean="0"/>
                        <a:t>High cost </a:t>
                      </a:r>
                      <a:endParaRPr lang="en-IN" dirty="0"/>
                    </a:p>
                  </a:txBody>
                  <a:tcPr>
                    <a:solidFill>
                      <a:schemeClr val="accent6">
                        <a:lumMod val="60000"/>
                        <a:lumOff val="40000"/>
                      </a:schemeClr>
                    </a:solidFill>
                  </a:tcPr>
                </a:tc>
              </a:tr>
              <a:tr h="507889">
                <a:tc>
                  <a:txBody>
                    <a:bodyPr/>
                    <a:lstStyle/>
                    <a:p>
                      <a:pPr algn="ctr"/>
                      <a:r>
                        <a:rPr lang="en-US" dirty="0" smtClean="0"/>
                        <a:t>3</a:t>
                      </a:r>
                      <a:endParaRPr lang="en-IN" dirty="0"/>
                    </a:p>
                  </a:txBody>
                  <a:tcPr>
                    <a:solidFill>
                      <a:schemeClr val="accent6">
                        <a:lumMod val="60000"/>
                        <a:lumOff val="40000"/>
                      </a:schemeClr>
                    </a:solidFill>
                  </a:tcPr>
                </a:tc>
                <a:tc>
                  <a:txBody>
                    <a:bodyPr/>
                    <a:lstStyle/>
                    <a:p>
                      <a:r>
                        <a:rPr lang="en-US" dirty="0" smtClean="0"/>
                        <a:t>Less starting</a:t>
                      </a:r>
                      <a:r>
                        <a:rPr lang="en-US" baseline="0" dirty="0" smtClean="0"/>
                        <a:t> torque </a:t>
                      </a:r>
                      <a:endParaRPr lang="en-IN" dirty="0"/>
                    </a:p>
                  </a:txBody>
                  <a:tcPr>
                    <a:solidFill>
                      <a:schemeClr val="accent6">
                        <a:lumMod val="60000"/>
                        <a:lumOff val="40000"/>
                      </a:schemeClr>
                    </a:solidFill>
                  </a:tcPr>
                </a:tc>
                <a:tc>
                  <a:txBody>
                    <a:bodyPr/>
                    <a:lstStyle/>
                    <a:p>
                      <a:r>
                        <a:rPr lang="en-US" dirty="0" smtClean="0"/>
                        <a:t>High starting</a:t>
                      </a:r>
                      <a:r>
                        <a:rPr lang="en-US" baseline="0" dirty="0" smtClean="0"/>
                        <a:t> torque </a:t>
                      </a:r>
                      <a:endParaRPr lang="en-IN" dirty="0"/>
                    </a:p>
                  </a:txBody>
                  <a:tcPr>
                    <a:solidFill>
                      <a:schemeClr val="accent6">
                        <a:lumMod val="60000"/>
                        <a:lumOff val="40000"/>
                      </a:schemeClr>
                    </a:solidFill>
                  </a:tcPr>
                </a:tc>
              </a:tr>
              <a:tr h="507889">
                <a:tc>
                  <a:txBody>
                    <a:bodyPr/>
                    <a:lstStyle/>
                    <a:p>
                      <a:pPr algn="ctr"/>
                      <a:r>
                        <a:rPr lang="en-US" dirty="0" smtClean="0"/>
                        <a:t>4</a:t>
                      </a:r>
                      <a:endParaRPr lang="en-IN" dirty="0"/>
                    </a:p>
                  </a:txBody>
                  <a:tcPr>
                    <a:solidFill>
                      <a:schemeClr val="accent6">
                        <a:lumMod val="60000"/>
                        <a:lumOff val="40000"/>
                      </a:schemeClr>
                    </a:solidFill>
                  </a:tcPr>
                </a:tc>
                <a:tc>
                  <a:txBody>
                    <a:bodyPr/>
                    <a:lstStyle/>
                    <a:p>
                      <a:r>
                        <a:rPr lang="en-US" dirty="0" smtClean="0"/>
                        <a:t>High efficiency </a:t>
                      </a:r>
                      <a:endParaRPr lang="en-IN" dirty="0"/>
                    </a:p>
                  </a:txBody>
                  <a:tcPr>
                    <a:solidFill>
                      <a:schemeClr val="accent6">
                        <a:lumMod val="60000"/>
                        <a:lumOff val="40000"/>
                      </a:schemeClr>
                    </a:solidFill>
                  </a:tcPr>
                </a:tc>
                <a:tc>
                  <a:txBody>
                    <a:bodyPr/>
                    <a:lstStyle/>
                    <a:p>
                      <a:r>
                        <a:rPr lang="en-US" dirty="0" smtClean="0"/>
                        <a:t>Low efficiency</a:t>
                      </a:r>
                      <a:r>
                        <a:rPr lang="en-US" baseline="0" dirty="0" smtClean="0"/>
                        <a:t> </a:t>
                      </a:r>
                      <a:endParaRPr lang="en-IN" dirty="0"/>
                    </a:p>
                  </a:txBody>
                  <a:tcPr>
                    <a:solidFill>
                      <a:schemeClr val="accent6">
                        <a:lumMod val="60000"/>
                        <a:lumOff val="40000"/>
                      </a:schemeClr>
                    </a:solidFill>
                  </a:tcPr>
                </a:tc>
              </a:tr>
              <a:tr h="507889">
                <a:tc>
                  <a:txBody>
                    <a:bodyPr/>
                    <a:lstStyle/>
                    <a:p>
                      <a:pPr algn="ctr"/>
                      <a:r>
                        <a:rPr lang="en-US" dirty="0" smtClean="0"/>
                        <a:t>5</a:t>
                      </a:r>
                      <a:endParaRPr lang="en-IN" dirty="0"/>
                    </a:p>
                  </a:txBody>
                  <a:tcPr>
                    <a:solidFill>
                      <a:schemeClr val="accent6">
                        <a:lumMod val="60000"/>
                        <a:lumOff val="40000"/>
                      </a:schemeClr>
                    </a:solidFill>
                  </a:tcPr>
                </a:tc>
                <a:tc>
                  <a:txBody>
                    <a:bodyPr/>
                    <a:lstStyle/>
                    <a:p>
                      <a:r>
                        <a:rPr lang="en-US" dirty="0" smtClean="0"/>
                        <a:t> power</a:t>
                      </a:r>
                      <a:r>
                        <a:rPr lang="en-US" baseline="0" dirty="0" smtClean="0"/>
                        <a:t> factor is less </a:t>
                      </a:r>
                      <a:endParaRPr lang="en-IN" dirty="0"/>
                    </a:p>
                  </a:txBody>
                  <a:tcPr>
                    <a:solidFill>
                      <a:schemeClr val="accent6">
                        <a:lumMod val="60000"/>
                        <a:lumOff val="40000"/>
                      </a:schemeClr>
                    </a:solidFill>
                  </a:tcPr>
                </a:tc>
                <a:tc>
                  <a:txBody>
                    <a:bodyPr/>
                    <a:lstStyle/>
                    <a:p>
                      <a:r>
                        <a:rPr lang="en-US" dirty="0" smtClean="0"/>
                        <a:t>Power factor is high</a:t>
                      </a:r>
                      <a:endParaRPr lang="en-IN" dirty="0"/>
                    </a:p>
                  </a:txBody>
                  <a:tcPr>
                    <a:solidFill>
                      <a:schemeClr val="accent6">
                        <a:lumMod val="60000"/>
                        <a:lumOff val="40000"/>
                      </a:schemeClr>
                    </a:solidFill>
                  </a:tcPr>
                </a:tc>
              </a:tr>
              <a:tr h="507889">
                <a:tc>
                  <a:txBody>
                    <a:bodyPr/>
                    <a:lstStyle/>
                    <a:p>
                      <a:pPr algn="ctr"/>
                      <a:r>
                        <a:rPr lang="en-US" dirty="0" smtClean="0"/>
                        <a:t>6</a:t>
                      </a:r>
                      <a:endParaRPr lang="en-IN" dirty="0"/>
                    </a:p>
                  </a:txBody>
                  <a:tcPr>
                    <a:solidFill>
                      <a:schemeClr val="accent6">
                        <a:lumMod val="60000"/>
                        <a:lumOff val="40000"/>
                      </a:schemeClr>
                    </a:solidFill>
                  </a:tcPr>
                </a:tc>
                <a:tc>
                  <a:txBody>
                    <a:bodyPr/>
                    <a:lstStyle/>
                    <a:p>
                      <a:r>
                        <a:rPr lang="en-US" dirty="0" smtClean="0"/>
                        <a:t>High starting current </a:t>
                      </a:r>
                      <a:endParaRPr lang="en-IN" dirty="0"/>
                    </a:p>
                  </a:txBody>
                  <a:tcPr>
                    <a:solidFill>
                      <a:schemeClr val="accent6">
                        <a:lumMod val="60000"/>
                        <a:lumOff val="40000"/>
                      </a:schemeClr>
                    </a:solidFill>
                  </a:tcPr>
                </a:tc>
                <a:tc>
                  <a:txBody>
                    <a:bodyPr/>
                    <a:lstStyle/>
                    <a:p>
                      <a:r>
                        <a:rPr lang="en-US" dirty="0" smtClean="0"/>
                        <a:t>Low starting current </a:t>
                      </a:r>
                      <a:endParaRPr lang="en-IN" dirty="0"/>
                    </a:p>
                  </a:txBody>
                  <a:tcPr>
                    <a:solidFill>
                      <a:schemeClr val="accent6">
                        <a:lumMod val="60000"/>
                        <a:lumOff val="40000"/>
                      </a:schemeClr>
                    </a:solidFill>
                  </a:tcPr>
                </a:tc>
              </a:tr>
              <a:tr h="876632">
                <a:tc>
                  <a:txBody>
                    <a:bodyPr/>
                    <a:lstStyle/>
                    <a:p>
                      <a:pPr algn="ctr"/>
                      <a:r>
                        <a:rPr lang="en-US" dirty="0" smtClean="0"/>
                        <a:t>7</a:t>
                      </a:r>
                      <a:endParaRPr lang="en-IN" dirty="0"/>
                    </a:p>
                  </a:txBody>
                  <a:tcPr>
                    <a:solidFill>
                      <a:schemeClr val="accent6">
                        <a:lumMod val="60000"/>
                        <a:lumOff val="40000"/>
                      </a:schemeClr>
                    </a:solidFill>
                  </a:tcPr>
                </a:tc>
                <a:tc>
                  <a:txBody>
                    <a:bodyPr/>
                    <a:lstStyle/>
                    <a:p>
                      <a:r>
                        <a:rPr lang="en-US" dirty="0" smtClean="0"/>
                        <a:t>No slip ring and no sparks</a:t>
                      </a:r>
                      <a:r>
                        <a:rPr lang="en-US" baseline="0" dirty="0" smtClean="0"/>
                        <a:t> </a:t>
                      </a:r>
                      <a:endParaRPr lang="en-IN" dirty="0"/>
                    </a:p>
                  </a:txBody>
                  <a:tcPr>
                    <a:solidFill>
                      <a:schemeClr val="accent6">
                        <a:lumMod val="60000"/>
                        <a:lumOff val="40000"/>
                      </a:schemeClr>
                    </a:solidFill>
                  </a:tcPr>
                </a:tc>
                <a:tc>
                  <a:txBody>
                    <a:bodyPr/>
                    <a:lstStyle/>
                    <a:p>
                      <a:r>
                        <a:rPr lang="en-US" dirty="0" smtClean="0"/>
                        <a:t>Brushes on the slip ring makes spark</a:t>
                      </a:r>
                      <a:endParaRPr lang="en-IN" dirty="0"/>
                    </a:p>
                  </a:txBody>
                  <a:tcPr>
                    <a:solidFill>
                      <a:schemeClr val="accent6">
                        <a:lumMod val="60000"/>
                        <a:lumOff val="40000"/>
                      </a:schemeClr>
                    </a:solidFill>
                  </a:tcPr>
                </a:tc>
              </a:tr>
            </a:tbl>
          </a:graphicData>
        </a:graphic>
      </p:graphicFrame>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ppt_w*0.05"/>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anim calcmode="lin" valueType="num">
                                      <p:cBhvr>
                                        <p:cTn id="14" dur="500" fill="hold"/>
                                        <p:tgtEl>
                                          <p:spTgt spid="4"/>
                                        </p:tgtEl>
                                        <p:attrNameLst>
                                          <p:attrName>ppt_x</p:attrName>
                                        </p:attrNameLst>
                                      </p:cBhvr>
                                      <p:tavLst>
                                        <p:tav tm="0">
                                          <p:val>
                                            <p:strVal val="#ppt_x-.2"/>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04800" y="0"/>
            <a:ext cx="8347075" cy="892175"/>
          </a:xfrm>
        </p:spPr>
        <p:txBody>
          <a:bodyPr/>
          <a:lstStyle/>
          <a:p>
            <a:pPr algn="ctr"/>
            <a:r>
              <a:rPr lang="en-CA" b="1" dirty="0"/>
              <a:t>Rotating Magnetic Field</a:t>
            </a:r>
            <a:endParaRPr lang="en-US" b="1" dirty="0"/>
          </a:p>
        </p:txBody>
      </p:sp>
      <p:sp>
        <p:nvSpPr>
          <p:cNvPr id="20483" name="Rectangle 3"/>
          <p:cNvSpPr>
            <a:spLocks noGrp="1" noChangeArrowheads="1"/>
          </p:cNvSpPr>
          <p:nvPr>
            <p:ph type="body" sz="half" idx="1"/>
          </p:nvPr>
        </p:nvSpPr>
        <p:spPr>
          <a:xfrm>
            <a:off x="0" y="914400"/>
            <a:ext cx="5867400" cy="5257799"/>
          </a:xfrm>
        </p:spPr>
        <p:txBody>
          <a:bodyPr>
            <a:noAutofit/>
          </a:bodyPr>
          <a:lstStyle/>
          <a:p>
            <a:pPr>
              <a:buBlip>
                <a:blip r:embed="rId3"/>
              </a:buBlip>
            </a:pPr>
            <a:r>
              <a:rPr lang="en-CA" sz="2800" dirty="0">
                <a:latin typeface="Times New Roman" pitchFamily="18" charset="0"/>
                <a:cs typeface="Times New Roman" pitchFamily="18" charset="0"/>
              </a:rPr>
              <a:t>Balanced three phase windings, i.e. mechanically displaced 120 degrees form each other, fed by balanced three phase source</a:t>
            </a:r>
          </a:p>
          <a:p>
            <a:pPr>
              <a:buBlip>
                <a:blip r:embed="rId3"/>
              </a:buBlip>
            </a:pPr>
            <a:r>
              <a:rPr lang="en-CA" sz="2800" dirty="0">
                <a:latin typeface="Times New Roman" pitchFamily="18" charset="0"/>
                <a:cs typeface="Times New Roman" pitchFamily="18" charset="0"/>
              </a:rPr>
              <a:t>A rotating magnetic field with constant magnitude is produced, rotating with a speed</a:t>
            </a:r>
          </a:p>
          <a:p>
            <a:endParaRPr lang="en-CA" sz="2800" dirty="0">
              <a:latin typeface="Times New Roman" pitchFamily="18" charset="0"/>
              <a:cs typeface="Times New Roman" pitchFamily="18" charset="0"/>
            </a:endParaRPr>
          </a:p>
          <a:p>
            <a:pPr>
              <a:buFont typeface="Wingdings" pitchFamily="2" charset="2"/>
              <a:buNone/>
            </a:pPr>
            <a:endParaRPr lang="en-CA" sz="2800" dirty="0">
              <a:latin typeface="Times New Roman" pitchFamily="18" charset="0"/>
              <a:cs typeface="Times New Roman" pitchFamily="18" charset="0"/>
            </a:endParaRPr>
          </a:p>
          <a:p>
            <a:pPr>
              <a:buFont typeface="Wingdings" pitchFamily="2" charset="2"/>
              <a:buNone/>
            </a:pPr>
            <a:r>
              <a:rPr lang="en-CA" sz="2000" b="1" dirty="0" smtClean="0">
                <a:latin typeface="Times New Roman" pitchFamily="18" charset="0"/>
                <a:cs typeface="Times New Roman" pitchFamily="18" charset="0"/>
              </a:rPr>
              <a:t>Where  </a:t>
            </a:r>
            <a:r>
              <a:rPr lang="en-CA" sz="2000" b="1" dirty="0" err="1">
                <a:latin typeface="Times New Roman" pitchFamily="18" charset="0"/>
                <a:cs typeface="Times New Roman" pitchFamily="18" charset="0"/>
              </a:rPr>
              <a:t>f</a:t>
            </a:r>
            <a:r>
              <a:rPr lang="en-CA" sz="2000" b="1" baseline="-25000" dirty="0" err="1">
                <a:latin typeface="Times New Roman" pitchFamily="18" charset="0"/>
                <a:cs typeface="Times New Roman" pitchFamily="18" charset="0"/>
              </a:rPr>
              <a:t>e</a:t>
            </a:r>
            <a:r>
              <a:rPr lang="en-CA" sz="2000" b="1" dirty="0">
                <a:latin typeface="Times New Roman" pitchFamily="18" charset="0"/>
                <a:cs typeface="Times New Roman" pitchFamily="18" charset="0"/>
              </a:rPr>
              <a:t> is the supply frequency and</a:t>
            </a:r>
          </a:p>
          <a:p>
            <a:pPr>
              <a:buFont typeface="Wingdings" pitchFamily="2" charset="2"/>
              <a:buNone/>
            </a:pPr>
            <a:r>
              <a:rPr lang="en-CA" sz="2000" b="1" dirty="0">
                <a:latin typeface="Times New Roman" pitchFamily="18" charset="0"/>
                <a:cs typeface="Times New Roman" pitchFamily="18" charset="0"/>
              </a:rPr>
              <a:t> </a:t>
            </a:r>
            <a:r>
              <a:rPr lang="en-CA" sz="2000" b="1" dirty="0" smtClean="0">
                <a:latin typeface="Times New Roman" pitchFamily="18" charset="0"/>
                <a:cs typeface="Times New Roman" pitchFamily="18" charset="0"/>
              </a:rPr>
              <a:t>          P </a:t>
            </a:r>
            <a:r>
              <a:rPr lang="en-CA" sz="2000" b="1" dirty="0">
                <a:latin typeface="Times New Roman" pitchFamily="18" charset="0"/>
                <a:cs typeface="Times New Roman" pitchFamily="18" charset="0"/>
              </a:rPr>
              <a:t>is the no. of poles </a:t>
            </a:r>
            <a:r>
              <a:rPr lang="en-CA" sz="2000" b="1" dirty="0" smtClean="0">
                <a:latin typeface="Times New Roman" pitchFamily="18" charset="0"/>
                <a:cs typeface="Times New Roman" pitchFamily="18" charset="0"/>
              </a:rPr>
              <a:t>and</a:t>
            </a:r>
          </a:p>
          <a:p>
            <a:pPr>
              <a:buFont typeface="Wingdings" pitchFamily="2" charset="2"/>
              <a:buNone/>
            </a:pPr>
            <a:r>
              <a:rPr lang="en-CA" sz="2000" b="1" dirty="0" smtClean="0">
                <a:latin typeface="Times New Roman" pitchFamily="18" charset="0"/>
                <a:cs typeface="Times New Roman" pitchFamily="18" charset="0"/>
              </a:rPr>
              <a:t>          </a:t>
            </a:r>
            <a:r>
              <a:rPr lang="en-CA" sz="2000" b="1" dirty="0" err="1">
                <a:latin typeface="Times New Roman" pitchFamily="18" charset="0"/>
                <a:cs typeface="Times New Roman" pitchFamily="18" charset="0"/>
              </a:rPr>
              <a:t>n</a:t>
            </a:r>
            <a:r>
              <a:rPr lang="en-CA" sz="2000" b="1" baseline="-25000" dirty="0" err="1">
                <a:latin typeface="Times New Roman" pitchFamily="18" charset="0"/>
                <a:cs typeface="Times New Roman" pitchFamily="18" charset="0"/>
              </a:rPr>
              <a:t>sync</a:t>
            </a:r>
            <a:r>
              <a:rPr lang="en-CA" sz="2000" b="1" dirty="0">
                <a:latin typeface="Times New Roman" pitchFamily="18" charset="0"/>
                <a:cs typeface="Times New Roman" pitchFamily="18" charset="0"/>
              </a:rPr>
              <a:t> is called the synchronous speed in </a:t>
            </a:r>
            <a:r>
              <a:rPr lang="en-CA" sz="2000" b="1" dirty="0" smtClean="0">
                <a:latin typeface="Times New Roman" pitchFamily="18" charset="0"/>
                <a:cs typeface="Times New Roman" pitchFamily="18" charset="0"/>
              </a:rPr>
              <a:t>rpm</a:t>
            </a:r>
            <a:endParaRPr lang="en-CA" sz="2000" b="1" dirty="0">
              <a:latin typeface="Times New Roman" pitchFamily="18" charset="0"/>
              <a:cs typeface="Times New Roman" pitchFamily="18" charset="0"/>
            </a:endParaRPr>
          </a:p>
        </p:txBody>
      </p:sp>
      <p:pic>
        <p:nvPicPr>
          <p:cNvPr id="20497" name="Picture 17" descr="3ph"/>
          <p:cNvPicPr>
            <a:picLocks noGrp="1" noChangeAspect="1" noChangeArrowheads="1"/>
          </p:cNvPicPr>
          <p:nvPr>
            <p:ph sz="half" idx="2"/>
          </p:nvPr>
        </p:nvPicPr>
        <p:blipFill>
          <a:blip r:embed="rId4" cstate="print"/>
          <a:srcRect/>
          <a:stretch>
            <a:fillRect/>
          </a:stretch>
        </p:blipFill>
        <p:spPr>
          <a:xfrm>
            <a:off x="5562600" y="1916113"/>
            <a:ext cx="3402013" cy="3265487"/>
          </a:xfrm>
          <a:prstGeom prst="rect">
            <a:avLst/>
          </a:prstGeom>
          <a:ln w="38100" cap="sq">
            <a:solidFill>
              <a:srgbClr val="92D050"/>
            </a:solidFill>
            <a:prstDash val="solid"/>
            <a:miter lim="800000"/>
          </a:ln>
          <a:effectLst>
            <a:outerShdw blurRad="50800" dist="38100" dir="2700000" algn="tl" rotWithShape="0">
              <a:srgbClr val="000000">
                <a:alpha val="43000"/>
              </a:srgbClr>
            </a:outerShdw>
          </a:effectLst>
        </p:spPr>
      </p:pic>
      <p:sp>
        <p:nvSpPr>
          <p:cNvPr id="20489" name="Rectangle 9"/>
          <p:cNvSpPr>
            <a:spLocks noChangeArrowheads="1"/>
          </p:cNvSpPr>
          <p:nvPr/>
        </p:nvSpPr>
        <p:spPr bwMode="auto">
          <a:xfrm>
            <a:off x="0" y="0"/>
            <a:ext cx="9144000" cy="0"/>
          </a:xfrm>
          <a:prstGeom prst="rect">
            <a:avLst/>
          </a:prstGeom>
          <a:noFill/>
          <a:ln w="12700" algn="ctr">
            <a:noFill/>
            <a:miter lim="800000"/>
            <a:headEnd type="none" w="med" len="lg"/>
            <a:tailEnd/>
          </a:ln>
          <a:effectLst/>
        </p:spPr>
        <p:txBody>
          <a:bodyPr wrap="none" anchor="ctr">
            <a:spAutoFit/>
          </a:bodyPr>
          <a:lstStyle/>
          <a:p>
            <a:endParaRPr lang="en-US"/>
          </a:p>
        </p:txBody>
      </p:sp>
      <p:sp>
        <p:nvSpPr>
          <p:cNvPr id="20491" name="Rectangle 11"/>
          <p:cNvSpPr>
            <a:spLocks noChangeArrowheads="1"/>
          </p:cNvSpPr>
          <p:nvPr/>
        </p:nvSpPr>
        <p:spPr bwMode="auto">
          <a:xfrm>
            <a:off x="0" y="3314700"/>
            <a:ext cx="9144000" cy="0"/>
          </a:xfrm>
          <a:prstGeom prst="rect">
            <a:avLst/>
          </a:prstGeom>
          <a:noFill/>
          <a:ln w="12700" algn="ctr">
            <a:noFill/>
            <a:miter lim="800000"/>
            <a:headEnd type="none" w="med" len="lg"/>
            <a:tailEnd/>
          </a:ln>
          <a:effectLst/>
        </p:spPr>
        <p:txBody>
          <a:bodyPr wrap="none" anchor="ctr">
            <a:spAutoFit/>
          </a:bodyPr>
          <a:lstStyle/>
          <a:p>
            <a:endParaRPr lang="en-US"/>
          </a:p>
        </p:txBody>
      </p:sp>
      <p:sp>
        <p:nvSpPr>
          <p:cNvPr id="20493" name="Rectangle 13"/>
          <p:cNvSpPr>
            <a:spLocks noChangeArrowheads="1"/>
          </p:cNvSpPr>
          <p:nvPr/>
        </p:nvSpPr>
        <p:spPr bwMode="auto">
          <a:xfrm>
            <a:off x="0" y="3314700"/>
            <a:ext cx="9144000" cy="0"/>
          </a:xfrm>
          <a:prstGeom prst="rect">
            <a:avLst/>
          </a:prstGeom>
          <a:noFill/>
          <a:ln w="12700" algn="ctr">
            <a:noFill/>
            <a:miter lim="800000"/>
            <a:headEnd type="none" w="med" len="lg"/>
            <a:tailEnd/>
          </a:ln>
          <a:effectLst/>
        </p:spPr>
        <p:txBody>
          <a:bodyPr wrap="none" anchor="ctr">
            <a:spAutoFit/>
          </a:bodyPr>
          <a:lstStyle/>
          <a:p>
            <a:endParaRPr lang="en-US"/>
          </a:p>
        </p:txBody>
      </p:sp>
      <p:graphicFrame>
        <p:nvGraphicFramePr>
          <p:cNvPr id="20488" name="Object 8"/>
          <p:cNvGraphicFramePr>
            <a:graphicFrameLocks noChangeAspect="1"/>
          </p:cNvGraphicFramePr>
          <p:nvPr/>
        </p:nvGraphicFramePr>
        <p:xfrm>
          <a:off x="1371600" y="4114800"/>
          <a:ext cx="2984500" cy="969963"/>
        </p:xfrm>
        <a:graphic>
          <a:graphicData uri="http://schemas.openxmlformats.org/presentationml/2006/ole">
            <p:oleObj spid="_x0000_s1026" name="Equation" r:id="rId5" imgW="1206360" imgH="393480" progId="Equation.DSMT4">
              <p:embed/>
            </p:oleObj>
          </a:graphicData>
        </a:graphic>
      </p:graphicFrame>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diamond(in)">
                                      <p:cBhvr>
                                        <p:cTn id="7" dur="20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 calcmode="lin" valueType="num">
                                      <p:cBhvr>
                                        <p:cTn id="12" dur="500" fill="hold"/>
                                        <p:tgtEl>
                                          <p:spTgt spid="2048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2048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2048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2048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2048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20483">
                                            <p:txEl>
                                              <p:pRg st="1" end="1"/>
                                            </p:txEl>
                                          </p:spTgt>
                                        </p:tgtEl>
                                        <p:attrNameLst>
                                          <p:attrName>style.visibility</p:attrName>
                                        </p:attrNameLst>
                                      </p:cBhvr>
                                      <p:to>
                                        <p:strVal val="visible"/>
                                      </p:to>
                                    </p:set>
                                    <p:anim calcmode="lin" valueType="num">
                                      <p:cBhvr>
                                        <p:cTn id="21" dur="500" fill="hold"/>
                                        <p:tgtEl>
                                          <p:spTgt spid="20483">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20483">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20483">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20483">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2048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nodeType="clickEffect">
                                  <p:stCondLst>
                                    <p:cond delay="0"/>
                                  </p:stCondLst>
                                  <p:childTnLst>
                                    <p:set>
                                      <p:cBhvr>
                                        <p:cTn id="29" dur="1" fill="hold">
                                          <p:stCondLst>
                                            <p:cond delay="0"/>
                                          </p:stCondLst>
                                        </p:cTn>
                                        <p:tgtEl>
                                          <p:spTgt spid="20497"/>
                                        </p:tgtEl>
                                        <p:attrNameLst>
                                          <p:attrName>style.visibility</p:attrName>
                                        </p:attrNameLst>
                                      </p:cBhvr>
                                      <p:to>
                                        <p:strVal val="visible"/>
                                      </p:to>
                                    </p:set>
                                    <p:anim calcmode="lin" valueType="num">
                                      <p:cBhvr>
                                        <p:cTn id="30" dur="500" fill="hold"/>
                                        <p:tgtEl>
                                          <p:spTgt spid="20497"/>
                                        </p:tgtEl>
                                        <p:attrNameLst>
                                          <p:attrName>ppt_w</p:attrName>
                                        </p:attrNameLst>
                                      </p:cBhvr>
                                      <p:tavLst>
                                        <p:tav tm="0">
                                          <p:val>
                                            <p:strVal val="#ppt_w*0.05"/>
                                          </p:val>
                                        </p:tav>
                                        <p:tav tm="100000">
                                          <p:val>
                                            <p:strVal val="#ppt_w"/>
                                          </p:val>
                                        </p:tav>
                                      </p:tavLst>
                                    </p:anim>
                                    <p:anim calcmode="lin" valueType="num">
                                      <p:cBhvr>
                                        <p:cTn id="31" dur="500" fill="hold"/>
                                        <p:tgtEl>
                                          <p:spTgt spid="20497"/>
                                        </p:tgtEl>
                                        <p:attrNameLst>
                                          <p:attrName>ppt_h</p:attrName>
                                        </p:attrNameLst>
                                      </p:cBhvr>
                                      <p:tavLst>
                                        <p:tav tm="0">
                                          <p:val>
                                            <p:strVal val="#ppt_h"/>
                                          </p:val>
                                        </p:tav>
                                        <p:tav tm="100000">
                                          <p:val>
                                            <p:strVal val="#ppt_h"/>
                                          </p:val>
                                        </p:tav>
                                      </p:tavLst>
                                    </p:anim>
                                    <p:anim calcmode="lin" valueType="num">
                                      <p:cBhvr>
                                        <p:cTn id="32" dur="500" fill="hold"/>
                                        <p:tgtEl>
                                          <p:spTgt spid="20497"/>
                                        </p:tgtEl>
                                        <p:attrNameLst>
                                          <p:attrName>ppt_x</p:attrName>
                                        </p:attrNameLst>
                                      </p:cBhvr>
                                      <p:tavLst>
                                        <p:tav tm="0">
                                          <p:val>
                                            <p:strVal val="#ppt_x-.2"/>
                                          </p:val>
                                        </p:tav>
                                        <p:tav tm="100000">
                                          <p:val>
                                            <p:strVal val="#ppt_x"/>
                                          </p:val>
                                        </p:tav>
                                      </p:tavLst>
                                    </p:anim>
                                    <p:anim calcmode="lin" valueType="num">
                                      <p:cBhvr>
                                        <p:cTn id="33" dur="500" fill="hold"/>
                                        <p:tgtEl>
                                          <p:spTgt spid="20497"/>
                                        </p:tgtEl>
                                        <p:attrNameLst>
                                          <p:attrName>ppt_y</p:attrName>
                                        </p:attrNameLst>
                                      </p:cBhvr>
                                      <p:tavLst>
                                        <p:tav tm="0">
                                          <p:val>
                                            <p:strVal val="#ppt_y"/>
                                          </p:val>
                                        </p:tav>
                                        <p:tav tm="100000">
                                          <p:val>
                                            <p:strVal val="#ppt_y"/>
                                          </p:val>
                                        </p:tav>
                                      </p:tavLst>
                                    </p:anim>
                                    <p:animEffect transition="in" filter="fade">
                                      <p:cBhvr>
                                        <p:cTn id="34" dur="500"/>
                                        <p:tgtEl>
                                          <p:spTgt spid="20497"/>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nodeType="clickEffect">
                                  <p:stCondLst>
                                    <p:cond delay="0"/>
                                  </p:stCondLst>
                                  <p:childTnLst>
                                    <p:set>
                                      <p:cBhvr>
                                        <p:cTn id="38" dur="1" fill="hold">
                                          <p:stCondLst>
                                            <p:cond delay="0"/>
                                          </p:stCondLst>
                                        </p:cTn>
                                        <p:tgtEl>
                                          <p:spTgt spid="20488"/>
                                        </p:tgtEl>
                                        <p:attrNameLst>
                                          <p:attrName>style.visibility</p:attrName>
                                        </p:attrNameLst>
                                      </p:cBhvr>
                                      <p:to>
                                        <p:strVal val="visible"/>
                                      </p:to>
                                    </p:set>
                                    <p:anim calcmode="lin" valueType="num">
                                      <p:cBhvr>
                                        <p:cTn id="39" dur="500" fill="hold"/>
                                        <p:tgtEl>
                                          <p:spTgt spid="20488"/>
                                        </p:tgtEl>
                                        <p:attrNameLst>
                                          <p:attrName>ppt_w</p:attrName>
                                        </p:attrNameLst>
                                      </p:cBhvr>
                                      <p:tavLst>
                                        <p:tav tm="0">
                                          <p:val>
                                            <p:strVal val="#ppt_w*0.05"/>
                                          </p:val>
                                        </p:tav>
                                        <p:tav tm="100000">
                                          <p:val>
                                            <p:strVal val="#ppt_w"/>
                                          </p:val>
                                        </p:tav>
                                      </p:tavLst>
                                    </p:anim>
                                    <p:anim calcmode="lin" valueType="num">
                                      <p:cBhvr>
                                        <p:cTn id="40" dur="500" fill="hold"/>
                                        <p:tgtEl>
                                          <p:spTgt spid="20488"/>
                                        </p:tgtEl>
                                        <p:attrNameLst>
                                          <p:attrName>ppt_h</p:attrName>
                                        </p:attrNameLst>
                                      </p:cBhvr>
                                      <p:tavLst>
                                        <p:tav tm="0">
                                          <p:val>
                                            <p:strVal val="#ppt_h"/>
                                          </p:val>
                                        </p:tav>
                                        <p:tav tm="100000">
                                          <p:val>
                                            <p:strVal val="#ppt_h"/>
                                          </p:val>
                                        </p:tav>
                                      </p:tavLst>
                                    </p:anim>
                                    <p:anim calcmode="lin" valueType="num">
                                      <p:cBhvr>
                                        <p:cTn id="41" dur="500" fill="hold"/>
                                        <p:tgtEl>
                                          <p:spTgt spid="20488"/>
                                        </p:tgtEl>
                                        <p:attrNameLst>
                                          <p:attrName>ppt_x</p:attrName>
                                        </p:attrNameLst>
                                      </p:cBhvr>
                                      <p:tavLst>
                                        <p:tav tm="0">
                                          <p:val>
                                            <p:strVal val="#ppt_x-.2"/>
                                          </p:val>
                                        </p:tav>
                                        <p:tav tm="100000">
                                          <p:val>
                                            <p:strVal val="#ppt_x"/>
                                          </p:val>
                                        </p:tav>
                                      </p:tavLst>
                                    </p:anim>
                                    <p:anim calcmode="lin" valueType="num">
                                      <p:cBhvr>
                                        <p:cTn id="42" dur="500" fill="hold"/>
                                        <p:tgtEl>
                                          <p:spTgt spid="20488"/>
                                        </p:tgtEl>
                                        <p:attrNameLst>
                                          <p:attrName>ppt_y</p:attrName>
                                        </p:attrNameLst>
                                      </p:cBhvr>
                                      <p:tavLst>
                                        <p:tav tm="0">
                                          <p:val>
                                            <p:strVal val="#ppt_y"/>
                                          </p:val>
                                        </p:tav>
                                        <p:tav tm="100000">
                                          <p:val>
                                            <p:strVal val="#ppt_y"/>
                                          </p:val>
                                        </p:tav>
                                      </p:tavLst>
                                    </p:anim>
                                    <p:animEffect transition="in" filter="fade">
                                      <p:cBhvr>
                                        <p:cTn id="43" dur="500"/>
                                        <p:tgtEl>
                                          <p:spTgt spid="20488"/>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nodeType="clickEffect">
                                  <p:stCondLst>
                                    <p:cond delay="0"/>
                                  </p:stCondLst>
                                  <p:childTnLst>
                                    <p:set>
                                      <p:cBhvr>
                                        <p:cTn id="47" dur="1" fill="hold">
                                          <p:stCondLst>
                                            <p:cond delay="0"/>
                                          </p:stCondLst>
                                        </p:cTn>
                                        <p:tgtEl>
                                          <p:spTgt spid="20483">
                                            <p:txEl>
                                              <p:pRg st="4" end="4"/>
                                            </p:txEl>
                                          </p:spTgt>
                                        </p:tgtEl>
                                        <p:attrNameLst>
                                          <p:attrName>style.visibility</p:attrName>
                                        </p:attrNameLst>
                                      </p:cBhvr>
                                      <p:to>
                                        <p:strVal val="visible"/>
                                      </p:to>
                                    </p:set>
                                    <p:anim calcmode="lin" valueType="num">
                                      <p:cBhvr>
                                        <p:cTn id="48" dur="500" fill="hold"/>
                                        <p:tgtEl>
                                          <p:spTgt spid="20483">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20483">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20483">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20483">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20483">
                                            <p:txEl>
                                              <p:pRg st="4" end="4"/>
                                            </p:txEl>
                                          </p:spTgt>
                                        </p:tgtEl>
                                      </p:cBhvr>
                                    </p:animEffect>
                                  </p:childTnLst>
                                </p:cTn>
                              </p:par>
                              <p:par>
                                <p:cTn id="53" presetID="54" presetClass="entr" presetSubtype="0" accel="100000" fill="hold" nodeType="withEffect">
                                  <p:stCondLst>
                                    <p:cond delay="0"/>
                                  </p:stCondLst>
                                  <p:childTnLst>
                                    <p:set>
                                      <p:cBhvr>
                                        <p:cTn id="54" dur="1" fill="hold">
                                          <p:stCondLst>
                                            <p:cond delay="0"/>
                                          </p:stCondLst>
                                        </p:cTn>
                                        <p:tgtEl>
                                          <p:spTgt spid="20483">
                                            <p:txEl>
                                              <p:pRg st="5" end="5"/>
                                            </p:txEl>
                                          </p:spTgt>
                                        </p:tgtEl>
                                        <p:attrNameLst>
                                          <p:attrName>style.visibility</p:attrName>
                                        </p:attrNameLst>
                                      </p:cBhvr>
                                      <p:to>
                                        <p:strVal val="visible"/>
                                      </p:to>
                                    </p:set>
                                    <p:anim calcmode="lin" valueType="num">
                                      <p:cBhvr>
                                        <p:cTn id="55" dur="500" fill="hold"/>
                                        <p:tgtEl>
                                          <p:spTgt spid="20483">
                                            <p:txEl>
                                              <p:pRg st="5" end="5"/>
                                            </p:txEl>
                                          </p:spTgt>
                                        </p:tgtEl>
                                        <p:attrNameLst>
                                          <p:attrName>ppt_w</p:attrName>
                                        </p:attrNameLst>
                                      </p:cBhvr>
                                      <p:tavLst>
                                        <p:tav tm="0">
                                          <p:val>
                                            <p:strVal val="#ppt_w*0.05"/>
                                          </p:val>
                                        </p:tav>
                                        <p:tav tm="100000">
                                          <p:val>
                                            <p:strVal val="#ppt_w"/>
                                          </p:val>
                                        </p:tav>
                                      </p:tavLst>
                                    </p:anim>
                                    <p:anim calcmode="lin" valueType="num">
                                      <p:cBhvr>
                                        <p:cTn id="56" dur="500" fill="hold"/>
                                        <p:tgtEl>
                                          <p:spTgt spid="20483">
                                            <p:txEl>
                                              <p:pRg st="5" end="5"/>
                                            </p:txEl>
                                          </p:spTgt>
                                        </p:tgtEl>
                                        <p:attrNameLst>
                                          <p:attrName>ppt_h</p:attrName>
                                        </p:attrNameLst>
                                      </p:cBhvr>
                                      <p:tavLst>
                                        <p:tav tm="0">
                                          <p:val>
                                            <p:strVal val="#ppt_h"/>
                                          </p:val>
                                        </p:tav>
                                        <p:tav tm="100000">
                                          <p:val>
                                            <p:strVal val="#ppt_h"/>
                                          </p:val>
                                        </p:tav>
                                      </p:tavLst>
                                    </p:anim>
                                    <p:anim calcmode="lin" valueType="num">
                                      <p:cBhvr>
                                        <p:cTn id="57" dur="500" fill="hold"/>
                                        <p:tgtEl>
                                          <p:spTgt spid="20483">
                                            <p:txEl>
                                              <p:pRg st="5" end="5"/>
                                            </p:txEl>
                                          </p:spTgt>
                                        </p:tgtEl>
                                        <p:attrNameLst>
                                          <p:attrName>ppt_x</p:attrName>
                                        </p:attrNameLst>
                                      </p:cBhvr>
                                      <p:tavLst>
                                        <p:tav tm="0">
                                          <p:val>
                                            <p:strVal val="#ppt_x-.2"/>
                                          </p:val>
                                        </p:tav>
                                        <p:tav tm="100000">
                                          <p:val>
                                            <p:strVal val="#ppt_x"/>
                                          </p:val>
                                        </p:tav>
                                      </p:tavLst>
                                    </p:anim>
                                    <p:anim calcmode="lin" valueType="num">
                                      <p:cBhvr>
                                        <p:cTn id="58" dur="500" fill="hold"/>
                                        <p:tgtEl>
                                          <p:spTgt spid="20483">
                                            <p:txEl>
                                              <p:pRg st="5" end="5"/>
                                            </p:txEl>
                                          </p:spTgt>
                                        </p:tgtEl>
                                        <p:attrNameLst>
                                          <p:attrName>ppt_y</p:attrName>
                                        </p:attrNameLst>
                                      </p:cBhvr>
                                      <p:tavLst>
                                        <p:tav tm="0">
                                          <p:val>
                                            <p:strVal val="#ppt_y"/>
                                          </p:val>
                                        </p:tav>
                                        <p:tav tm="100000">
                                          <p:val>
                                            <p:strVal val="#ppt_y"/>
                                          </p:val>
                                        </p:tav>
                                      </p:tavLst>
                                    </p:anim>
                                    <p:animEffect transition="in" filter="fade">
                                      <p:cBhvr>
                                        <p:cTn id="59" dur="500"/>
                                        <p:tgtEl>
                                          <p:spTgt spid="20483">
                                            <p:txEl>
                                              <p:pRg st="5" end="5"/>
                                            </p:txEl>
                                          </p:spTgt>
                                        </p:tgtEl>
                                      </p:cBhvr>
                                    </p:animEffect>
                                  </p:childTnLst>
                                </p:cTn>
                              </p:par>
                              <p:par>
                                <p:cTn id="60" presetID="54" presetClass="entr" presetSubtype="0" accel="100000" fill="hold" nodeType="withEffect">
                                  <p:stCondLst>
                                    <p:cond delay="0"/>
                                  </p:stCondLst>
                                  <p:childTnLst>
                                    <p:set>
                                      <p:cBhvr>
                                        <p:cTn id="61" dur="1" fill="hold">
                                          <p:stCondLst>
                                            <p:cond delay="0"/>
                                          </p:stCondLst>
                                        </p:cTn>
                                        <p:tgtEl>
                                          <p:spTgt spid="20483">
                                            <p:txEl>
                                              <p:pRg st="6" end="6"/>
                                            </p:txEl>
                                          </p:spTgt>
                                        </p:tgtEl>
                                        <p:attrNameLst>
                                          <p:attrName>style.visibility</p:attrName>
                                        </p:attrNameLst>
                                      </p:cBhvr>
                                      <p:to>
                                        <p:strVal val="visible"/>
                                      </p:to>
                                    </p:set>
                                    <p:anim calcmode="lin" valueType="num">
                                      <p:cBhvr>
                                        <p:cTn id="62" dur="500" fill="hold"/>
                                        <p:tgtEl>
                                          <p:spTgt spid="20483">
                                            <p:txEl>
                                              <p:pRg st="6" end="6"/>
                                            </p:txEl>
                                          </p:spTgt>
                                        </p:tgtEl>
                                        <p:attrNameLst>
                                          <p:attrName>ppt_w</p:attrName>
                                        </p:attrNameLst>
                                      </p:cBhvr>
                                      <p:tavLst>
                                        <p:tav tm="0">
                                          <p:val>
                                            <p:strVal val="#ppt_w*0.05"/>
                                          </p:val>
                                        </p:tav>
                                        <p:tav tm="100000">
                                          <p:val>
                                            <p:strVal val="#ppt_w"/>
                                          </p:val>
                                        </p:tav>
                                      </p:tavLst>
                                    </p:anim>
                                    <p:anim calcmode="lin" valueType="num">
                                      <p:cBhvr>
                                        <p:cTn id="63" dur="500" fill="hold"/>
                                        <p:tgtEl>
                                          <p:spTgt spid="20483">
                                            <p:txEl>
                                              <p:pRg st="6" end="6"/>
                                            </p:txEl>
                                          </p:spTgt>
                                        </p:tgtEl>
                                        <p:attrNameLst>
                                          <p:attrName>ppt_h</p:attrName>
                                        </p:attrNameLst>
                                      </p:cBhvr>
                                      <p:tavLst>
                                        <p:tav tm="0">
                                          <p:val>
                                            <p:strVal val="#ppt_h"/>
                                          </p:val>
                                        </p:tav>
                                        <p:tav tm="100000">
                                          <p:val>
                                            <p:strVal val="#ppt_h"/>
                                          </p:val>
                                        </p:tav>
                                      </p:tavLst>
                                    </p:anim>
                                    <p:anim calcmode="lin" valueType="num">
                                      <p:cBhvr>
                                        <p:cTn id="64" dur="500" fill="hold"/>
                                        <p:tgtEl>
                                          <p:spTgt spid="20483">
                                            <p:txEl>
                                              <p:pRg st="6" end="6"/>
                                            </p:txEl>
                                          </p:spTgt>
                                        </p:tgtEl>
                                        <p:attrNameLst>
                                          <p:attrName>ppt_x</p:attrName>
                                        </p:attrNameLst>
                                      </p:cBhvr>
                                      <p:tavLst>
                                        <p:tav tm="0">
                                          <p:val>
                                            <p:strVal val="#ppt_x-.2"/>
                                          </p:val>
                                        </p:tav>
                                        <p:tav tm="100000">
                                          <p:val>
                                            <p:strVal val="#ppt_x"/>
                                          </p:val>
                                        </p:tav>
                                      </p:tavLst>
                                    </p:anim>
                                    <p:anim calcmode="lin" valueType="num">
                                      <p:cBhvr>
                                        <p:cTn id="65" dur="500" fill="hold"/>
                                        <p:tgtEl>
                                          <p:spTgt spid="20483">
                                            <p:txEl>
                                              <p:pRg st="6" end="6"/>
                                            </p:txEl>
                                          </p:spTgt>
                                        </p:tgtEl>
                                        <p:attrNameLst>
                                          <p:attrName>ppt_y</p:attrName>
                                        </p:attrNameLst>
                                      </p:cBhvr>
                                      <p:tavLst>
                                        <p:tav tm="0">
                                          <p:val>
                                            <p:strVal val="#ppt_y"/>
                                          </p:val>
                                        </p:tav>
                                        <p:tav tm="100000">
                                          <p:val>
                                            <p:strVal val="#ppt_y"/>
                                          </p:val>
                                        </p:tav>
                                      </p:tavLst>
                                    </p:anim>
                                    <p:animEffect transition="in" filter="fade">
                                      <p:cBhvr>
                                        <p:cTn id="66" dur="500"/>
                                        <p:tgtEl>
                                          <p:spTgt spid="204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uiExpand="1"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CA" b="1" dirty="0"/>
              <a:t>Rotating Magnetic Field</a:t>
            </a:r>
            <a:endParaRPr lang="en-US" b="1" dirty="0"/>
          </a:p>
        </p:txBody>
      </p:sp>
      <p:pic>
        <p:nvPicPr>
          <p:cNvPr id="95236" name="Picture 4" descr="3ph01"/>
          <p:cNvPicPr>
            <a:picLocks noGrp="1" noChangeAspect="1" noChangeArrowheads="1"/>
          </p:cNvPicPr>
          <p:nvPr>
            <p:ph sz="half" idx="1"/>
          </p:nvPr>
        </p:nvPicPr>
        <p:blipFill>
          <a:blip r:embed="rId2" cstate="print"/>
          <a:srcRect/>
          <a:stretch>
            <a:fillRect/>
          </a:stretch>
        </p:blipFill>
        <p:spPr>
          <a:xfrm>
            <a:off x="4876800" y="1905000"/>
            <a:ext cx="4038600" cy="3429000"/>
          </a:xfrm>
          <a:noFill/>
          <a:ln w="28575">
            <a:solidFill>
              <a:srgbClr val="92D050"/>
            </a:solidFill>
          </a:ln>
        </p:spPr>
      </p:pic>
      <p:pic>
        <p:nvPicPr>
          <p:cNvPr id="95257" name="Picture 25" descr="3phase4"/>
          <p:cNvPicPr>
            <a:picLocks noGrp="1" noChangeAspect="1" noChangeArrowheads="1"/>
          </p:cNvPicPr>
          <p:nvPr>
            <p:ph sz="half" idx="2"/>
          </p:nvPr>
        </p:nvPicPr>
        <p:blipFill>
          <a:blip r:embed="rId3" cstate="print"/>
          <a:srcRect/>
          <a:stretch>
            <a:fillRect/>
          </a:stretch>
        </p:blipFill>
        <p:spPr>
          <a:xfrm>
            <a:off x="228600" y="1981200"/>
            <a:ext cx="4114800" cy="3378200"/>
          </a:xfrm>
          <a:prstGeom prst="rect">
            <a:avLst/>
          </a:prstGeom>
          <a:ln w="88900" cap="sq" cmpd="thickThin">
            <a:solidFill>
              <a:srgbClr val="92D050"/>
            </a:solidFill>
            <a:prstDash val="solid"/>
            <a:miter lim="800000"/>
          </a:ln>
          <a:effectLst>
            <a:innerShdw blurRad="76200">
              <a:srgbClr val="000000"/>
            </a:innerShdw>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5234"/>
                                        </p:tgtEl>
                                        <p:attrNameLst>
                                          <p:attrName>style.visibility</p:attrName>
                                        </p:attrNameLst>
                                      </p:cBhvr>
                                      <p:to>
                                        <p:strVal val="visible"/>
                                      </p:to>
                                    </p:set>
                                    <p:animEffect transition="in" filter="diamond(in)">
                                      <p:cBhvr>
                                        <p:cTn id="7" dur="2000"/>
                                        <p:tgtEl>
                                          <p:spTgt spid="95234"/>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95236"/>
                                        </p:tgtEl>
                                        <p:attrNameLst>
                                          <p:attrName>style.visibility</p:attrName>
                                        </p:attrNameLst>
                                      </p:cBhvr>
                                      <p:to>
                                        <p:strVal val="visible"/>
                                      </p:to>
                                    </p:set>
                                    <p:anim calcmode="lin" valueType="num">
                                      <p:cBhvr>
                                        <p:cTn id="12" dur="500" fill="hold"/>
                                        <p:tgtEl>
                                          <p:spTgt spid="95236"/>
                                        </p:tgtEl>
                                        <p:attrNameLst>
                                          <p:attrName>ppt_w</p:attrName>
                                        </p:attrNameLst>
                                      </p:cBhvr>
                                      <p:tavLst>
                                        <p:tav tm="0">
                                          <p:val>
                                            <p:strVal val="#ppt_w*0.05"/>
                                          </p:val>
                                        </p:tav>
                                        <p:tav tm="100000">
                                          <p:val>
                                            <p:strVal val="#ppt_w"/>
                                          </p:val>
                                        </p:tav>
                                      </p:tavLst>
                                    </p:anim>
                                    <p:anim calcmode="lin" valueType="num">
                                      <p:cBhvr>
                                        <p:cTn id="13" dur="500" fill="hold"/>
                                        <p:tgtEl>
                                          <p:spTgt spid="95236"/>
                                        </p:tgtEl>
                                        <p:attrNameLst>
                                          <p:attrName>ppt_h</p:attrName>
                                        </p:attrNameLst>
                                      </p:cBhvr>
                                      <p:tavLst>
                                        <p:tav tm="0">
                                          <p:val>
                                            <p:strVal val="#ppt_h"/>
                                          </p:val>
                                        </p:tav>
                                        <p:tav tm="100000">
                                          <p:val>
                                            <p:strVal val="#ppt_h"/>
                                          </p:val>
                                        </p:tav>
                                      </p:tavLst>
                                    </p:anim>
                                    <p:anim calcmode="lin" valueType="num">
                                      <p:cBhvr>
                                        <p:cTn id="14" dur="500" fill="hold"/>
                                        <p:tgtEl>
                                          <p:spTgt spid="95236"/>
                                        </p:tgtEl>
                                        <p:attrNameLst>
                                          <p:attrName>ppt_x</p:attrName>
                                        </p:attrNameLst>
                                      </p:cBhvr>
                                      <p:tavLst>
                                        <p:tav tm="0">
                                          <p:val>
                                            <p:strVal val="#ppt_x-.2"/>
                                          </p:val>
                                        </p:tav>
                                        <p:tav tm="100000">
                                          <p:val>
                                            <p:strVal val="#ppt_x"/>
                                          </p:val>
                                        </p:tav>
                                      </p:tavLst>
                                    </p:anim>
                                    <p:anim calcmode="lin" valueType="num">
                                      <p:cBhvr>
                                        <p:cTn id="15" dur="500" fill="hold"/>
                                        <p:tgtEl>
                                          <p:spTgt spid="95236"/>
                                        </p:tgtEl>
                                        <p:attrNameLst>
                                          <p:attrName>ppt_y</p:attrName>
                                        </p:attrNameLst>
                                      </p:cBhvr>
                                      <p:tavLst>
                                        <p:tav tm="0">
                                          <p:val>
                                            <p:strVal val="#ppt_y"/>
                                          </p:val>
                                        </p:tav>
                                        <p:tav tm="100000">
                                          <p:val>
                                            <p:strVal val="#ppt_y"/>
                                          </p:val>
                                        </p:tav>
                                      </p:tavLst>
                                    </p:anim>
                                    <p:animEffect transition="in" filter="fade">
                                      <p:cBhvr>
                                        <p:cTn id="16" dur="500"/>
                                        <p:tgtEl>
                                          <p:spTgt spid="95236"/>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nodeType="clickEffect">
                                  <p:stCondLst>
                                    <p:cond delay="0"/>
                                  </p:stCondLst>
                                  <p:childTnLst>
                                    <p:set>
                                      <p:cBhvr>
                                        <p:cTn id="20" dur="1" fill="hold">
                                          <p:stCondLst>
                                            <p:cond delay="0"/>
                                          </p:stCondLst>
                                        </p:cTn>
                                        <p:tgtEl>
                                          <p:spTgt spid="95257"/>
                                        </p:tgtEl>
                                        <p:attrNameLst>
                                          <p:attrName>style.visibility</p:attrName>
                                        </p:attrNameLst>
                                      </p:cBhvr>
                                      <p:to>
                                        <p:strVal val="visible"/>
                                      </p:to>
                                    </p:set>
                                    <p:anim calcmode="lin" valueType="num">
                                      <p:cBhvr>
                                        <p:cTn id="21" dur="500" fill="hold"/>
                                        <p:tgtEl>
                                          <p:spTgt spid="95257"/>
                                        </p:tgtEl>
                                        <p:attrNameLst>
                                          <p:attrName>ppt_w</p:attrName>
                                        </p:attrNameLst>
                                      </p:cBhvr>
                                      <p:tavLst>
                                        <p:tav tm="0">
                                          <p:val>
                                            <p:strVal val="#ppt_w*0.05"/>
                                          </p:val>
                                        </p:tav>
                                        <p:tav tm="100000">
                                          <p:val>
                                            <p:strVal val="#ppt_w"/>
                                          </p:val>
                                        </p:tav>
                                      </p:tavLst>
                                    </p:anim>
                                    <p:anim calcmode="lin" valueType="num">
                                      <p:cBhvr>
                                        <p:cTn id="22" dur="500" fill="hold"/>
                                        <p:tgtEl>
                                          <p:spTgt spid="95257"/>
                                        </p:tgtEl>
                                        <p:attrNameLst>
                                          <p:attrName>ppt_h</p:attrName>
                                        </p:attrNameLst>
                                      </p:cBhvr>
                                      <p:tavLst>
                                        <p:tav tm="0">
                                          <p:val>
                                            <p:strVal val="#ppt_h"/>
                                          </p:val>
                                        </p:tav>
                                        <p:tav tm="100000">
                                          <p:val>
                                            <p:strVal val="#ppt_h"/>
                                          </p:val>
                                        </p:tav>
                                      </p:tavLst>
                                    </p:anim>
                                    <p:anim calcmode="lin" valueType="num">
                                      <p:cBhvr>
                                        <p:cTn id="23" dur="500" fill="hold"/>
                                        <p:tgtEl>
                                          <p:spTgt spid="95257"/>
                                        </p:tgtEl>
                                        <p:attrNameLst>
                                          <p:attrName>ppt_x</p:attrName>
                                        </p:attrNameLst>
                                      </p:cBhvr>
                                      <p:tavLst>
                                        <p:tav tm="0">
                                          <p:val>
                                            <p:strVal val="#ppt_x-.2"/>
                                          </p:val>
                                        </p:tav>
                                        <p:tav tm="100000">
                                          <p:val>
                                            <p:strVal val="#ppt_x"/>
                                          </p:val>
                                        </p:tav>
                                      </p:tavLst>
                                    </p:anim>
                                    <p:anim calcmode="lin" valueType="num">
                                      <p:cBhvr>
                                        <p:cTn id="24" dur="500" fill="hold"/>
                                        <p:tgtEl>
                                          <p:spTgt spid="95257"/>
                                        </p:tgtEl>
                                        <p:attrNameLst>
                                          <p:attrName>ppt_y</p:attrName>
                                        </p:attrNameLst>
                                      </p:cBhvr>
                                      <p:tavLst>
                                        <p:tav tm="0">
                                          <p:val>
                                            <p:strVal val="#ppt_y"/>
                                          </p:val>
                                        </p:tav>
                                        <p:tav tm="100000">
                                          <p:val>
                                            <p:strVal val="#ppt_y"/>
                                          </p:val>
                                        </p:tav>
                                      </p:tavLst>
                                    </p:anim>
                                    <p:animEffect transition="in" filter="fade">
                                      <p:cBhvr>
                                        <p:cTn id="25" dur="500"/>
                                        <p:tgtEl>
                                          <p:spTgt spid="95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CA" b="1" dirty="0"/>
              <a:t>Rotating Magnetic Field</a:t>
            </a:r>
            <a:endParaRPr lang="en-US" b="1" dirty="0"/>
          </a:p>
        </p:txBody>
      </p:sp>
      <p:pic>
        <p:nvPicPr>
          <p:cNvPr id="106510" name="Picture 14" descr="3ph07b"/>
          <p:cNvPicPr>
            <a:picLocks noGrp="1" noChangeAspect="1" noChangeArrowheads="1"/>
          </p:cNvPicPr>
          <p:nvPr>
            <p:ph sz="half" idx="1"/>
          </p:nvPr>
        </p:nvPicPr>
        <p:blipFill>
          <a:blip r:embed="rId2" cstate="print"/>
          <a:srcRect/>
          <a:stretch>
            <a:fillRect/>
          </a:stretch>
        </p:blipFill>
        <p:spPr>
          <a:xfrm>
            <a:off x="5714999" y="1989138"/>
            <a:ext cx="3249613" cy="3268662"/>
          </a:xfrm>
          <a:noFill/>
          <a:ln w="28575">
            <a:solidFill>
              <a:srgbClr val="92D050"/>
            </a:solidFill>
          </a:ln>
        </p:spPr>
      </p:pic>
      <p:pic>
        <p:nvPicPr>
          <p:cNvPr id="106508" name="Picture 12" descr="3phase4"/>
          <p:cNvPicPr>
            <a:picLocks noChangeAspect="1" noChangeArrowheads="1"/>
          </p:cNvPicPr>
          <p:nvPr/>
        </p:nvPicPr>
        <p:blipFill>
          <a:blip r:embed="rId3" cstate="print"/>
          <a:srcRect/>
          <a:stretch>
            <a:fillRect/>
          </a:stretch>
        </p:blipFill>
        <p:spPr bwMode="auto">
          <a:xfrm>
            <a:off x="107950" y="1700213"/>
            <a:ext cx="5297488" cy="4040187"/>
          </a:xfrm>
          <a:prstGeom prst="rect">
            <a:avLst/>
          </a:prstGeom>
          <a:noFill/>
          <a:ln w="38100">
            <a:solidFill>
              <a:srgbClr val="92D050"/>
            </a:solidFill>
            <a:miter lim="800000"/>
            <a:headEnd/>
            <a:tailEnd/>
          </a:ln>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6498"/>
                                        </p:tgtEl>
                                        <p:attrNameLst>
                                          <p:attrName>style.visibility</p:attrName>
                                        </p:attrNameLst>
                                      </p:cBhvr>
                                      <p:to>
                                        <p:strVal val="visible"/>
                                      </p:to>
                                    </p:set>
                                    <p:animEffect transition="in" filter="diamond(in)">
                                      <p:cBhvr>
                                        <p:cTn id="7" dur="2000"/>
                                        <p:tgtEl>
                                          <p:spTgt spid="106498"/>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106508"/>
                                        </p:tgtEl>
                                        <p:attrNameLst>
                                          <p:attrName>style.visibility</p:attrName>
                                        </p:attrNameLst>
                                      </p:cBhvr>
                                      <p:to>
                                        <p:strVal val="visible"/>
                                      </p:to>
                                    </p:set>
                                    <p:anim calcmode="lin" valueType="num">
                                      <p:cBhvr>
                                        <p:cTn id="12" dur="500" fill="hold"/>
                                        <p:tgtEl>
                                          <p:spTgt spid="106508"/>
                                        </p:tgtEl>
                                        <p:attrNameLst>
                                          <p:attrName>ppt_w</p:attrName>
                                        </p:attrNameLst>
                                      </p:cBhvr>
                                      <p:tavLst>
                                        <p:tav tm="0">
                                          <p:val>
                                            <p:strVal val="#ppt_w*0.05"/>
                                          </p:val>
                                        </p:tav>
                                        <p:tav tm="100000">
                                          <p:val>
                                            <p:strVal val="#ppt_w"/>
                                          </p:val>
                                        </p:tav>
                                      </p:tavLst>
                                    </p:anim>
                                    <p:anim calcmode="lin" valueType="num">
                                      <p:cBhvr>
                                        <p:cTn id="13" dur="500" fill="hold"/>
                                        <p:tgtEl>
                                          <p:spTgt spid="106508"/>
                                        </p:tgtEl>
                                        <p:attrNameLst>
                                          <p:attrName>ppt_h</p:attrName>
                                        </p:attrNameLst>
                                      </p:cBhvr>
                                      <p:tavLst>
                                        <p:tav tm="0">
                                          <p:val>
                                            <p:strVal val="#ppt_h"/>
                                          </p:val>
                                        </p:tav>
                                        <p:tav tm="100000">
                                          <p:val>
                                            <p:strVal val="#ppt_h"/>
                                          </p:val>
                                        </p:tav>
                                      </p:tavLst>
                                    </p:anim>
                                    <p:anim calcmode="lin" valueType="num">
                                      <p:cBhvr>
                                        <p:cTn id="14" dur="500" fill="hold"/>
                                        <p:tgtEl>
                                          <p:spTgt spid="106508"/>
                                        </p:tgtEl>
                                        <p:attrNameLst>
                                          <p:attrName>ppt_x</p:attrName>
                                        </p:attrNameLst>
                                      </p:cBhvr>
                                      <p:tavLst>
                                        <p:tav tm="0">
                                          <p:val>
                                            <p:strVal val="#ppt_x-.2"/>
                                          </p:val>
                                        </p:tav>
                                        <p:tav tm="100000">
                                          <p:val>
                                            <p:strVal val="#ppt_x"/>
                                          </p:val>
                                        </p:tav>
                                      </p:tavLst>
                                    </p:anim>
                                    <p:anim calcmode="lin" valueType="num">
                                      <p:cBhvr>
                                        <p:cTn id="15" dur="500" fill="hold"/>
                                        <p:tgtEl>
                                          <p:spTgt spid="106508"/>
                                        </p:tgtEl>
                                        <p:attrNameLst>
                                          <p:attrName>ppt_y</p:attrName>
                                        </p:attrNameLst>
                                      </p:cBhvr>
                                      <p:tavLst>
                                        <p:tav tm="0">
                                          <p:val>
                                            <p:strVal val="#ppt_y"/>
                                          </p:val>
                                        </p:tav>
                                        <p:tav tm="100000">
                                          <p:val>
                                            <p:strVal val="#ppt_y"/>
                                          </p:val>
                                        </p:tav>
                                      </p:tavLst>
                                    </p:anim>
                                    <p:animEffect transition="in" filter="fade">
                                      <p:cBhvr>
                                        <p:cTn id="16" dur="500"/>
                                        <p:tgtEl>
                                          <p:spTgt spid="106508"/>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nodeType="clickEffect">
                                  <p:stCondLst>
                                    <p:cond delay="0"/>
                                  </p:stCondLst>
                                  <p:childTnLst>
                                    <p:set>
                                      <p:cBhvr>
                                        <p:cTn id="20" dur="1" fill="hold">
                                          <p:stCondLst>
                                            <p:cond delay="0"/>
                                          </p:stCondLst>
                                        </p:cTn>
                                        <p:tgtEl>
                                          <p:spTgt spid="106510"/>
                                        </p:tgtEl>
                                        <p:attrNameLst>
                                          <p:attrName>style.visibility</p:attrName>
                                        </p:attrNameLst>
                                      </p:cBhvr>
                                      <p:to>
                                        <p:strVal val="visible"/>
                                      </p:to>
                                    </p:set>
                                    <p:anim calcmode="lin" valueType="num">
                                      <p:cBhvr>
                                        <p:cTn id="21" dur="500" fill="hold"/>
                                        <p:tgtEl>
                                          <p:spTgt spid="106510"/>
                                        </p:tgtEl>
                                        <p:attrNameLst>
                                          <p:attrName>ppt_w</p:attrName>
                                        </p:attrNameLst>
                                      </p:cBhvr>
                                      <p:tavLst>
                                        <p:tav tm="0">
                                          <p:val>
                                            <p:strVal val="#ppt_w*0.05"/>
                                          </p:val>
                                        </p:tav>
                                        <p:tav tm="100000">
                                          <p:val>
                                            <p:strVal val="#ppt_w"/>
                                          </p:val>
                                        </p:tav>
                                      </p:tavLst>
                                    </p:anim>
                                    <p:anim calcmode="lin" valueType="num">
                                      <p:cBhvr>
                                        <p:cTn id="22" dur="500" fill="hold"/>
                                        <p:tgtEl>
                                          <p:spTgt spid="106510"/>
                                        </p:tgtEl>
                                        <p:attrNameLst>
                                          <p:attrName>ppt_h</p:attrName>
                                        </p:attrNameLst>
                                      </p:cBhvr>
                                      <p:tavLst>
                                        <p:tav tm="0">
                                          <p:val>
                                            <p:strVal val="#ppt_h"/>
                                          </p:val>
                                        </p:tav>
                                        <p:tav tm="100000">
                                          <p:val>
                                            <p:strVal val="#ppt_h"/>
                                          </p:val>
                                        </p:tav>
                                      </p:tavLst>
                                    </p:anim>
                                    <p:anim calcmode="lin" valueType="num">
                                      <p:cBhvr>
                                        <p:cTn id="23" dur="500" fill="hold"/>
                                        <p:tgtEl>
                                          <p:spTgt spid="106510"/>
                                        </p:tgtEl>
                                        <p:attrNameLst>
                                          <p:attrName>ppt_x</p:attrName>
                                        </p:attrNameLst>
                                      </p:cBhvr>
                                      <p:tavLst>
                                        <p:tav tm="0">
                                          <p:val>
                                            <p:strVal val="#ppt_x-.2"/>
                                          </p:val>
                                        </p:tav>
                                        <p:tav tm="100000">
                                          <p:val>
                                            <p:strVal val="#ppt_x"/>
                                          </p:val>
                                        </p:tav>
                                      </p:tavLst>
                                    </p:anim>
                                    <p:anim calcmode="lin" valueType="num">
                                      <p:cBhvr>
                                        <p:cTn id="24" dur="500" fill="hold"/>
                                        <p:tgtEl>
                                          <p:spTgt spid="106510"/>
                                        </p:tgtEl>
                                        <p:attrNameLst>
                                          <p:attrName>ppt_y</p:attrName>
                                        </p:attrNameLst>
                                      </p:cBhvr>
                                      <p:tavLst>
                                        <p:tav tm="0">
                                          <p:val>
                                            <p:strVal val="#ppt_y"/>
                                          </p:val>
                                        </p:tav>
                                        <p:tav tm="100000">
                                          <p:val>
                                            <p:strVal val="#ppt_y"/>
                                          </p:val>
                                        </p:tav>
                                      </p:tavLst>
                                    </p:anim>
                                    <p:animEffect transition="in" filter="fade">
                                      <p:cBhvr>
                                        <p:cTn id="25" dur="500"/>
                                        <p:tgtEl>
                                          <p:spTgt spid="106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3"/>
          <p:cNvSpPr>
            <a:spLocks noGrp="1" noChangeArrowheads="1"/>
          </p:cNvSpPr>
          <p:nvPr>
            <p:ph type="title"/>
          </p:nvPr>
        </p:nvSpPr>
        <p:spPr>
          <a:xfrm>
            <a:off x="0" y="209550"/>
            <a:ext cx="8991600" cy="1143000"/>
          </a:xfrm>
          <a:noFill/>
        </p:spPr>
        <p:txBody>
          <a:bodyPr>
            <a:noAutofit/>
          </a:bodyPr>
          <a:lstStyle/>
          <a:p>
            <a:pPr algn="ctr"/>
            <a:r>
              <a:rPr lang="en-US" sz="4000" b="1" dirty="0" smtClean="0">
                <a:solidFill>
                  <a:schemeClr val="accent1"/>
                </a:solidFill>
              </a:rPr>
              <a:t>Rotating Field – Direction of rotation</a:t>
            </a:r>
          </a:p>
        </p:txBody>
      </p:sp>
      <p:sp>
        <p:nvSpPr>
          <p:cNvPr id="11267" name="Rectangle 2"/>
          <p:cNvSpPr>
            <a:spLocks noGrp="1" noChangeArrowheads="1"/>
          </p:cNvSpPr>
          <p:nvPr>
            <p:ph idx="1"/>
          </p:nvPr>
        </p:nvSpPr>
        <p:spPr>
          <a:xfrm>
            <a:off x="0" y="1600200"/>
            <a:ext cx="5562600" cy="4953000"/>
          </a:xfrm>
        </p:spPr>
        <p:txBody>
          <a:bodyPr>
            <a:normAutofit/>
          </a:bodyPr>
          <a:lstStyle/>
          <a:p>
            <a:pPr>
              <a:buFontTx/>
              <a:buNone/>
            </a:pPr>
            <a:r>
              <a:rPr lang="en-US" dirty="0" smtClean="0">
                <a:latin typeface="Times New Roman" pitchFamily="18" charset="0"/>
                <a:cs typeface="Times New Roman" pitchFamily="18" charset="0"/>
              </a:rPr>
              <a:t>The phase current waveforms follow each other in the sequence A-B-</a:t>
            </a:r>
            <a:r>
              <a:rPr lang="en-US" dirty="0" err="1" smtClean="0">
                <a:latin typeface="Times New Roman" pitchFamily="18" charset="0"/>
                <a:cs typeface="Times New Roman" pitchFamily="18" charset="0"/>
              </a:rPr>
              <a:t>C.This</a:t>
            </a:r>
            <a:r>
              <a:rPr lang="en-US" dirty="0" smtClean="0">
                <a:latin typeface="Times New Roman" pitchFamily="18" charset="0"/>
                <a:cs typeface="Times New Roman" pitchFamily="18" charset="0"/>
              </a:rPr>
              <a:t> produces a clockwise rotating magnetic field.</a:t>
            </a:r>
          </a:p>
          <a:p>
            <a:pPr>
              <a:buFontTx/>
              <a:buNone/>
            </a:pPr>
            <a:r>
              <a:rPr lang="en-US" dirty="0" smtClean="0">
                <a:latin typeface="Times New Roman" pitchFamily="18" charset="0"/>
                <a:cs typeface="Times New Roman" pitchFamily="18" charset="0"/>
              </a:rPr>
              <a:t>If we interchange any two of the lines connected to the stator, the new phase sequence will be A-C-</a:t>
            </a:r>
            <a:r>
              <a:rPr lang="en-US" dirty="0" err="1" smtClean="0">
                <a:latin typeface="Times New Roman" pitchFamily="18" charset="0"/>
                <a:cs typeface="Times New Roman" pitchFamily="18" charset="0"/>
              </a:rPr>
              <a:t>B.This</a:t>
            </a:r>
            <a:r>
              <a:rPr lang="en-US" dirty="0" smtClean="0">
                <a:latin typeface="Times New Roman" pitchFamily="18" charset="0"/>
                <a:cs typeface="Times New Roman" pitchFamily="18" charset="0"/>
              </a:rPr>
              <a:t> will produce a counterclockwise rotating field, reversing the motor </a:t>
            </a:r>
            <a:r>
              <a:rPr lang="en-US" dirty="0" err="1" smtClean="0">
                <a:latin typeface="Times New Roman" pitchFamily="18" charset="0"/>
                <a:cs typeface="Times New Roman" pitchFamily="18" charset="0"/>
              </a:rPr>
              <a:t>direction.l</a:t>
            </a:r>
            <a:r>
              <a:rPr lang="en-US" dirty="0" smtClean="0">
                <a:latin typeface="Times New Roman" pitchFamily="18" charset="0"/>
                <a:cs typeface="Times New Roman" pitchFamily="18" charset="0"/>
              </a:rPr>
              <a:t>;</a:t>
            </a:r>
          </a:p>
        </p:txBody>
      </p:sp>
      <p:sp>
        <p:nvSpPr>
          <p:cNvPr id="11266" name="Slide Number Placeholder 5"/>
          <p:cNvSpPr>
            <a:spLocks noGrp="1"/>
          </p:cNvSpPr>
          <p:nvPr>
            <p:ph type="sldNum" sz="quarter" idx="12"/>
          </p:nvPr>
        </p:nvSpPr>
        <p:spPr>
          <a:noFill/>
        </p:spPr>
        <p:txBody>
          <a:bodyPr/>
          <a:lstStyle/>
          <a:p>
            <a:fld id="{31EC0E90-47A5-40CD-B30C-C908FCC1ED88}" type="slidenum">
              <a:rPr lang="ar-SA"/>
              <a:pPr/>
              <a:t>79</a:t>
            </a:fld>
            <a:endParaRPr lang="en-US"/>
          </a:p>
        </p:txBody>
      </p:sp>
      <p:pic>
        <p:nvPicPr>
          <p:cNvPr id="5" name="Picture 4" descr="3ph"/>
          <p:cNvPicPr>
            <a:picLocks noChangeAspect="1" noChangeArrowheads="1" noCrop="1"/>
          </p:cNvPicPr>
          <p:nvPr/>
        </p:nvPicPr>
        <p:blipFill>
          <a:blip r:embed="rId2" cstate="print"/>
          <a:srcRect/>
          <a:stretch>
            <a:fillRect/>
          </a:stretch>
        </p:blipFill>
        <p:spPr>
          <a:xfrm>
            <a:off x="5562600" y="2286000"/>
            <a:ext cx="3352800" cy="3200400"/>
          </a:xfrm>
          <a:prstGeom prst="rect">
            <a:avLst/>
          </a:prstGeom>
          <a:ln w="88900" cap="sq" cmpd="thickThin">
            <a:solidFill>
              <a:srgbClr val="92D050"/>
            </a:solidFill>
            <a:prstDash val="solid"/>
            <a:miter lim="800000"/>
          </a:ln>
          <a:effectLst>
            <a:innerShdw blurRad="76200">
              <a:srgbClr val="000000"/>
            </a:innerShdw>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p:cTn id="7" dur="500" fill="hold"/>
                                        <p:tgtEl>
                                          <p:spTgt spid="11267">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11267">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11267">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11267">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1126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11267">
                                            <p:txEl>
                                              <p:pRg st="1" end="1"/>
                                            </p:txEl>
                                          </p:spTgt>
                                        </p:tgtEl>
                                        <p:attrNameLst>
                                          <p:attrName>style.visibility</p:attrName>
                                        </p:attrNameLst>
                                      </p:cBhvr>
                                      <p:to>
                                        <p:strVal val="visible"/>
                                      </p:to>
                                    </p:set>
                                    <p:anim calcmode="lin" valueType="num">
                                      <p:cBhvr>
                                        <p:cTn id="16" dur="500" fill="hold"/>
                                        <p:tgtEl>
                                          <p:spTgt spid="11267">
                                            <p:txEl>
                                              <p:pRg st="1" end="1"/>
                                            </p:txEl>
                                          </p:spTgt>
                                        </p:tgtEl>
                                        <p:attrNameLst>
                                          <p:attrName>ppt_w</p:attrName>
                                        </p:attrNameLst>
                                      </p:cBhvr>
                                      <p:tavLst>
                                        <p:tav tm="0">
                                          <p:val>
                                            <p:strVal val="#ppt_w*0.05"/>
                                          </p:val>
                                        </p:tav>
                                        <p:tav tm="100000">
                                          <p:val>
                                            <p:strVal val="#ppt_w"/>
                                          </p:val>
                                        </p:tav>
                                      </p:tavLst>
                                    </p:anim>
                                    <p:anim calcmode="lin" valueType="num">
                                      <p:cBhvr>
                                        <p:cTn id="17" dur="500" fill="hold"/>
                                        <p:tgtEl>
                                          <p:spTgt spid="11267">
                                            <p:txEl>
                                              <p:pRg st="1" end="1"/>
                                            </p:txEl>
                                          </p:spTgt>
                                        </p:tgtEl>
                                        <p:attrNameLst>
                                          <p:attrName>ppt_h</p:attrName>
                                        </p:attrNameLst>
                                      </p:cBhvr>
                                      <p:tavLst>
                                        <p:tav tm="0">
                                          <p:val>
                                            <p:strVal val="#ppt_h"/>
                                          </p:val>
                                        </p:tav>
                                        <p:tav tm="100000">
                                          <p:val>
                                            <p:strVal val="#ppt_h"/>
                                          </p:val>
                                        </p:tav>
                                      </p:tavLst>
                                    </p:anim>
                                    <p:anim calcmode="lin" valueType="num">
                                      <p:cBhvr>
                                        <p:cTn id="18" dur="500" fill="hold"/>
                                        <p:tgtEl>
                                          <p:spTgt spid="11267">
                                            <p:txEl>
                                              <p:pRg st="1" end="1"/>
                                            </p:txEl>
                                          </p:spTgt>
                                        </p:tgtEl>
                                        <p:attrNameLst>
                                          <p:attrName>ppt_x</p:attrName>
                                        </p:attrNameLst>
                                      </p:cBhvr>
                                      <p:tavLst>
                                        <p:tav tm="0">
                                          <p:val>
                                            <p:strVal val="#ppt_x-.2"/>
                                          </p:val>
                                        </p:tav>
                                        <p:tav tm="100000">
                                          <p:val>
                                            <p:strVal val="#ppt_x"/>
                                          </p:val>
                                        </p:tav>
                                      </p:tavLst>
                                    </p:anim>
                                    <p:anim calcmode="lin" valueType="num">
                                      <p:cBhvr>
                                        <p:cTn id="19" dur="500" fill="hold"/>
                                        <p:tgtEl>
                                          <p:spTgt spid="11267">
                                            <p:txEl>
                                              <p:pRg st="1" end="1"/>
                                            </p:txEl>
                                          </p:spTgt>
                                        </p:tgtEl>
                                        <p:attrNameLst>
                                          <p:attrName>ppt_y</p:attrName>
                                        </p:attrNameLst>
                                      </p:cBhvr>
                                      <p:tavLst>
                                        <p:tav tm="0">
                                          <p:val>
                                            <p:strVal val="#ppt_y"/>
                                          </p:val>
                                        </p:tav>
                                        <p:tav tm="100000">
                                          <p:val>
                                            <p:strVal val="#ppt_y"/>
                                          </p:val>
                                        </p:tav>
                                      </p:tavLst>
                                    </p:anim>
                                    <p:animEffect transition="in" filter="fade">
                                      <p:cBhvr>
                                        <p:cTn id="20" dur="500"/>
                                        <p:tgtEl>
                                          <p:spTgt spid="112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09600" y="457200"/>
            <a:ext cx="8001000" cy="892175"/>
          </a:xfrm>
        </p:spPr>
        <p:txBody>
          <a:bodyPr>
            <a:normAutofit fontScale="90000"/>
          </a:bodyPr>
          <a:lstStyle/>
          <a:p>
            <a:pPr algn="ctr"/>
            <a:r>
              <a:rPr lang="en-CA" b="1" dirty="0" smtClean="0"/>
              <a:t>No of Poles and Synchronous </a:t>
            </a:r>
            <a:r>
              <a:rPr lang="en-CA" b="1" dirty="0"/>
              <a:t>S</a:t>
            </a:r>
            <a:r>
              <a:rPr lang="en-CA" b="1" dirty="0" smtClean="0"/>
              <a:t>peed</a:t>
            </a:r>
            <a:endParaRPr lang="en-US" b="1" dirty="0"/>
          </a:p>
        </p:txBody>
      </p:sp>
      <p:graphicFrame>
        <p:nvGraphicFramePr>
          <p:cNvPr id="108629" name="Group 85"/>
          <p:cNvGraphicFramePr>
            <a:graphicFrameLocks noGrp="1"/>
          </p:cNvGraphicFramePr>
          <p:nvPr>
            <p:ph type="tbl" idx="1"/>
          </p:nvPr>
        </p:nvGraphicFramePr>
        <p:xfrm>
          <a:off x="914400" y="2057400"/>
          <a:ext cx="7380287" cy="4246563"/>
        </p:xfrm>
        <a:graphic>
          <a:graphicData uri="http://schemas.openxmlformats.org/drawingml/2006/table">
            <a:tbl>
              <a:tblPr/>
              <a:tblGrid>
                <a:gridCol w="2460625"/>
                <a:gridCol w="2459037"/>
                <a:gridCol w="2460625"/>
              </a:tblGrid>
              <a:tr h="606425">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P</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50 Hz</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60 Hz</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r>
              <a:tr h="606425">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2</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3000</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3600</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r>
              <a:tr h="606425">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4</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1500</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1800</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r>
              <a:tr h="608013">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6</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smtClean="0">
                          <a:ln>
                            <a:noFill/>
                          </a:ln>
                          <a:solidFill>
                            <a:schemeClr val="tx1"/>
                          </a:solidFill>
                          <a:effectLst/>
                          <a:latin typeface="Times New Roman" pitchFamily="18" charset="0"/>
                          <a:cs typeface="Arial" charset="0"/>
                        </a:rPr>
                        <a:t>1000</a:t>
                      </a: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1200</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r>
              <a:tr h="606425">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smtClean="0">
                          <a:ln>
                            <a:noFill/>
                          </a:ln>
                          <a:solidFill>
                            <a:schemeClr val="tx1"/>
                          </a:solidFill>
                          <a:effectLst/>
                          <a:latin typeface="Times New Roman" pitchFamily="18" charset="0"/>
                          <a:cs typeface="Arial" charset="0"/>
                        </a:rPr>
                        <a:t>8</a:t>
                      </a: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smtClean="0">
                          <a:ln>
                            <a:noFill/>
                          </a:ln>
                          <a:solidFill>
                            <a:schemeClr val="tx1"/>
                          </a:solidFill>
                          <a:effectLst/>
                          <a:latin typeface="Times New Roman" pitchFamily="18" charset="0"/>
                          <a:cs typeface="Arial" charset="0"/>
                        </a:rPr>
                        <a:t>750</a:t>
                      </a: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900</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r>
              <a:tr h="606425">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smtClean="0">
                          <a:ln>
                            <a:noFill/>
                          </a:ln>
                          <a:solidFill>
                            <a:schemeClr val="tx1"/>
                          </a:solidFill>
                          <a:effectLst/>
                          <a:latin typeface="Times New Roman" pitchFamily="18" charset="0"/>
                          <a:cs typeface="Arial" charset="0"/>
                        </a:rPr>
                        <a:t>10</a:t>
                      </a: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smtClean="0">
                          <a:ln>
                            <a:noFill/>
                          </a:ln>
                          <a:solidFill>
                            <a:schemeClr val="tx1"/>
                          </a:solidFill>
                          <a:effectLst/>
                          <a:latin typeface="Times New Roman" pitchFamily="18" charset="0"/>
                          <a:cs typeface="Arial" charset="0"/>
                        </a:rPr>
                        <a:t>600</a:t>
                      </a: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720</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r>
              <a:tr h="606425">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smtClean="0">
                          <a:ln>
                            <a:noFill/>
                          </a:ln>
                          <a:solidFill>
                            <a:schemeClr val="tx1"/>
                          </a:solidFill>
                          <a:effectLst/>
                          <a:latin typeface="Times New Roman" pitchFamily="18" charset="0"/>
                          <a:cs typeface="Arial" charset="0"/>
                        </a:rPr>
                        <a:t>12</a:t>
                      </a: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smtClean="0">
                          <a:ln>
                            <a:noFill/>
                          </a:ln>
                          <a:solidFill>
                            <a:schemeClr val="tx1"/>
                          </a:solidFill>
                          <a:effectLst/>
                          <a:latin typeface="Times New Roman" pitchFamily="18" charset="0"/>
                          <a:cs typeface="Arial" charset="0"/>
                        </a:rPr>
                        <a:t>500</a:t>
                      </a: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CA" sz="2400" b="0" i="0" u="none" strike="noStrike" cap="none" normalizeH="0" baseline="0" dirty="0" smtClean="0">
                          <a:ln>
                            <a:noFill/>
                          </a:ln>
                          <a:solidFill>
                            <a:schemeClr val="tx1"/>
                          </a:solidFill>
                          <a:effectLst/>
                          <a:latin typeface="Times New Roman" pitchFamily="18" charset="0"/>
                          <a:cs typeface="Arial" charset="0"/>
                        </a:rPr>
                        <a:t>600</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lg"/>
                      <a:tailEnd type="none" w="med" len="med"/>
                    </a:lnL>
                    <a:lnR w="12700" cap="flat" cmpd="sng" algn="ctr">
                      <a:solidFill>
                        <a:schemeClr val="tx1"/>
                      </a:solidFill>
                      <a:prstDash val="solid"/>
                      <a:round/>
                      <a:headEnd type="none" w="med" len="lg"/>
                      <a:tailEnd type="none" w="med" len="med"/>
                    </a:lnR>
                    <a:lnT w="12700" cap="flat" cmpd="sng" algn="ctr">
                      <a:solidFill>
                        <a:schemeClr val="tx1"/>
                      </a:solidFill>
                      <a:prstDash val="solid"/>
                      <a:round/>
                      <a:headEnd type="none" w="med" len="lg"/>
                      <a:tailEnd type="none" w="med" len="med"/>
                    </a:lnT>
                    <a:lnB w="12700" cap="flat" cmpd="sng" algn="ctr">
                      <a:solidFill>
                        <a:schemeClr val="tx1"/>
                      </a:solidFill>
                      <a:prstDash val="solid"/>
                      <a:round/>
                      <a:headEnd type="none" w="med" len="lg"/>
                      <a:tailEnd type="none" w="med" len="med"/>
                    </a:lnB>
                    <a:lnTlToBr>
                      <a:noFill/>
                    </a:lnTlToBr>
                    <a:lnBlToTr>
                      <a:noFill/>
                    </a:lnBlToTr>
                    <a:solidFill>
                      <a:schemeClr val="accent4"/>
                    </a:solidFill>
                  </a:tcPr>
                </a:tc>
              </a:tr>
            </a:tbl>
          </a:graphicData>
        </a:graphic>
      </p:graphicFrame>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8546"/>
                                        </p:tgtEl>
                                        <p:attrNameLst>
                                          <p:attrName>style.visibility</p:attrName>
                                        </p:attrNameLst>
                                      </p:cBhvr>
                                      <p:to>
                                        <p:strVal val="visible"/>
                                      </p:to>
                                    </p:set>
                                    <p:animEffect transition="in" filter="diamond(in)">
                                      <p:cBhvr>
                                        <p:cTn id="7" dur="2000"/>
                                        <p:tgtEl>
                                          <p:spTgt spid="10854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108629"/>
                                        </p:tgtEl>
                                        <p:attrNameLst>
                                          <p:attrName>style.visibility</p:attrName>
                                        </p:attrNameLst>
                                      </p:cBhvr>
                                      <p:to>
                                        <p:strVal val="visible"/>
                                      </p:to>
                                    </p:set>
                                    <p:animEffect transition="in" filter="wheel(4)">
                                      <p:cBhvr>
                                        <p:cTn id="12" dur="2000"/>
                                        <p:tgtEl>
                                          <p:spTgt spid="108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57200" y="76200"/>
            <a:ext cx="8229600" cy="1143000"/>
          </a:xfrm>
        </p:spPr>
        <p:txBody>
          <a:bodyPr/>
          <a:lstStyle/>
          <a:p>
            <a:pPr algn="ctr"/>
            <a:r>
              <a:rPr lang="en-US" b="1" dirty="0" smtClean="0">
                <a:solidFill>
                  <a:schemeClr val="accent1"/>
                </a:solidFill>
              </a:rPr>
              <a:t>Induction Motors Slip</a:t>
            </a:r>
          </a:p>
        </p:txBody>
      </p:sp>
      <p:sp>
        <p:nvSpPr>
          <p:cNvPr id="13316" name="Rectangle 3"/>
          <p:cNvSpPr>
            <a:spLocks noGrp="1" noChangeArrowheads="1"/>
          </p:cNvSpPr>
          <p:nvPr>
            <p:ph idx="1"/>
          </p:nvPr>
        </p:nvSpPr>
        <p:spPr>
          <a:xfrm>
            <a:off x="0" y="1219200"/>
            <a:ext cx="8991600" cy="5638800"/>
          </a:xfrm>
        </p:spPr>
        <p:txBody>
          <a:bodyPr>
            <a:normAutofit lnSpcReduction="10000"/>
          </a:bodyPr>
          <a:lstStyle/>
          <a:p>
            <a:pPr>
              <a:lnSpc>
                <a:spcPct val="80000"/>
              </a:lnSpc>
              <a:buFontTx/>
              <a:buNone/>
            </a:pPr>
            <a:endParaRPr lang="en-US" sz="2800" dirty="0" smtClean="0">
              <a:latin typeface="Times New Roman" pitchFamily="18" charset="0"/>
              <a:cs typeface="Times New Roman" pitchFamily="18" charset="0"/>
            </a:endParaRPr>
          </a:p>
          <a:p>
            <a:pPr>
              <a:lnSpc>
                <a:spcPct val="80000"/>
              </a:lnSpc>
              <a:buFontTx/>
              <a:buNone/>
            </a:pPr>
            <a:r>
              <a:rPr lang="en-US" dirty="0" smtClean="0">
                <a:latin typeface="Times New Roman" pitchFamily="18" charset="0"/>
                <a:cs typeface="Times New Roman" pitchFamily="18" charset="0"/>
              </a:rPr>
              <a:t>The difference between the synchronous speed and rotor speed can be expressed as a percentage of synchronous speed, known as the slip:</a:t>
            </a:r>
          </a:p>
          <a:p>
            <a:pPr>
              <a:lnSpc>
                <a:spcPct val="80000"/>
              </a:lnSpc>
              <a:buFontTx/>
              <a:buNone/>
            </a:pPr>
            <a:endParaRPr lang="en-US" dirty="0" smtClean="0">
              <a:latin typeface="Times New Roman" pitchFamily="18" charset="0"/>
              <a:cs typeface="Times New Roman" pitchFamily="18" charset="0"/>
            </a:endParaRPr>
          </a:p>
          <a:p>
            <a:pPr>
              <a:lnSpc>
                <a:spcPct val="80000"/>
              </a:lnSpc>
              <a:buFontTx/>
              <a:buNone/>
            </a:pPr>
            <a:endParaRPr lang="en-US" dirty="0" smtClean="0">
              <a:latin typeface="Times New Roman" pitchFamily="18" charset="0"/>
              <a:cs typeface="Times New Roman" pitchFamily="18" charset="0"/>
            </a:endParaRPr>
          </a:p>
          <a:p>
            <a:pPr>
              <a:lnSpc>
                <a:spcPct val="80000"/>
              </a:lnSpc>
              <a:buFontTx/>
              <a:buNone/>
            </a:pPr>
            <a:endParaRPr lang="en-US" dirty="0" smtClean="0">
              <a:latin typeface="Times New Roman" pitchFamily="18" charset="0"/>
              <a:cs typeface="Times New Roman" pitchFamily="18" charset="0"/>
            </a:endParaRPr>
          </a:p>
          <a:p>
            <a:pPr>
              <a:lnSpc>
                <a:spcPct val="80000"/>
              </a:lnSpc>
              <a:buFontTx/>
              <a:buNone/>
            </a:pPr>
            <a:r>
              <a:rPr lang="en-US" dirty="0" smtClean="0">
                <a:latin typeface="Times New Roman" pitchFamily="18" charset="0"/>
                <a:cs typeface="Times New Roman" pitchFamily="18" charset="0"/>
              </a:rPr>
              <a:t>where</a:t>
            </a:r>
          </a:p>
          <a:p>
            <a:pPr>
              <a:lnSpc>
                <a:spcPct val="80000"/>
              </a:lnSpc>
              <a:buFontTx/>
              <a:buNone/>
            </a:pPr>
            <a:r>
              <a:rPr lang="en-US" dirty="0" smtClean="0">
                <a:latin typeface="Times New Roman" pitchFamily="18" charset="0"/>
                <a:cs typeface="Times New Roman" pitchFamily="18" charset="0"/>
              </a:rPr>
              <a:t>	 s = slip,</a:t>
            </a:r>
          </a:p>
          <a:p>
            <a:pPr>
              <a:lnSpc>
                <a:spcPct val="80000"/>
              </a:lnSpc>
              <a:buFontTx/>
              <a:buNone/>
            </a:pPr>
            <a:r>
              <a:rPr lang="en-US" dirty="0" smtClean="0">
                <a:latin typeface="Times New Roman" pitchFamily="18" charset="0"/>
                <a:cs typeface="Times New Roman" pitchFamily="18" charset="0"/>
              </a:rPr>
              <a:t>	 Ns = synchronous speed (rpm), </a:t>
            </a:r>
          </a:p>
          <a:p>
            <a:pPr>
              <a:lnSpc>
                <a:spcPct val="80000"/>
              </a:lnSpc>
              <a:buFontTx/>
              <a:buNone/>
            </a:pPr>
            <a:r>
              <a:rPr lang="en-US" dirty="0" smtClean="0">
                <a:latin typeface="Times New Roman" pitchFamily="18" charset="0"/>
                <a:cs typeface="Times New Roman" pitchFamily="18" charset="0"/>
              </a:rPr>
              <a:t>	 N = rotor speed (rpm)</a:t>
            </a:r>
          </a:p>
          <a:p>
            <a:pPr>
              <a:lnSpc>
                <a:spcPct val="80000"/>
              </a:lnSpc>
              <a:buFontTx/>
              <a:buNone/>
            </a:pPr>
            <a:r>
              <a:rPr lang="en-US" dirty="0" smtClean="0">
                <a:latin typeface="Times New Roman" pitchFamily="18" charset="0"/>
                <a:cs typeface="Times New Roman" pitchFamily="18" charset="0"/>
              </a:rPr>
              <a:t>At no-load, the slip is nearly zero (&lt;0.1%). At full load, the slip for large motors rarely exceeds 0.5%. For small motors at full load, it rarely exceeds 5%. The slip is 100% for locked rotor.</a:t>
            </a:r>
          </a:p>
        </p:txBody>
      </p:sp>
      <p:sp>
        <p:nvSpPr>
          <p:cNvPr id="13314" name="Slide Number Placeholder 5"/>
          <p:cNvSpPr>
            <a:spLocks noGrp="1"/>
          </p:cNvSpPr>
          <p:nvPr>
            <p:ph type="sldNum" sz="quarter" idx="12"/>
          </p:nvPr>
        </p:nvSpPr>
        <p:spPr>
          <a:noFill/>
        </p:spPr>
        <p:txBody>
          <a:bodyPr/>
          <a:lstStyle/>
          <a:p>
            <a:fld id="{E0ED6BCC-FF81-4D4E-BF34-F3897058A43B}" type="slidenum">
              <a:rPr lang="ar-SA"/>
              <a:pPr/>
              <a:t>81</a:t>
            </a:fld>
            <a:endParaRPr lang="en-US"/>
          </a:p>
        </p:txBody>
      </p:sp>
      <p:pic>
        <p:nvPicPr>
          <p:cNvPr id="13317" name="Picture 4"/>
          <p:cNvPicPr>
            <a:picLocks noChangeAspect="1" noChangeArrowheads="1"/>
          </p:cNvPicPr>
          <p:nvPr/>
        </p:nvPicPr>
        <p:blipFill>
          <a:blip r:embed="rId2" cstate="print"/>
          <a:stretch>
            <a:fillRect/>
          </a:stretch>
        </p:blipFill>
        <p:spPr bwMode="auto">
          <a:xfrm>
            <a:off x="3276600" y="2667000"/>
            <a:ext cx="1749778" cy="914400"/>
          </a:xfrm>
          <a:prstGeom prst="rect">
            <a:avLst/>
          </a:prstGeom>
          <a:blipFill>
            <a:blip r:embed="rId3" cstate="print"/>
            <a:tile tx="0" ty="0" sx="100000" sy="100000" flip="none" algn="tl"/>
          </a:blipFill>
          <a:ln cmpd="thickThin">
            <a:solidFill>
              <a:schemeClr val="accent6">
                <a:lumMod val="60000"/>
                <a:lumOff val="40000"/>
              </a:schemeClr>
            </a:solidFill>
          </a:ln>
        </p:spPr>
      </p:pic>
      <p:sp>
        <p:nvSpPr>
          <p:cNvPr id="13318" name="Text Box 5"/>
          <p:cNvSpPr txBox="1">
            <a:spLocks noChangeArrowheads="1"/>
          </p:cNvSpPr>
          <p:nvPr/>
        </p:nvSpPr>
        <p:spPr bwMode="auto">
          <a:xfrm>
            <a:off x="5334000" y="2895600"/>
            <a:ext cx="1349375" cy="457200"/>
          </a:xfrm>
          <a:prstGeom prst="rect">
            <a:avLst/>
          </a:prstGeom>
          <a:noFill/>
          <a:ln w="12700">
            <a:noFill/>
            <a:miter lim="800000"/>
            <a:headEnd type="none" w="sm" len="sm"/>
            <a:tailEnd type="none" w="sm" len="sm"/>
          </a:ln>
        </p:spPr>
        <p:txBody>
          <a:bodyPr>
            <a:spAutoFit/>
          </a:bodyPr>
          <a:lstStyle/>
          <a:p>
            <a:pPr>
              <a:spcBef>
                <a:spcPct val="50000"/>
              </a:spcBef>
            </a:pPr>
            <a:r>
              <a:rPr lang="en-US" sz="2400" dirty="0"/>
              <a:t>X 100 %</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diamond(in)">
                                      <p:cBhvr>
                                        <p:cTn id="7" dur="2000"/>
                                        <p:tgtEl>
                                          <p:spTgt spid="13315"/>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13316">
                                            <p:txEl>
                                              <p:pRg st="1" end="1"/>
                                            </p:txEl>
                                          </p:spTgt>
                                        </p:tgtEl>
                                        <p:attrNameLst>
                                          <p:attrName>style.visibility</p:attrName>
                                        </p:attrNameLst>
                                      </p:cBhvr>
                                      <p:to>
                                        <p:strVal val="visible"/>
                                      </p:to>
                                    </p:set>
                                    <p:anim calcmode="lin" valueType="num">
                                      <p:cBhvr>
                                        <p:cTn id="12" dur="500" fill="hold"/>
                                        <p:tgtEl>
                                          <p:spTgt spid="13316">
                                            <p:txEl>
                                              <p:pRg st="1" end="1"/>
                                            </p:txEl>
                                          </p:spTgt>
                                        </p:tgtEl>
                                        <p:attrNameLst>
                                          <p:attrName>ppt_w</p:attrName>
                                        </p:attrNameLst>
                                      </p:cBhvr>
                                      <p:tavLst>
                                        <p:tav tm="0">
                                          <p:val>
                                            <p:strVal val="#ppt_w*0.05"/>
                                          </p:val>
                                        </p:tav>
                                        <p:tav tm="100000">
                                          <p:val>
                                            <p:strVal val="#ppt_w"/>
                                          </p:val>
                                        </p:tav>
                                      </p:tavLst>
                                    </p:anim>
                                    <p:anim calcmode="lin" valueType="num">
                                      <p:cBhvr>
                                        <p:cTn id="13" dur="500" fill="hold"/>
                                        <p:tgtEl>
                                          <p:spTgt spid="13316">
                                            <p:txEl>
                                              <p:pRg st="1" end="1"/>
                                            </p:txEl>
                                          </p:spTgt>
                                        </p:tgtEl>
                                        <p:attrNameLst>
                                          <p:attrName>ppt_h</p:attrName>
                                        </p:attrNameLst>
                                      </p:cBhvr>
                                      <p:tavLst>
                                        <p:tav tm="0">
                                          <p:val>
                                            <p:strVal val="#ppt_h"/>
                                          </p:val>
                                        </p:tav>
                                        <p:tav tm="100000">
                                          <p:val>
                                            <p:strVal val="#ppt_h"/>
                                          </p:val>
                                        </p:tav>
                                      </p:tavLst>
                                    </p:anim>
                                    <p:anim calcmode="lin" valueType="num">
                                      <p:cBhvr>
                                        <p:cTn id="14" dur="500" fill="hold"/>
                                        <p:tgtEl>
                                          <p:spTgt spid="13316">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13316">
                                            <p:txEl>
                                              <p:pRg st="1" end="1"/>
                                            </p:txEl>
                                          </p:spTgt>
                                        </p:tgtEl>
                                        <p:attrNameLst>
                                          <p:attrName>ppt_y</p:attrName>
                                        </p:attrNameLst>
                                      </p:cBhvr>
                                      <p:tavLst>
                                        <p:tav tm="0">
                                          <p:val>
                                            <p:strVal val="#ppt_y"/>
                                          </p:val>
                                        </p:tav>
                                        <p:tav tm="100000">
                                          <p:val>
                                            <p:strVal val="#ppt_y"/>
                                          </p:val>
                                        </p:tav>
                                      </p:tavLst>
                                    </p:anim>
                                    <p:animEffect transition="in" filter="fade">
                                      <p:cBhvr>
                                        <p:cTn id="16" dur="500"/>
                                        <p:tgtEl>
                                          <p:spTgt spid="1331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13316">
                                            <p:txEl>
                                              <p:pRg st="5" end="5"/>
                                            </p:txEl>
                                          </p:spTgt>
                                        </p:tgtEl>
                                        <p:attrNameLst>
                                          <p:attrName>style.visibility</p:attrName>
                                        </p:attrNameLst>
                                      </p:cBhvr>
                                      <p:to>
                                        <p:strVal val="visible"/>
                                      </p:to>
                                    </p:set>
                                    <p:anim calcmode="lin" valueType="num">
                                      <p:cBhvr>
                                        <p:cTn id="21" dur="500" fill="hold"/>
                                        <p:tgtEl>
                                          <p:spTgt spid="13316">
                                            <p:txEl>
                                              <p:pRg st="5" end="5"/>
                                            </p:txEl>
                                          </p:spTgt>
                                        </p:tgtEl>
                                        <p:attrNameLst>
                                          <p:attrName>ppt_w</p:attrName>
                                        </p:attrNameLst>
                                      </p:cBhvr>
                                      <p:tavLst>
                                        <p:tav tm="0">
                                          <p:val>
                                            <p:strVal val="#ppt_w*0.05"/>
                                          </p:val>
                                        </p:tav>
                                        <p:tav tm="100000">
                                          <p:val>
                                            <p:strVal val="#ppt_w"/>
                                          </p:val>
                                        </p:tav>
                                      </p:tavLst>
                                    </p:anim>
                                    <p:anim calcmode="lin" valueType="num">
                                      <p:cBhvr>
                                        <p:cTn id="22" dur="500" fill="hold"/>
                                        <p:tgtEl>
                                          <p:spTgt spid="13316">
                                            <p:txEl>
                                              <p:pRg st="5" end="5"/>
                                            </p:txEl>
                                          </p:spTgt>
                                        </p:tgtEl>
                                        <p:attrNameLst>
                                          <p:attrName>ppt_h</p:attrName>
                                        </p:attrNameLst>
                                      </p:cBhvr>
                                      <p:tavLst>
                                        <p:tav tm="0">
                                          <p:val>
                                            <p:strVal val="#ppt_h"/>
                                          </p:val>
                                        </p:tav>
                                        <p:tav tm="100000">
                                          <p:val>
                                            <p:strVal val="#ppt_h"/>
                                          </p:val>
                                        </p:tav>
                                      </p:tavLst>
                                    </p:anim>
                                    <p:anim calcmode="lin" valueType="num">
                                      <p:cBhvr>
                                        <p:cTn id="23" dur="500" fill="hold"/>
                                        <p:tgtEl>
                                          <p:spTgt spid="13316">
                                            <p:txEl>
                                              <p:pRg st="5" end="5"/>
                                            </p:txEl>
                                          </p:spTgt>
                                        </p:tgtEl>
                                        <p:attrNameLst>
                                          <p:attrName>ppt_x</p:attrName>
                                        </p:attrNameLst>
                                      </p:cBhvr>
                                      <p:tavLst>
                                        <p:tav tm="0">
                                          <p:val>
                                            <p:strVal val="#ppt_x-.2"/>
                                          </p:val>
                                        </p:tav>
                                        <p:tav tm="100000">
                                          <p:val>
                                            <p:strVal val="#ppt_x"/>
                                          </p:val>
                                        </p:tav>
                                      </p:tavLst>
                                    </p:anim>
                                    <p:anim calcmode="lin" valueType="num">
                                      <p:cBhvr>
                                        <p:cTn id="24" dur="500" fill="hold"/>
                                        <p:tgtEl>
                                          <p:spTgt spid="13316">
                                            <p:txEl>
                                              <p:pRg st="5" end="5"/>
                                            </p:txEl>
                                          </p:spTgt>
                                        </p:tgtEl>
                                        <p:attrNameLst>
                                          <p:attrName>ppt_y</p:attrName>
                                        </p:attrNameLst>
                                      </p:cBhvr>
                                      <p:tavLst>
                                        <p:tav tm="0">
                                          <p:val>
                                            <p:strVal val="#ppt_y"/>
                                          </p:val>
                                        </p:tav>
                                        <p:tav tm="100000">
                                          <p:val>
                                            <p:strVal val="#ppt_y"/>
                                          </p:val>
                                        </p:tav>
                                      </p:tavLst>
                                    </p:anim>
                                    <p:animEffect transition="in" filter="fade">
                                      <p:cBhvr>
                                        <p:cTn id="25" dur="500"/>
                                        <p:tgtEl>
                                          <p:spTgt spid="13316">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13316">
                                            <p:txEl>
                                              <p:pRg st="6" end="6"/>
                                            </p:txEl>
                                          </p:spTgt>
                                        </p:tgtEl>
                                        <p:attrNameLst>
                                          <p:attrName>style.visibility</p:attrName>
                                        </p:attrNameLst>
                                      </p:cBhvr>
                                      <p:to>
                                        <p:strVal val="visible"/>
                                      </p:to>
                                    </p:set>
                                    <p:anim calcmode="lin" valueType="num">
                                      <p:cBhvr>
                                        <p:cTn id="30" dur="500" fill="hold"/>
                                        <p:tgtEl>
                                          <p:spTgt spid="13316">
                                            <p:txEl>
                                              <p:pRg st="6" end="6"/>
                                            </p:txEl>
                                          </p:spTgt>
                                        </p:tgtEl>
                                        <p:attrNameLst>
                                          <p:attrName>ppt_w</p:attrName>
                                        </p:attrNameLst>
                                      </p:cBhvr>
                                      <p:tavLst>
                                        <p:tav tm="0">
                                          <p:val>
                                            <p:strVal val="#ppt_w*0.05"/>
                                          </p:val>
                                        </p:tav>
                                        <p:tav tm="100000">
                                          <p:val>
                                            <p:strVal val="#ppt_w"/>
                                          </p:val>
                                        </p:tav>
                                      </p:tavLst>
                                    </p:anim>
                                    <p:anim calcmode="lin" valueType="num">
                                      <p:cBhvr>
                                        <p:cTn id="31" dur="500" fill="hold"/>
                                        <p:tgtEl>
                                          <p:spTgt spid="13316">
                                            <p:txEl>
                                              <p:pRg st="6" end="6"/>
                                            </p:txEl>
                                          </p:spTgt>
                                        </p:tgtEl>
                                        <p:attrNameLst>
                                          <p:attrName>ppt_h</p:attrName>
                                        </p:attrNameLst>
                                      </p:cBhvr>
                                      <p:tavLst>
                                        <p:tav tm="0">
                                          <p:val>
                                            <p:strVal val="#ppt_h"/>
                                          </p:val>
                                        </p:tav>
                                        <p:tav tm="100000">
                                          <p:val>
                                            <p:strVal val="#ppt_h"/>
                                          </p:val>
                                        </p:tav>
                                      </p:tavLst>
                                    </p:anim>
                                    <p:anim calcmode="lin" valueType="num">
                                      <p:cBhvr>
                                        <p:cTn id="32" dur="500" fill="hold"/>
                                        <p:tgtEl>
                                          <p:spTgt spid="13316">
                                            <p:txEl>
                                              <p:pRg st="6" end="6"/>
                                            </p:txEl>
                                          </p:spTgt>
                                        </p:tgtEl>
                                        <p:attrNameLst>
                                          <p:attrName>ppt_x</p:attrName>
                                        </p:attrNameLst>
                                      </p:cBhvr>
                                      <p:tavLst>
                                        <p:tav tm="0">
                                          <p:val>
                                            <p:strVal val="#ppt_x-.2"/>
                                          </p:val>
                                        </p:tav>
                                        <p:tav tm="100000">
                                          <p:val>
                                            <p:strVal val="#ppt_x"/>
                                          </p:val>
                                        </p:tav>
                                      </p:tavLst>
                                    </p:anim>
                                    <p:anim calcmode="lin" valueType="num">
                                      <p:cBhvr>
                                        <p:cTn id="33" dur="500" fill="hold"/>
                                        <p:tgtEl>
                                          <p:spTgt spid="13316">
                                            <p:txEl>
                                              <p:pRg st="6" end="6"/>
                                            </p:txEl>
                                          </p:spTgt>
                                        </p:tgtEl>
                                        <p:attrNameLst>
                                          <p:attrName>ppt_y</p:attrName>
                                        </p:attrNameLst>
                                      </p:cBhvr>
                                      <p:tavLst>
                                        <p:tav tm="0">
                                          <p:val>
                                            <p:strVal val="#ppt_y"/>
                                          </p:val>
                                        </p:tav>
                                        <p:tav tm="100000">
                                          <p:val>
                                            <p:strVal val="#ppt_y"/>
                                          </p:val>
                                        </p:tav>
                                      </p:tavLst>
                                    </p:anim>
                                    <p:animEffect transition="in" filter="fade">
                                      <p:cBhvr>
                                        <p:cTn id="34" dur="500"/>
                                        <p:tgtEl>
                                          <p:spTgt spid="13316">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13316">
                                            <p:txEl>
                                              <p:pRg st="7" end="7"/>
                                            </p:txEl>
                                          </p:spTgt>
                                        </p:tgtEl>
                                        <p:attrNameLst>
                                          <p:attrName>style.visibility</p:attrName>
                                        </p:attrNameLst>
                                      </p:cBhvr>
                                      <p:to>
                                        <p:strVal val="visible"/>
                                      </p:to>
                                    </p:set>
                                    <p:anim calcmode="lin" valueType="num">
                                      <p:cBhvr>
                                        <p:cTn id="39" dur="500" fill="hold"/>
                                        <p:tgtEl>
                                          <p:spTgt spid="13316">
                                            <p:txEl>
                                              <p:pRg st="7" end="7"/>
                                            </p:txEl>
                                          </p:spTgt>
                                        </p:tgtEl>
                                        <p:attrNameLst>
                                          <p:attrName>ppt_w</p:attrName>
                                        </p:attrNameLst>
                                      </p:cBhvr>
                                      <p:tavLst>
                                        <p:tav tm="0">
                                          <p:val>
                                            <p:strVal val="#ppt_w*0.05"/>
                                          </p:val>
                                        </p:tav>
                                        <p:tav tm="100000">
                                          <p:val>
                                            <p:strVal val="#ppt_w"/>
                                          </p:val>
                                        </p:tav>
                                      </p:tavLst>
                                    </p:anim>
                                    <p:anim calcmode="lin" valueType="num">
                                      <p:cBhvr>
                                        <p:cTn id="40" dur="500" fill="hold"/>
                                        <p:tgtEl>
                                          <p:spTgt spid="13316">
                                            <p:txEl>
                                              <p:pRg st="7" end="7"/>
                                            </p:txEl>
                                          </p:spTgt>
                                        </p:tgtEl>
                                        <p:attrNameLst>
                                          <p:attrName>ppt_h</p:attrName>
                                        </p:attrNameLst>
                                      </p:cBhvr>
                                      <p:tavLst>
                                        <p:tav tm="0">
                                          <p:val>
                                            <p:strVal val="#ppt_h"/>
                                          </p:val>
                                        </p:tav>
                                        <p:tav tm="100000">
                                          <p:val>
                                            <p:strVal val="#ppt_h"/>
                                          </p:val>
                                        </p:tav>
                                      </p:tavLst>
                                    </p:anim>
                                    <p:anim calcmode="lin" valueType="num">
                                      <p:cBhvr>
                                        <p:cTn id="41" dur="500" fill="hold"/>
                                        <p:tgtEl>
                                          <p:spTgt spid="13316">
                                            <p:txEl>
                                              <p:pRg st="7" end="7"/>
                                            </p:txEl>
                                          </p:spTgt>
                                        </p:tgtEl>
                                        <p:attrNameLst>
                                          <p:attrName>ppt_x</p:attrName>
                                        </p:attrNameLst>
                                      </p:cBhvr>
                                      <p:tavLst>
                                        <p:tav tm="0">
                                          <p:val>
                                            <p:strVal val="#ppt_x-.2"/>
                                          </p:val>
                                        </p:tav>
                                        <p:tav tm="100000">
                                          <p:val>
                                            <p:strVal val="#ppt_x"/>
                                          </p:val>
                                        </p:tav>
                                      </p:tavLst>
                                    </p:anim>
                                    <p:anim calcmode="lin" valueType="num">
                                      <p:cBhvr>
                                        <p:cTn id="42" dur="500" fill="hold"/>
                                        <p:tgtEl>
                                          <p:spTgt spid="13316">
                                            <p:txEl>
                                              <p:pRg st="7" end="7"/>
                                            </p:txEl>
                                          </p:spTgt>
                                        </p:tgtEl>
                                        <p:attrNameLst>
                                          <p:attrName>ppt_y</p:attrName>
                                        </p:attrNameLst>
                                      </p:cBhvr>
                                      <p:tavLst>
                                        <p:tav tm="0">
                                          <p:val>
                                            <p:strVal val="#ppt_y"/>
                                          </p:val>
                                        </p:tav>
                                        <p:tav tm="100000">
                                          <p:val>
                                            <p:strVal val="#ppt_y"/>
                                          </p:val>
                                        </p:tav>
                                      </p:tavLst>
                                    </p:anim>
                                    <p:animEffect transition="in" filter="fade">
                                      <p:cBhvr>
                                        <p:cTn id="43" dur="500"/>
                                        <p:tgtEl>
                                          <p:spTgt spid="13316">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13316">
                                            <p:txEl>
                                              <p:pRg st="8" end="8"/>
                                            </p:txEl>
                                          </p:spTgt>
                                        </p:tgtEl>
                                        <p:attrNameLst>
                                          <p:attrName>style.visibility</p:attrName>
                                        </p:attrNameLst>
                                      </p:cBhvr>
                                      <p:to>
                                        <p:strVal val="visible"/>
                                      </p:to>
                                    </p:set>
                                    <p:anim calcmode="lin" valueType="num">
                                      <p:cBhvr>
                                        <p:cTn id="48" dur="500" fill="hold"/>
                                        <p:tgtEl>
                                          <p:spTgt spid="13316">
                                            <p:txEl>
                                              <p:pRg st="8" end="8"/>
                                            </p:txEl>
                                          </p:spTgt>
                                        </p:tgtEl>
                                        <p:attrNameLst>
                                          <p:attrName>ppt_w</p:attrName>
                                        </p:attrNameLst>
                                      </p:cBhvr>
                                      <p:tavLst>
                                        <p:tav tm="0">
                                          <p:val>
                                            <p:strVal val="#ppt_w*0.05"/>
                                          </p:val>
                                        </p:tav>
                                        <p:tav tm="100000">
                                          <p:val>
                                            <p:strVal val="#ppt_w"/>
                                          </p:val>
                                        </p:tav>
                                      </p:tavLst>
                                    </p:anim>
                                    <p:anim calcmode="lin" valueType="num">
                                      <p:cBhvr>
                                        <p:cTn id="49" dur="500" fill="hold"/>
                                        <p:tgtEl>
                                          <p:spTgt spid="13316">
                                            <p:txEl>
                                              <p:pRg st="8" end="8"/>
                                            </p:txEl>
                                          </p:spTgt>
                                        </p:tgtEl>
                                        <p:attrNameLst>
                                          <p:attrName>ppt_h</p:attrName>
                                        </p:attrNameLst>
                                      </p:cBhvr>
                                      <p:tavLst>
                                        <p:tav tm="0">
                                          <p:val>
                                            <p:strVal val="#ppt_h"/>
                                          </p:val>
                                        </p:tav>
                                        <p:tav tm="100000">
                                          <p:val>
                                            <p:strVal val="#ppt_h"/>
                                          </p:val>
                                        </p:tav>
                                      </p:tavLst>
                                    </p:anim>
                                    <p:anim calcmode="lin" valueType="num">
                                      <p:cBhvr>
                                        <p:cTn id="50" dur="500" fill="hold"/>
                                        <p:tgtEl>
                                          <p:spTgt spid="13316">
                                            <p:txEl>
                                              <p:pRg st="8" end="8"/>
                                            </p:txEl>
                                          </p:spTgt>
                                        </p:tgtEl>
                                        <p:attrNameLst>
                                          <p:attrName>ppt_x</p:attrName>
                                        </p:attrNameLst>
                                      </p:cBhvr>
                                      <p:tavLst>
                                        <p:tav tm="0">
                                          <p:val>
                                            <p:strVal val="#ppt_x-.2"/>
                                          </p:val>
                                        </p:tav>
                                        <p:tav tm="100000">
                                          <p:val>
                                            <p:strVal val="#ppt_x"/>
                                          </p:val>
                                        </p:tav>
                                      </p:tavLst>
                                    </p:anim>
                                    <p:anim calcmode="lin" valueType="num">
                                      <p:cBhvr>
                                        <p:cTn id="51" dur="500" fill="hold"/>
                                        <p:tgtEl>
                                          <p:spTgt spid="13316">
                                            <p:txEl>
                                              <p:pRg st="8" end="8"/>
                                            </p:txEl>
                                          </p:spTgt>
                                        </p:tgtEl>
                                        <p:attrNameLst>
                                          <p:attrName>ppt_y</p:attrName>
                                        </p:attrNameLst>
                                      </p:cBhvr>
                                      <p:tavLst>
                                        <p:tav tm="0">
                                          <p:val>
                                            <p:strVal val="#ppt_y"/>
                                          </p:val>
                                        </p:tav>
                                        <p:tav tm="100000">
                                          <p:val>
                                            <p:strVal val="#ppt_y"/>
                                          </p:val>
                                        </p:tav>
                                      </p:tavLst>
                                    </p:anim>
                                    <p:animEffect transition="in" filter="fade">
                                      <p:cBhvr>
                                        <p:cTn id="52" dur="500"/>
                                        <p:tgtEl>
                                          <p:spTgt spid="13316">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13316">
                                            <p:txEl>
                                              <p:pRg st="9" end="9"/>
                                            </p:txEl>
                                          </p:spTgt>
                                        </p:tgtEl>
                                        <p:attrNameLst>
                                          <p:attrName>style.visibility</p:attrName>
                                        </p:attrNameLst>
                                      </p:cBhvr>
                                      <p:to>
                                        <p:strVal val="visible"/>
                                      </p:to>
                                    </p:set>
                                    <p:anim calcmode="lin" valueType="num">
                                      <p:cBhvr>
                                        <p:cTn id="57" dur="500" fill="hold"/>
                                        <p:tgtEl>
                                          <p:spTgt spid="13316">
                                            <p:txEl>
                                              <p:pRg st="9" end="9"/>
                                            </p:txEl>
                                          </p:spTgt>
                                        </p:tgtEl>
                                        <p:attrNameLst>
                                          <p:attrName>ppt_w</p:attrName>
                                        </p:attrNameLst>
                                      </p:cBhvr>
                                      <p:tavLst>
                                        <p:tav tm="0">
                                          <p:val>
                                            <p:strVal val="#ppt_w*0.05"/>
                                          </p:val>
                                        </p:tav>
                                        <p:tav tm="100000">
                                          <p:val>
                                            <p:strVal val="#ppt_w"/>
                                          </p:val>
                                        </p:tav>
                                      </p:tavLst>
                                    </p:anim>
                                    <p:anim calcmode="lin" valueType="num">
                                      <p:cBhvr>
                                        <p:cTn id="58" dur="500" fill="hold"/>
                                        <p:tgtEl>
                                          <p:spTgt spid="13316">
                                            <p:txEl>
                                              <p:pRg st="9" end="9"/>
                                            </p:txEl>
                                          </p:spTgt>
                                        </p:tgtEl>
                                        <p:attrNameLst>
                                          <p:attrName>ppt_h</p:attrName>
                                        </p:attrNameLst>
                                      </p:cBhvr>
                                      <p:tavLst>
                                        <p:tav tm="0">
                                          <p:val>
                                            <p:strVal val="#ppt_h"/>
                                          </p:val>
                                        </p:tav>
                                        <p:tav tm="100000">
                                          <p:val>
                                            <p:strVal val="#ppt_h"/>
                                          </p:val>
                                        </p:tav>
                                      </p:tavLst>
                                    </p:anim>
                                    <p:anim calcmode="lin" valueType="num">
                                      <p:cBhvr>
                                        <p:cTn id="59" dur="500" fill="hold"/>
                                        <p:tgtEl>
                                          <p:spTgt spid="13316">
                                            <p:txEl>
                                              <p:pRg st="9" end="9"/>
                                            </p:txEl>
                                          </p:spTgt>
                                        </p:tgtEl>
                                        <p:attrNameLst>
                                          <p:attrName>ppt_x</p:attrName>
                                        </p:attrNameLst>
                                      </p:cBhvr>
                                      <p:tavLst>
                                        <p:tav tm="0">
                                          <p:val>
                                            <p:strVal val="#ppt_x-.2"/>
                                          </p:val>
                                        </p:tav>
                                        <p:tav tm="100000">
                                          <p:val>
                                            <p:strVal val="#ppt_x"/>
                                          </p:val>
                                        </p:tav>
                                      </p:tavLst>
                                    </p:anim>
                                    <p:anim calcmode="lin" valueType="num">
                                      <p:cBhvr>
                                        <p:cTn id="60" dur="500" fill="hold"/>
                                        <p:tgtEl>
                                          <p:spTgt spid="13316">
                                            <p:txEl>
                                              <p:pRg st="9" end="9"/>
                                            </p:txEl>
                                          </p:spTgt>
                                        </p:tgtEl>
                                        <p:attrNameLst>
                                          <p:attrName>ppt_y</p:attrName>
                                        </p:attrNameLst>
                                      </p:cBhvr>
                                      <p:tavLst>
                                        <p:tav tm="0">
                                          <p:val>
                                            <p:strVal val="#ppt_y"/>
                                          </p:val>
                                        </p:tav>
                                        <p:tav tm="100000">
                                          <p:val>
                                            <p:strVal val="#ppt_y"/>
                                          </p:val>
                                        </p:tav>
                                      </p:tavLst>
                                    </p:anim>
                                    <p:animEffect transition="in" filter="fade">
                                      <p:cBhvr>
                                        <p:cTn id="61" dur="500"/>
                                        <p:tgtEl>
                                          <p:spTgt spid="13316">
                                            <p:txEl>
                                              <p:pRg st="9" end="9"/>
                                            </p:txEl>
                                          </p:spTgt>
                                        </p:tgtEl>
                                      </p:cBhvr>
                                    </p:animEffect>
                                  </p:childTnLst>
                                </p:cTn>
                              </p:par>
                              <p:par>
                                <p:cTn id="62" presetID="54" presetClass="entr" presetSubtype="0" accel="100000" fill="hold" nodeType="withEffect">
                                  <p:stCondLst>
                                    <p:cond delay="0"/>
                                  </p:stCondLst>
                                  <p:childTnLst>
                                    <p:set>
                                      <p:cBhvr>
                                        <p:cTn id="63" dur="1" fill="hold">
                                          <p:stCondLst>
                                            <p:cond delay="0"/>
                                          </p:stCondLst>
                                        </p:cTn>
                                        <p:tgtEl>
                                          <p:spTgt spid="13317"/>
                                        </p:tgtEl>
                                        <p:attrNameLst>
                                          <p:attrName>style.visibility</p:attrName>
                                        </p:attrNameLst>
                                      </p:cBhvr>
                                      <p:to>
                                        <p:strVal val="visible"/>
                                      </p:to>
                                    </p:set>
                                    <p:anim calcmode="lin" valueType="num">
                                      <p:cBhvr>
                                        <p:cTn id="64" dur="500" fill="hold"/>
                                        <p:tgtEl>
                                          <p:spTgt spid="13317"/>
                                        </p:tgtEl>
                                        <p:attrNameLst>
                                          <p:attrName>ppt_w</p:attrName>
                                        </p:attrNameLst>
                                      </p:cBhvr>
                                      <p:tavLst>
                                        <p:tav tm="0">
                                          <p:val>
                                            <p:strVal val="#ppt_w*0.05"/>
                                          </p:val>
                                        </p:tav>
                                        <p:tav tm="100000">
                                          <p:val>
                                            <p:strVal val="#ppt_w"/>
                                          </p:val>
                                        </p:tav>
                                      </p:tavLst>
                                    </p:anim>
                                    <p:anim calcmode="lin" valueType="num">
                                      <p:cBhvr>
                                        <p:cTn id="65" dur="500" fill="hold"/>
                                        <p:tgtEl>
                                          <p:spTgt spid="13317"/>
                                        </p:tgtEl>
                                        <p:attrNameLst>
                                          <p:attrName>ppt_h</p:attrName>
                                        </p:attrNameLst>
                                      </p:cBhvr>
                                      <p:tavLst>
                                        <p:tav tm="0">
                                          <p:val>
                                            <p:strVal val="#ppt_h"/>
                                          </p:val>
                                        </p:tav>
                                        <p:tav tm="100000">
                                          <p:val>
                                            <p:strVal val="#ppt_h"/>
                                          </p:val>
                                        </p:tav>
                                      </p:tavLst>
                                    </p:anim>
                                    <p:anim calcmode="lin" valueType="num">
                                      <p:cBhvr>
                                        <p:cTn id="66" dur="500" fill="hold"/>
                                        <p:tgtEl>
                                          <p:spTgt spid="13317"/>
                                        </p:tgtEl>
                                        <p:attrNameLst>
                                          <p:attrName>ppt_x</p:attrName>
                                        </p:attrNameLst>
                                      </p:cBhvr>
                                      <p:tavLst>
                                        <p:tav tm="0">
                                          <p:val>
                                            <p:strVal val="#ppt_x-.2"/>
                                          </p:val>
                                        </p:tav>
                                        <p:tav tm="100000">
                                          <p:val>
                                            <p:strVal val="#ppt_x"/>
                                          </p:val>
                                        </p:tav>
                                      </p:tavLst>
                                    </p:anim>
                                    <p:anim calcmode="lin" valueType="num">
                                      <p:cBhvr>
                                        <p:cTn id="67" dur="500" fill="hold"/>
                                        <p:tgtEl>
                                          <p:spTgt spid="13317"/>
                                        </p:tgtEl>
                                        <p:attrNameLst>
                                          <p:attrName>ppt_y</p:attrName>
                                        </p:attrNameLst>
                                      </p:cBhvr>
                                      <p:tavLst>
                                        <p:tav tm="0">
                                          <p:val>
                                            <p:strVal val="#ppt_y"/>
                                          </p:val>
                                        </p:tav>
                                        <p:tav tm="100000">
                                          <p:val>
                                            <p:strVal val="#ppt_y"/>
                                          </p:val>
                                        </p:tav>
                                      </p:tavLst>
                                    </p:anim>
                                    <p:animEffect transition="in" filter="fade">
                                      <p:cBhvr>
                                        <p:cTn id="68" dur="500"/>
                                        <p:tgtEl>
                                          <p:spTgt spid="13317"/>
                                        </p:tgtEl>
                                      </p:cBhvr>
                                    </p:animEffect>
                                  </p:childTnLst>
                                </p:cTn>
                              </p:par>
                              <p:par>
                                <p:cTn id="69" presetID="54" presetClass="entr" presetSubtype="0" accel="100000" fill="hold" grpId="0" nodeType="withEffect">
                                  <p:stCondLst>
                                    <p:cond delay="0"/>
                                  </p:stCondLst>
                                  <p:childTnLst>
                                    <p:set>
                                      <p:cBhvr>
                                        <p:cTn id="70" dur="1" fill="hold">
                                          <p:stCondLst>
                                            <p:cond delay="0"/>
                                          </p:stCondLst>
                                        </p:cTn>
                                        <p:tgtEl>
                                          <p:spTgt spid="13318"/>
                                        </p:tgtEl>
                                        <p:attrNameLst>
                                          <p:attrName>style.visibility</p:attrName>
                                        </p:attrNameLst>
                                      </p:cBhvr>
                                      <p:to>
                                        <p:strVal val="visible"/>
                                      </p:to>
                                    </p:set>
                                    <p:anim calcmode="lin" valueType="num">
                                      <p:cBhvr>
                                        <p:cTn id="71" dur="500" fill="hold"/>
                                        <p:tgtEl>
                                          <p:spTgt spid="13318"/>
                                        </p:tgtEl>
                                        <p:attrNameLst>
                                          <p:attrName>ppt_w</p:attrName>
                                        </p:attrNameLst>
                                      </p:cBhvr>
                                      <p:tavLst>
                                        <p:tav tm="0">
                                          <p:val>
                                            <p:strVal val="#ppt_w*0.05"/>
                                          </p:val>
                                        </p:tav>
                                        <p:tav tm="100000">
                                          <p:val>
                                            <p:strVal val="#ppt_w"/>
                                          </p:val>
                                        </p:tav>
                                      </p:tavLst>
                                    </p:anim>
                                    <p:anim calcmode="lin" valueType="num">
                                      <p:cBhvr>
                                        <p:cTn id="72" dur="500" fill="hold"/>
                                        <p:tgtEl>
                                          <p:spTgt spid="13318"/>
                                        </p:tgtEl>
                                        <p:attrNameLst>
                                          <p:attrName>ppt_h</p:attrName>
                                        </p:attrNameLst>
                                      </p:cBhvr>
                                      <p:tavLst>
                                        <p:tav tm="0">
                                          <p:val>
                                            <p:strVal val="#ppt_h"/>
                                          </p:val>
                                        </p:tav>
                                        <p:tav tm="100000">
                                          <p:val>
                                            <p:strVal val="#ppt_h"/>
                                          </p:val>
                                        </p:tav>
                                      </p:tavLst>
                                    </p:anim>
                                    <p:anim calcmode="lin" valueType="num">
                                      <p:cBhvr>
                                        <p:cTn id="73" dur="500" fill="hold"/>
                                        <p:tgtEl>
                                          <p:spTgt spid="13318"/>
                                        </p:tgtEl>
                                        <p:attrNameLst>
                                          <p:attrName>ppt_x</p:attrName>
                                        </p:attrNameLst>
                                      </p:cBhvr>
                                      <p:tavLst>
                                        <p:tav tm="0">
                                          <p:val>
                                            <p:strVal val="#ppt_x-.2"/>
                                          </p:val>
                                        </p:tav>
                                        <p:tav tm="100000">
                                          <p:val>
                                            <p:strVal val="#ppt_x"/>
                                          </p:val>
                                        </p:tav>
                                      </p:tavLst>
                                    </p:anim>
                                    <p:anim calcmode="lin" valueType="num">
                                      <p:cBhvr>
                                        <p:cTn id="74" dur="500" fill="hold"/>
                                        <p:tgtEl>
                                          <p:spTgt spid="13318"/>
                                        </p:tgtEl>
                                        <p:attrNameLst>
                                          <p:attrName>ppt_y</p:attrName>
                                        </p:attrNameLst>
                                      </p:cBhvr>
                                      <p:tavLst>
                                        <p:tav tm="0">
                                          <p:val>
                                            <p:strVal val="#ppt_y"/>
                                          </p:val>
                                        </p:tav>
                                        <p:tav tm="100000">
                                          <p:val>
                                            <p:strVal val="#ppt_y"/>
                                          </p:val>
                                        </p:tav>
                                      </p:tavLst>
                                    </p:anim>
                                    <p:animEffect transition="in" filter="fade">
                                      <p:cBhvr>
                                        <p:cTn id="75" dur="5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P spid="13316" grpId="0" build="p"/>
      <p:bldP spid="13318"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685800" y="-152400"/>
            <a:ext cx="7772400" cy="1143000"/>
          </a:xfrm>
        </p:spPr>
        <p:txBody>
          <a:bodyPr>
            <a:normAutofit fontScale="90000"/>
          </a:bodyPr>
          <a:lstStyle/>
          <a:p>
            <a:r>
              <a:rPr lang="en-US" sz="4000" b="1" dirty="0" smtClean="0">
                <a:solidFill>
                  <a:schemeClr val="accent1"/>
                </a:solidFill>
              </a:rPr>
              <a:t>Frequency Induced In the Rotor</a:t>
            </a:r>
          </a:p>
        </p:txBody>
      </p:sp>
      <p:sp>
        <p:nvSpPr>
          <p:cNvPr id="1029" name="Rectangle 3"/>
          <p:cNvSpPr>
            <a:spLocks noGrp="1" noChangeArrowheads="1"/>
          </p:cNvSpPr>
          <p:nvPr>
            <p:ph type="body" sz="half" idx="1"/>
          </p:nvPr>
        </p:nvSpPr>
        <p:spPr>
          <a:xfrm>
            <a:off x="228600" y="914400"/>
            <a:ext cx="8548688" cy="5715000"/>
          </a:xfrm>
        </p:spPr>
        <p:txBody>
          <a:bodyPr>
            <a:noAutofit/>
          </a:bodyPr>
          <a:lstStyle/>
          <a:p>
            <a:pPr>
              <a:lnSpc>
                <a:spcPct val="90000"/>
              </a:lnSpc>
              <a:buFontTx/>
              <a:buNone/>
            </a:pPr>
            <a:r>
              <a:rPr lang="en-US" sz="2400" b="1" dirty="0" smtClean="0">
                <a:latin typeface="Times New Roman" pitchFamily="18" charset="0"/>
                <a:cs typeface="Times New Roman" pitchFamily="18" charset="0"/>
              </a:rPr>
              <a:t>The frequency induced in the rotor depends on the slip:</a:t>
            </a:r>
          </a:p>
          <a:p>
            <a:pPr>
              <a:lnSpc>
                <a:spcPct val="90000"/>
              </a:lnSpc>
              <a:buFontTx/>
              <a:buNone/>
            </a:pPr>
            <a:endParaRPr lang="en-US" sz="2400" dirty="0" smtClean="0">
              <a:latin typeface="Times New Roman" pitchFamily="18" charset="0"/>
              <a:cs typeface="Times New Roman" pitchFamily="18" charset="0"/>
            </a:endParaRPr>
          </a:p>
          <a:p>
            <a:pPr>
              <a:lnSpc>
                <a:spcPct val="90000"/>
              </a:lnSpc>
              <a:buFontTx/>
              <a:buNone/>
            </a:pPr>
            <a:endParaRPr lang="en-US" sz="2400" dirty="0" smtClean="0">
              <a:latin typeface="Times New Roman" pitchFamily="18" charset="0"/>
              <a:cs typeface="Times New Roman" pitchFamily="18" charset="0"/>
            </a:endParaRPr>
          </a:p>
          <a:p>
            <a:pPr>
              <a:buBlip>
                <a:blip r:embed="rId3"/>
              </a:buBlip>
            </a:pPr>
            <a:r>
              <a:rPr lang="en-CA" sz="2400" dirty="0" smtClean="0">
                <a:latin typeface="Times New Roman" pitchFamily="18" charset="0"/>
                <a:cs typeface="Times New Roman" pitchFamily="18" charset="0"/>
              </a:rPr>
              <a:t>When the rotor is blocked (</a:t>
            </a:r>
            <a:r>
              <a:rPr lang="en-CA" sz="2400" i="1" dirty="0" smtClean="0">
                <a:latin typeface="Times New Roman" pitchFamily="18" charset="0"/>
                <a:cs typeface="Times New Roman" pitchFamily="18" charset="0"/>
              </a:rPr>
              <a:t>s=</a:t>
            </a:r>
            <a:r>
              <a:rPr lang="en-CA" sz="2400" dirty="0" smtClean="0">
                <a:latin typeface="Times New Roman" pitchFamily="18" charset="0"/>
                <a:cs typeface="Times New Roman" pitchFamily="18" charset="0"/>
              </a:rPr>
              <a:t>1) , the frequency of the induced voltage is equal to the supply frequency</a:t>
            </a:r>
          </a:p>
          <a:p>
            <a:pPr>
              <a:buBlip>
                <a:blip r:embed="rId3"/>
              </a:buBlip>
            </a:pPr>
            <a:r>
              <a:rPr lang="en-CA" sz="2400" dirty="0" smtClean="0">
                <a:latin typeface="Times New Roman" pitchFamily="18" charset="0"/>
                <a:cs typeface="Times New Roman" pitchFamily="18" charset="0"/>
              </a:rPr>
              <a:t>If the rotor runs at synchronous speed (</a:t>
            </a:r>
            <a:r>
              <a:rPr lang="en-CA" sz="2400" i="1" dirty="0" smtClean="0">
                <a:latin typeface="Times New Roman" pitchFamily="18" charset="0"/>
                <a:cs typeface="Times New Roman" pitchFamily="18" charset="0"/>
              </a:rPr>
              <a:t>s</a:t>
            </a:r>
            <a:r>
              <a:rPr lang="en-CA" sz="2400" dirty="0" smtClean="0">
                <a:latin typeface="Times New Roman" pitchFamily="18" charset="0"/>
                <a:cs typeface="Times New Roman" pitchFamily="18" charset="0"/>
              </a:rPr>
              <a:t> = 0), the frequency will be zero</a:t>
            </a:r>
            <a:endParaRPr lang="en-US" sz="2400" dirty="0" smtClean="0">
              <a:latin typeface="Times New Roman" pitchFamily="18" charset="0"/>
              <a:cs typeface="Times New Roman" pitchFamily="18" charset="0"/>
            </a:endParaRPr>
          </a:p>
          <a:p>
            <a:pPr>
              <a:lnSpc>
                <a:spcPct val="90000"/>
              </a:lnSpc>
              <a:buFontTx/>
              <a:buNone/>
            </a:pPr>
            <a:endParaRPr lang="en-US" sz="2400" i="1" dirty="0" smtClean="0">
              <a:latin typeface="Times New Roman" pitchFamily="18" charset="0"/>
              <a:cs typeface="Times New Roman" pitchFamily="18" charset="0"/>
            </a:endParaRPr>
          </a:p>
          <a:p>
            <a:pPr>
              <a:lnSpc>
                <a:spcPct val="90000"/>
              </a:lnSpc>
              <a:buFontTx/>
              <a:buNone/>
            </a:pPr>
            <a:endParaRPr lang="en-US" sz="2400" i="1" dirty="0" smtClean="0">
              <a:latin typeface="Times New Roman" pitchFamily="18" charset="0"/>
              <a:cs typeface="Times New Roman" pitchFamily="18" charset="0"/>
            </a:endParaRPr>
          </a:p>
          <a:p>
            <a:pPr>
              <a:lnSpc>
                <a:spcPct val="90000"/>
              </a:lnSpc>
              <a:buFontTx/>
              <a:buNone/>
            </a:pPr>
            <a:r>
              <a:rPr lang="en-US" sz="2400" i="1" dirty="0" smtClean="0">
                <a:latin typeface="Times New Roman" pitchFamily="18" charset="0"/>
                <a:cs typeface="Times New Roman" pitchFamily="18" charset="0"/>
              </a:rPr>
              <a:t>	</a:t>
            </a:r>
          </a:p>
          <a:p>
            <a:pPr>
              <a:lnSpc>
                <a:spcPct val="90000"/>
              </a:lnSpc>
              <a:buFontTx/>
              <a:buNone/>
            </a:pPr>
            <a:r>
              <a:rPr lang="en-US" sz="2400" i="1" dirty="0" smtClean="0">
                <a:latin typeface="Times New Roman" pitchFamily="18" charset="0"/>
                <a:cs typeface="Times New Roman" pitchFamily="18" charset="0"/>
              </a:rPr>
              <a:t>where </a:t>
            </a:r>
          </a:p>
          <a:p>
            <a:pPr>
              <a:lnSpc>
                <a:spcPct val="90000"/>
              </a:lnSpc>
              <a:buFontTx/>
              <a:buNone/>
            </a:pPr>
            <a:r>
              <a:rPr lang="en-US" sz="2400" i="1" dirty="0" smtClean="0">
                <a:latin typeface="Times New Roman" pitchFamily="18" charset="0"/>
                <a:cs typeface="Times New Roman" pitchFamily="18" charset="0"/>
              </a:rPr>
              <a:t>	</a:t>
            </a:r>
            <a:r>
              <a:rPr lang="en-US" sz="2400" i="1" dirty="0" err="1" smtClean="0">
                <a:latin typeface="Times New Roman" pitchFamily="18" charset="0"/>
                <a:cs typeface="Times New Roman" pitchFamily="18" charset="0"/>
              </a:rPr>
              <a:t>f</a:t>
            </a:r>
            <a:r>
              <a:rPr lang="en-US" sz="2400" i="1" baseline="-25000" dirty="0" err="1" smtClean="0">
                <a:latin typeface="Times New Roman" pitchFamily="18" charset="0"/>
                <a:cs typeface="Times New Roman" pitchFamily="18" charset="0"/>
              </a:rPr>
              <a:t>R</a:t>
            </a:r>
            <a:r>
              <a:rPr lang="en-US" sz="2400" dirty="0" smtClean="0">
                <a:latin typeface="Times New Roman" pitchFamily="18" charset="0"/>
                <a:cs typeface="Times New Roman" pitchFamily="18" charset="0"/>
              </a:rPr>
              <a:t> = frequency of voltage and current in the rotor, </a:t>
            </a:r>
          </a:p>
          <a:p>
            <a:pPr>
              <a:lnSpc>
                <a:spcPct val="90000"/>
              </a:lnSpc>
              <a:buFontTx/>
              <a:buNone/>
            </a:pPr>
            <a:r>
              <a:rPr lang="en-US" sz="2400" i="1" dirty="0" smtClean="0">
                <a:latin typeface="Times New Roman" pitchFamily="18" charset="0"/>
                <a:cs typeface="Times New Roman" pitchFamily="18" charset="0"/>
              </a:rPr>
              <a:t>	f</a:t>
            </a:r>
            <a:r>
              <a:rPr lang="en-US" sz="2400" dirty="0" smtClean="0">
                <a:latin typeface="Times New Roman" pitchFamily="18" charset="0"/>
                <a:cs typeface="Times New Roman" pitchFamily="18" charset="0"/>
              </a:rPr>
              <a:t> = frequency of the supply</a:t>
            </a:r>
          </a:p>
          <a:p>
            <a:pPr>
              <a:lnSpc>
                <a:spcPct val="90000"/>
              </a:lnSpc>
              <a:buFontTx/>
              <a:buNone/>
            </a:pP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s</a:t>
            </a:r>
            <a:r>
              <a:rPr lang="en-US" sz="2400" dirty="0" smtClean="0">
                <a:latin typeface="Times New Roman" pitchFamily="18" charset="0"/>
                <a:cs typeface="Times New Roman" pitchFamily="18" charset="0"/>
              </a:rPr>
              <a:t> = slip</a:t>
            </a:r>
          </a:p>
        </p:txBody>
      </p:sp>
      <p:graphicFrame>
        <p:nvGraphicFramePr>
          <p:cNvPr id="1026" name="Object 5"/>
          <p:cNvGraphicFramePr>
            <a:graphicFrameLocks noChangeAspect="1"/>
          </p:cNvGraphicFramePr>
          <p:nvPr>
            <p:ph sz="half" idx="2"/>
          </p:nvPr>
        </p:nvGraphicFramePr>
        <p:xfrm>
          <a:off x="3430588" y="3886200"/>
          <a:ext cx="2182812" cy="914400"/>
        </p:xfrm>
        <a:graphic>
          <a:graphicData uri="http://schemas.openxmlformats.org/presentationml/2006/ole">
            <p:oleObj spid="_x0000_s2050" name="Equation" r:id="rId4" imgW="939600" imgH="393480" progId="Equation.3">
              <p:embed/>
            </p:oleObj>
          </a:graphicData>
        </a:graphic>
      </p:graphicFrame>
      <p:sp>
        <p:nvSpPr>
          <p:cNvPr id="1027" name="Slide Number Placeholder 6"/>
          <p:cNvSpPr>
            <a:spLocks noGrp="1"/>
          </p:cNvSpPr>
          <p:nvPr>
            <p:ph type="sldNum" sz="quarter" idx="12"/>
          </p:nvPr>
        </p:nvSpPr>
        <p:spPr>
          <a:noFill/>
        </p:spPr>
        <p:txBody>
          <a:bodyPr/>
          <a:lstStyle/>
          <a:p>
            <a:fld id="{64072001-6432-49C6-8C52-13DBEE7821EF}" type="slidenum">
              <a:rPr lang="ar-SA"/>
              <a:pPr/>
              <a:t>82</a:t>
            </a:fld>
            <a:endParaRPr lang="en-US"/>
          </a:p>
        </p:txBody>
      </p:sp>
      <p:pic>
        <p:nvPicPr>
          <p:cNvPr id="1030" name="Picture 4"/>
          <p:cNvPicPr>
            <a:picLocks noChangeAspect="1" noChangeArrowheads="1"/>
          </p:cNvPicPr>
          <p:nvPr/>
        </p:nvPicPr>
        <p:blipFill>
          <a:blip r:embed="rId5" cstate="print"/>
          <a:srcRect/>
          <a:stretch>
            <a:fillRect/>
          </a:stretch>
        </p:blipFill>
        <p:spPr bwMode="auto">
          <a:xfrm>
            <a:off x="3352800" y="1447800"/>
            <a:ext cx="1447800" cy="660400"/>
          </a:xfrm>
          <a:prstGeom prst="rect">
            <a:avLst/>
          </a:prstGeom>
          <a:noFill/>
          <a:ln w="9525">
            <a:solidFill>
              <a:schemeClr val="accent1"/>
            </a:solidFill>
            <a:miter lim="800000"/>
            <a:headEnd/>
            <a:tailEnd/>
          </a:ln>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diamond(in)">
                                      <p:cBhvr>
                                        <p:cTn id="7" dur="20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1029">
                                            <p:txEl>
                                              <p:pRg st="0" end="0"/>
                                            </p:txEl>
                                          </p:spTgt>
                                        </p:tgtEl>
                                        <p:attrNameLst>
                                          <p:attrName>style.visibility</p:attrName>
                                        </p:attrNameLst>
                                      </p:cBhvr>
                                      <p:to>
                                        <p:strVal val="visible"/>
                                      </p:to>
                                    </p:set>
                                    <p:anim calcmode="lin" valueType="num">
                                      <p:cBhvr>
                                        <p:cTn id="12" dur="500" fill="hold"/>
                                        <p:tgtEl>
                                          <p:spTgt spid="1029">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1029">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1029">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1029">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102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1029">
                                            <p:txEl>
                                              <p:pRg st="3" end="3"/>
                                            </p:txEl>
                                          </p:spTgt>
                                        </p:tgtEl>
                                        <p:attrNameLst>
                                          <p:attrName>style.visibility</p:attrName>
                                        </p:attrNameLst>
                                      </p:cBhvr>
                                      <p:to>
                                        <p:strVal val="visible"/>
                                      </p:to>
                                    </p:set>
                                    <p:anim calcmode="lin" valueType="num">
                                      <p:cBhvr>
                                        <p:cTn id="21" dur="500" fill="hold"/>
                                        <p:tgtEl>
                                          <p:spTgt spid="1029">
                                            <p:txEl>
                                              <p:pRg st="3" end="3"/>
                                            </p:txEl>
                                          </p:spTgt>
                                        </p:tgtEl>
                                        <p:attrNameLst>
                                          <p:attrName>ppt_w</p:attrName>
                                        </p:attrNameLst>
                                      </p:cBhvr>
                                      <p:tavLst>
                                        <p:tav tm="0">
                                          <p:val>
                                            <p:strVal val="#ppt_w*0.05"/>
                                          </p:val>
                                        </p:tav>
                                        <p:tav tm="100000">
                                          <p:val>
                                            <p:strVal val="#ppt_w"/>
                                          </p:val>
                                        </p:tav>
                                      </p:tavLst>
                                    </p:anim>
                                    <p:anim calcmode="lin" valueType="num">
                                      <p:cBhvr>
                                        <p:cTn id="22" dur="500" fill="hold"/>
                                        <p:tgtEl>
                                          <p:spTgt spid="1029">
                                            <p:txEl>
                                              <p:pRg st="3" end="3"/>
                                            </p:txEl>
                                          </p:spTgt>
                                        </p:tgtEl>
                                        <p:attrNameLst>
                                          <p:attrName>ppt_h</p:attrName>
                                        </p:attrNameLst>
                                      </p:cBhvr>
                                      <p:tavLst>
                                        <p:tav tm="0">
                                          <p:val>
                                            <p:strVal val="#ppt_h"/>
                                          </p:val>
                                        </p:tav>
                                        <p:tav tm="100000">
                                          <p:val>
                                            <p:strVal val="#ppt_h"/>
                                          </p:val>
                                        </p:tav>
                                      </p:tavLst>
                                    </p:anim>
                                    <p:anim calcmode="lin" valueType="num">
                                      <p:cBhvr>
                                        <p:cTn id="23" dur="500" fill="hold"/>
                                        <p:tgtEl>
                                          <p:spTgt spid="1029">
                                            <p:txEl>
                                              <p:pRg st="3" end="3"/>
                                            </p:txEl>
                                          </p:spTgt>
                                        </p:tgtEl>
                                        <p:attrNameLst>
                                          <p:attrName>ppt_x</p:attrName>
                                        </p:attrNameLst>
                                      </p:cBhvr>
                                      <p:tavLst>
                                        <p:tav tm="0">
                                          <p:val>
                                            <p:strVal val="#ppt_x-.2"/>
                                          </p:val>
                                        </p:tav>
                                        <p:tav tm="100000">
                                          <p:val>
                                            <p:strVal val="#ppt_x"/>
                                          </p:val>
                                        </p:tav>
                                      </p:tavLst>
                                    </p:anim>
                                    <p:anim calcmode="lin" valueType="num">
                                      <p:cBhvr>
                                        <p:cTn id="24" dur="500" fill="hold"/>
                                        <p:tgtEl>
                                          <p:spTgt spid="1029">
                                            <p:txEl>
                                              <p:pRg st="3" end="3"/>
                                            </p:txEl>
                                          </p:spTgt>
                                        </p:tgtEl>
                                        <p:attrNameLst>
                                          <p:attrName>ppt_y</p:attrName>
                                        </p:attrNameLst>
                                      </p:cBhvr>
                                      <p:tavLst>
                                        <p:tav tm="0">
                                          <p:val>
                                            <p:strVal val="#ppt_y"/>
                                          </p:val>
                                        </p:tav>
                                        <p:tav tm="100000">
                                          <p:val>
                                            <p:strVal val="#ppt_y"/>
                                          </p:val>
                                        </p:tav>
                                      </p:tavLst>
                                    </p:anim>
                                    <p:animEffect transition="in" filter="fade">
                                      <p:cBhvr>
                                        <p:cTn id="25" dur="500"/>
                                        <p:tgtEl>
                                          <p:spTgt spid="1029">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1029">
                                            <p:txEl>
                                              <p:pRg st="4" end="4"/>
                                            </p:txEl>
                                          </p:spTgt>
                                        </p:tgtEl>
                                        <p:attrNameLst>
                                          <p:attrName>style.visibility</p:attrName>
                                        </p:attrNameLst>
                                      </p:cBhvr>
                                      <p:to>
                                        <p:strVal val="visible"/>
                                      </p:to>
                                    </p:set>
                                    <p:anim calcmode="lin" valueType="num">
                                      <p:cBhvr>
                                        <p:cTn id="30" dur="500" fill="hold"/>
                                        <p:tgtEl>
                                          <p:spTgt spid="1029">
                                            <p:txEl>
                                              <p:pRg st="4" end="4"/>
                                            </p:txEl>
                                          </p:spTgt>
                                        </p:tgtEl>
                                        <p:attrNameLst>
                                          <p:attrName>ppt_w</p:attrName>
                                        </p:attrNameLst>
                                      </p:cBhvr>
                                      <p:tavLst>
                                        <p:tav tm="0">
                                          <p:val>
                                            <p:strVal val="#ppt_w*0.05"/>
                                          </p:val>
                                        </p:tav>
                                        <p:tav tm="100000">
                                          <p:val>
                                            <p:strVal val="#ppt_w"/>
                                          </p:val>
                                        </p:tav>
                                      </p:tavLst>
                                    </p:anim>
                                    <p:anim calcmode="lin" valueType="num">
                                      <p:cBhvr>
                                        <p:cTn id="31" dur="500" fill="hold"/>
                                        <p:tgtEl>
                                          <p:spTgt spid="1029">
                                            <p:txEl>
                                              <p:pRg st="4" end="4"/>
                                            </p:txEl>
                                          </p:spTgt>
                                        </p:tgtEl>
                                        <p:attrNameLst>
                                          <p:attrName>ppt_h</p:attrName>
                                        </p:attrNameLst>
                                      </p:cBhvr>
                                      <p:tavLst>
                                        <p:tav tm="0">
                                          <p:val>
                                            <p:strVal val="#ppt_h"/>
                                          </p:val>
                                        </p:tav>
                                        <p:tav tm="100000">
                                          <p:val>
                                            <p:strVal val="#ppt_h"/>
                                          </p:val>
                                        </p:tav>
                                      </p:tavLst>
                                    </p:anim>
                                    <p:anim calcmode="lin" valueType="num">
                                      <p:cBhvr>
                                        <p:cTn id="32" dur="500" fill="hold"/>
                                        <p:tgtEl>
                                          <p:spTgt spid="1029">
                                            <p:txEl>
                                              <p:pRg st="4" end="4"/>
                                            </p:txEl>
                                          </p:spTgt>
                                        </p:tgtEl>
                                        <p:attrNameLst>
                                          <p:attrName>ppt_x</p:attrName>
                                        </p:attrNameLst>
                                      </p:cBhvr>
                                      <p:tavLst>
                                        <p:tav tm="0">
                                          <p:val>
                                            <p:strVal val="#ppt_x-.2"/>
                                          </p:val>
                                        </p:tav>
                                        <p:tav tm="100000">
                                          <p:val>
                                            <p:strVal val="#ppt_x"/>
                                          </p:val>
                                        </p:tav>
                                      </p:tavLst>
                                    </p:anim>
                                    <p:anim calcmode="lin" valueType="num">
                                      <p:cBhvr>
                                        <p:cTn id="33" dur="500" fill="hold"/>
                                        <p:tgtEl>
                                          <p:spTgt spid="1029">
                                            <p:txEl>
                                              <p:pRg st="4" end="4"/>
                                            </p:txEl>
                                          </p:spTgt>
                                        </p:tgtEl>
                                        <p:attrNameLst>
                                          <p:attrName>ppt_y</p:attrName>
                                        </p:attrNameLst>
                                      </p:cBhvr>
                                      <p:tavLst>
                                        <p:tav tm="0">
                                          <p:val>
                                            <p:strVal val="#ppt_y"/>
                                          </p:val>
                                        </p:tav>
                                        <p:tav tm="100000">
                                          <p:val>
                                            <p:strVal val="#ppt_y"/>
                                          </p:val>
                                        </p:tav>
                                      </p:tavLst>
                                    </p:anim>
                                    <p:animEffect transition="in" filter="fade">
                                      <p:cBhvr>
                                        <p:cTn id="34" dur="500"/>
                                        <p:tgtEl>
                                          <p:spTgt spid="1029">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1029">
                                            <p:txEl>
                                              <p:pRg st="7" end="7"/>
                                            </p:txEl>
                                          </p:spTgt>
                                        </p:tgtEl>
                                        <p:attrNameLst>
                                          <p:attrName>style.visibility</p:attrName>
                                        </p:attrNameLst>
                                      </p:cBhvr>
                                      <p:to>
                                        <p:strVal val="visible"/>
                                      </p:to>
                                    </p:set>
                                    <p:anim calcmode="lin" valueType="num">
                                      <p:cBhvr>
                                        <p:cTn id="39" dur="500" fill="hold"/>
                                        <p:tgtEl>
                                          <p:spTgt spid="1029">
                                            <p:txEl>
                                              <p:pRg st="7" end="7"/>
                                            </p:txEl>
                                          </p:spTgt>
                                        </p:tgtEl>
                                        <p:attrNameLst>
                                          <p:attrName>ppt_w</p:attrName>
                                        </p:attrNameLst>
                                      </p:cBhvr>
                                      <p:tavLst>
                                        <p:tav tm="0">
                                          <p:val>
                                            <p:strVal val="#ppt_w*0.05"/>
                                          </p:val>
                                        </p:tav>
                                        <p:tav tm="100000">
                                          <p:val>
                                            <p:strVal val="#ppt_w"/>
                                          </p:val>
                                        </p:tav>
                                      </p:tavLst>
                                    </p:anim>
                                    <p:anim calcmode="lin" valueType="num">
                                      <p:cBhvr>
                                        <p:cTn id="40" dur="500" fill="hold"/>
                                        <p:tgtEl>
                                          <p:spTgt spid="1029">
                                            <p:txEl>
                                              <p:pRg st="7" end="7"/>
                                            </p:txEl>
                                          </p:spTgt>
                                        </p:tgtEl>
                                        <p:attrNameLst>
                                          <p:attrName>ppt_h</p:attrName>
                                        </p:attrNameLst>
                                      </p:cBhvr>
                                      <p:tavLst>
                                        <p:tav tm="0">
                                          <p:val>
                                            <p:strVal val="#ppt_h"/>
                                          </p:val>
                                        </p:tav>
                                        <p:tav tm="100000">
                                          <p:val>
                                            <p:strVal val="#ppt_h"/>
                                          </p:val>
                                        </p:tav>
                                      </p:tavLst>
                                    </p:anim>
                                    <p:anim calcmode="lin" valueType="num">
                                      <p:cBhvr>
                                        <p:cTn id="41" dur="500" fill="hold"/>
                                        <p:tgtEl>
                                          <p:spTgt spid="1029">
                                            <p:txEl>
                                              <p:pRg st="7" end="7"/>
                                            </p:txEl>
                                          </p:spTgt>
                                        </p:tgtEl>
                                        <p:attrNameLst>
                                          <p:attrName>ppt_x</p:attrName>
                                        </p:attrNameLst>
                                      </p:cBhvr>
                                      <p:tavLst>
                                        <p:tav tm="0">
                                          <p:val>
                                            <p:strVal val="#ppt_x-.2"/>
                                          </p:val>
                                        </p:tav>
                                        <p:tav tm="100000">
                                          <p:val>
                                            <p:strVal val="#ppt_x"/>
                                          </p:val>
                                        </p:tav>
                                      </p:tavLst>
                                    </p:anim>
                                    <p:anim calcmode="lin" valueType="num">
                                      <p:cBhvr>
                                        <p:cTn id="42" dur="500" fill="hold"/>
                                        <p:tgtEl>
                                          <p:spTgt spid="1029">
                                            <p:txEl>
                                              <p:pRg st="7" end="7"/>
                                            </p:txEl>
                                          </p:spTgt>
                                        </p:tgtEl>
                                        <p:attrNameLst>
                                          <p:attrName>ppt_y</p:attrName>
                                        </p:attrNameLst>
                                      </p:cBhvr>
                                      <p:tavLst>
                                        <p:tav tm="0">
                                          <p:val>
                                            <p:strVal val="#ppt_y"/>
                                          </p:val>
                                        </p:tav>
                                        <p:tav tm="100000">
                                          <p:val>
                                            <p:strVal val="#ppt_y"/>
                                          </p:val>
                                        </p:tav>
                                      </p:tavLst>
                                    </p:anim>
                                    <p:animEffect transition="in" filter="fade">
                                      <p:cBhvr>
                                        <p:cTn id="43" dur="500"/>
                                        <p:tgtEl>
                                          <p:spTgt spid="1029">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1029">
                                            <p:txEl>
                                              <p:pRg st="8" end="8"/>
                                            </p:txEl>
                                          </p:spTgt>
                                        </p:tgtEl>
                                        <p:attrNameLst>
                                          <p:attrName>style.visibility</p:attrName>
                                        </p:attrNameLst>
                                      </p:cBhvr>
                                      <p:to>
                                        <p:strVal val="visible"/>
                                      </p:to>
                                    </p:set>
                                    <p:anim calcmode="lin" valueType="num">
                                      <p:cBhvr>
                                        <p:cTn id="48" dur="500" fill="hold"/>
                                        <p:tgtEl>
                                          <p:spTgt spid="1029">
                                            <p:txEl>
                                              <p:pRg st="8" end="8"/>
                                            </p:txEl>
                                          </p:spTgt>
                                        </p:tgtEl>
                                        <p:attrNameLst>
                                          <p:attrName>ppt_w</p:attrName>
                                        </p:attrNameLst>
                                      </p:cBhvr>
                                      <p:tavLst>
                                        <p:tav tm="0">
                                          <p:val>
                                            <p:strVal val="#ppt_w*0.05"/>
                                          </p:val>
                                        </p:tav>
                                        <p:tav tm="100000">
                                          <p:val>
                                            <p:strVal val="#ppt_w"/>
                                          </p:val>
                                        </p:tav>
                                      </p:tavLst>
                                    </p:anim>
                                    <p:anim calcmode="lin" valueType="num">
                                      <p:cBhvr>
                                        <p:cTn id="49" dur="500" fill="hold"/>
                                        <p:tgtEl>
                                          <p:spTgt spid="1029">
                                            <p:txEl>
                                              <p:pRg st="8" end="8"/>
                                            </p:txEl>
                                          </p:spTgt>
                                        </p:tgtEl>
                                        <p:attrNameLst>
                                          <p:attrName>ppt_h</p:attrName>
                                        </p:attrNameLst>
                                      </p:cBhvr>
                                      <p:tavLst>
                                        <p:tav tm="0">
                                          <p:val>
                                            <p:strVal val="#ppt_h"/>
                                          </p:val>
                                        </p:tav>
                                        <p:tav tm="100000">
                                          <p:val>
                                            <p:strVal val="#ppt_h"/>
                                          </p:val>
                                        </p:tav>
                                      </p:tavLst>
                                    </p:anim>
                                    <p:anim calcmode="lin" valueType="num">
                                      <p:cBhvr>
                                        <p:cTn id="50" dur="500" fill="hold"/>
                                        <p:tgtEl>
                                          <p:spTgt spid="1029">
                                            <p:txEl>
                                              <p:pRg st="8" end="8"/>
                                            </p:txEl>
                                          </p:spTgt>
                                        </p:tgtEl>
                                        <p:attrNameLst>
                                          <p:attrName>ppt_x</p:attrName>
                                        </p:attrNameLst>
                                      </p:cBhvr>
                                      <p:tavLst>
                                        <p:tav tm="0">
                                          <p:val>
                                            <p:strVal val="#ppt_x-.2"/>
                                          </p:val>
                                        </p:tav>
                                        <p:tav tm="100000">
                                          <p:val>
                                            <p:strVal val="#ppt_x"/>
                                          </p:val>
                                        </p:tav>
                                      </p:tavLst>
                                    </p:anim>
                                    <p:anim calcmode="lin" valueType="num">
                                      <p:cBhvr>
                                        <p:cTn id="51" dur="500" fill="hold"/>
                                        <p:tgtEl>
                                          <p:spTgt spid="1029">
                                            <p:txEl>
                                              <p:pRg st="8" end="8"/>
                                            </p:txEl>
                                          </p:spTgt>
                                        </p:tgtEl>
                                        <p:attrNameLst>
                                          <p:attrName>ppt_y</p:attrName>
                                        </p:attrNameLst>
                                      </p:cBhvr>
                                      <p:tavLst>
                                        <p:tav tm="0">
                                          <p:val>
                                            <p:strVal val="#ppt_y"/>
                                          </p:val>
                                        </p:tav>
                                        <p:tav tm="100000">
                                          <p:val>
                                            <p:strVal val="#ppt_y"/>
                                          </p:val>
                                        </p:tav>
                                      </p:tavLst>
                                    </p:anim>
                                    <p:animEffect transition="in" filter="fade">
                                      <p:cBhvr>
                                        <p:cTn id="52" dur="500"/>
                                        <p:tgtEl>
                                          <p:spTgt spid="1029">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1029">
                                            <p:txEl>
                                              <p:pRg st="9" end="9"/>
                                            </p:txEl>
                                          </p:spTgt>
                                        </p:tgtEl>
                                        <p:attrNameLst>
                                          <p:attrName>style.visibility</p:attrName>
                                        </p:attrNameLst>
                                      </p:cBhvr>
                                      <p:to>
                                        <p:strVal val="visible"/>
                                      </p:to>
                                    </p:set>
                                    <p:anim calcmode="lin" valueType="num">
                                      <p:cBhvr>
                                        <p:cTn id="57" dur="500" fill="hold"/>
                                        <p:tgtEl>
                                          <p:spTgt spid="1029">
                                            <p:txEl>
                                              <p:pRg st="9" end="9"/>
                                            </p:txEl>
                                          </p:spTgt>
                                        </p:tgtEl>
                                        <p:attrNameLst>
                                          <p:attrName>ppt_w</p:attrName>
                                        </p:attrNameLst>
                                      </p:cBhvr>
                                      <p:tavLst>
                                        <p:tav tm="0">
                                          <p:val>
                                            <p:strVal val="#ppt_w*0.05"/>
                                          </p:val>
                                        </p:tav>
                                        <p:tav tm="100000">
                                          <p:val>
                                            <p:strVal val="#ppt_w"/>
                                          </p:val>
                                        </p:tav>
                                      </p:tavLst>
                                    </p:anim>
                                    <p:anim calcmode="lin" valueType="num">
                                      <p:cBhvr>
                                        <p:cTn id="58" dur="500" fill="hold"/>
                                        <p:tgtEl>
                                          <p:spTgt spid="1029">
                                            <p:txEl>
                                              <p:pRg st="9" end="9"/>
                                            </p:txEl>
                                          </p:spTgt>
                                        </p:tgtEl>
                                        <p:attrNameLst>
                                          <p:attrName>ppt_h</p:attrName>
                                        </p:attrNameLst>
                                      </p:cBhvr>
                                      <p:tavLst>
                                        <p:tav tm="0">
                                          <p:val>
                                            <p:strVal val="#ppt_h"/>
                                          </p:val>
                                        </p:tav>
                                        <p:tav tm="100000">
                                          <p:val>
                                            <p:strVal val="#ppt_h"/>
                                          </p:val>
                                        </p:tav>
                                      </p:tavLst>
                                    </p:anim>
                                    <p:anim calcmode="lin" valueType="num">
                                      <p:cBhvr>
                                        <p:cTn id="59" dur="500" fill="hold"/>
                                        <p:tgtEl>
                                          <p:spTgt spid="1029">
                                            <p:txEl>
                                              <p:pRg st="9" end="9"/>
                                            </p:txEl>
                                          </p:spTgt>
                                        </p:tgtEl>
                                        <p:attrNameLst>
                                          <p:attrName>ppt_x</p:attrName>
                                        </p:attrNameLst>
                                      </p:cBhvr>
                                      <p:tavLst>
                                        <p:tav tm="0">
                                          <p:val>
                                            <p:strVal val="#ppt_x-.2"/>
                                          </p:val>
                                        </p:tav>
                                        <p:tav tm="100000">
                                          <p:val>
                                            <p:strVal val="#ppt_x"/>
                                          </p:val>
                                        </p:tav>
                                      </p:tavLst>
                                    </p:anim>
                                    <p:anim calcmode="lin" valueType="num">
                                      <p:cBhvr>
                                        <p:cTn id="60" dur="500" fill="hold"/>
                                        <p:tgtEl>
                                          <p:spTgt spid="1029">
                                            <p:txEl>
                                              <p:pRg st="9" end="9"/>
                                            </p:txEl>
                                          </p:spTgt>
                                        </p:tgtEl>
                                        <p:attrNameLst>
                                          <p:attrName>ppt_y</p:attrName>
                                        </p:attrNameLst>
                                      </p:cBhvr>
                                      <p:tavLst>
                                        <p:tav tm="0">
                                          <p:val>
                                            <p:strVal val="#ppt_y"/>
                                          </p:val>
                                        </p:tav>
                                        <p:tav tm="100000">
                                          <p:val>
                                            <p:strVal val="#ppt_y"/>
                                          </p:val>
                                        </p:tav>
                                      </p:tavLst>
                                    </p:anim>
                                    <p:animEffect transition="in" filter="fade">
                                      <p:cBhvr>
                                        <p:cTn id="61" dur="500"/>
                                        <p:tgtEl>
                                          <p:spTgt spid="1029">
                                            <p:txEl>
                                              <p:pRg st="9" end="9"/>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4" presetClass="entr" presetSubtype="0" accel="100000" fill="hold" grpId="0" nodeType="clickEffect">
                                  <p:stCondLst>
                                    <p:cond delay="0"/>
                                  </p:stCondLst>
                                  <p:childTnLst>
                                    <p:set>
                                      <p:cBhvr>
                                        <p:cTn id="65" dur="1" fill="hold">
                                          <p:stCondLst>
                                            <p:cond delay="0"/>
                                          </p:stCondLst>
                                        </p:cTn>
                                        <p:tgtEl>
                                          <p:spTgt spid="1029">
                                            <p:txEl>
                                              <p:pRg st="10" end="10"/>
                                            </p:txEl>
                                          </p:spTgt>
                                        </p:tgtEl>
                                        <p:attrNameLst>
                                          <p:attrName>style.visibility</p:attrName>
                                        </p:attrNameLst>
                                      </p:cBhvr>
                                      <p:to>
                                        <p:strVal val="visible"/>
                                      </p:to>
                                    </p:set>
                                    <p:anim calcmode="lin" valueType="num">
                                      <p:cBhvr>
                                        <p:cTn id="66" dur="500" fill="hold"/>
                                        <p:tgtEl>
                                          <p:spTgt spid="1029">
                                            <p:txEl>
                                              <p:pRg st="10" end="10"/>
                                            </p:txEl>
                                          </p:spTgt>
                                        </p:tgtEl>
                                        <p:attrNameLst>
                                          <p:attrName>ppt_w</p:attrName>
                                        </p:attrNameLst>
                                      </p:cBhvr>
                                      <p:tavLst>
                                        <p:tav tm="0">
                                          <p:val>
                                            <p:strVal val="#ppt_w*0.05"/>
                                          </p:val>
                                        </p:tav>
                                        <p:tav tm="100000">
                                          <p:val>
                                            <p:strVal val="#ppt_w"/>
                                          </p:val>
                                        </p:tav>
                                      </p:tavLst>
                                    </p:anim>
                                    <p:anim calcmode="lin" valueType="num">
                                      <p:cBhvr>
                                        <p:cTn id="67" dur="500" fill="hold"/>
                                        <p:tgtEl>
                                          <p:spTgt spid="1029">
                                            <p:txEl>
                                              <p:pRg st="10" end="10"/>
                                            </p:txEl>
                                          </p:spTgt>
                                        </p:tgtEl>
                                        <p:attrNameLst>
                                          <p:attrName>ppt_h</p:attrName>
                                        </p:attrNameLst>
                                      </p:cBhvr>
                                      <p:tavLst>
                                        <p:tav tm="0">
                                          <p:val>
                                            <p:strVal val="#ppt_h"/>
                                          </p:val>
                                        </p:tav>
                                        <p:tav tm="100000">
                                          <p:val>
                                            <p:strVal val="#ppt_h"/>
                                          </p:val>
                                        </p:tav>
                                      </p:tavLst>
                                    </p:anim>
                                    <p:anim calcmode="lin" valueType="num">
                                      <p:cBhvr>
                                        <p:cTn id="68" dur="500" fill="hold"/>
                                        <p:tgtEl>
                                          <p:spTgt spid="1029">
                                            <p:txEl>
                                              <p:pRg st="10" end="10"/>
                                            </p:txEl>
                                          </p:spTgt>
                                        </p:tgtEl>
                                        <p:attrNameLst>
                                          <p:attrName>ppt_x</p:attrName>
                                        </p:attrNameLst>
                                      </p:cBhvr>
                                      <p:tavLst>
                                        <p:tav tm="0">
                                          <p:val>
                                            <p:strVal val="#ppt_x-.2"/>
                                          </p:val>
                                        </p:tav>
                                        <p:tav tm="100000">
                                          <p:val>
                                            <p:strVal val="#ppt_x"/>
                                          </p:val>
                                        </p:tav>
                                      </p:tavLst>
                                    </p:anim>
                                    <p:anim calcmode="lin" valueType="num">
                                      <p:cBhvr>
                                        <p:cTn id="69" dur="500" fill="hold"/>
                                        <p:tgtEl>
                                          <p:spTgt spid="1029">
                                            <p:txEl>
                                              <p:pRg st="10" end="10"/>
                                            </p:txEl>
                                          </p:spTgt>
                                        </p:tgtEl>
                                        <p:attrNameLst>
                                          <p:attrName>ppt_y</p:attrName>
                                        </p:attrNameLst>
                                      </p:cBhvr>
                                      <p:tavLst>
                                        <p:tav tm="0">
                                          <p:val>
                                            <p:strVal val="#ppt_y"/>
                                          </p:val>
                                        </p:tav>
                                        <p:tav tm="100000">
                                          <p:val>
                                            <p:strVal val="#ppt_y"/>
                                          </p:val>
                                        </p:tav>
                                      </p:tavLst>
                                    </p:anim>
                                    <p:animEffect transition="in" filter="fade">
                                      <p:cBhvr>
                                        <p:cTn id="70" dur="500"/>
                                        <p:tgtEl>
                                          <p:spTgt spid="1029">
                                            <p:txEl>
                                              <p:pRg st="10" end="10"/>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4" presetClass="entr" presetSubtype="0" accel="100000" fill="hold" grpId="0" nodeType="clickEffect">
                                  <p:stCondLst>
                                    <p:cond delay="0"/>
                                  </p:stCondLst>
                                  <p:childTnLst>
                                    <p:set>
                                      <p:cBhvr>
                                        <p:cTn id="74" dur="1" fill="hold">
                                          <p:stCondLst>
                                            <p:cond delay="0"/>
                                          </p:stCondLst>
                                        </p:cTn>
                                        <p:tgtEl>
                                          <p:spTgt spid="1029">
                                            <p:txEl>
                                              <p:pRg st="11" end="11"/>
                                            </p:txEl>
                                          </p:spTgt>
                                        </p:tgtEl>
                                        <p:attrNameLst>
                                          <p:attrName>style.visibility</p:attrName>
                                        </p:attrNameLst>
                                      </p:cBhvr>
                                      <p:to>
                                        <p:strVal val="visible"/>
                                      </p:to>
                                    </p:set>
                                    <p:anim calcmode="lin" valueType="num">
                                      <p:cBhvr>
                                        <p:cTn id="75" dur="500" fill="hold"/>
                                        <p:tgtEl>
                                          <p:spTgt spid="1029">
                                            <p:txEl>
                                              <p:pRg st="11" end="11"/>
                                            </p:txEl>
                                          </p:spTgt>
                                        </p:tgtEl>
                                        <p:attrNameLst>
                                          <p:attrName>ppt_w</p:attrName>
                                        </p:attrNameLst>
                                      </p:cBhvr>
                                      <p:tavLst>
                                        <p:tav tm="0">
                                          <p:val>
                                            <p:strVal val="#ppt_w*0.05"/>
                                          </p:val>
                                        </p:tav>
                                        <p:tav tm="100000">
                                          <p:val>
                                            <p:strVal val="#ppt_w"/>
                                          </p:val>
                                        </p:tav>
                                      </p:tavLst>
                                    </p:anim>
                                    <p:anim calcmode="lin" valueType="num">
                                      <p:cBhvr>
                                        <p:cTn id="76" dur="500" fill="hold"/>
                                        <p:tgtEl>
                                          <p:spTgt spid="1029">
                                            <p:txEl>
                                              <p:pRg st="11" end="11"/>
                                            </p:txEl>
                                          </p:spTgt>
                                        </p:tgtEl>
                                        <p:attrNameLst>
                                          <p:attrName>ppt_h</p:attrName>
                                        </p:attrNameLst>
                                      </p:cBhvr>
                                      <p:tavLst>
                                        <p:tav tm="0">
                                          <p:val>
                                            <p:strVal val="#ppt_h"/>
                                          </p:val>
                                        </p:tav>
                                        <p:tav tm="100000">
                                          <p:val>
                                            <p:strVal val="#ppt_h"/>
                                          </p:val>
                                        </p:tav>
                                      </p:tavLst>
                                    </p:anim>
                                    <p:anim calcmode="lin" valueType="num">
                                      <p:cBhvr>
                                        <p:cTn id="77" dur="500" fill="hold"/>
                                        <p:tgtEl>
                                          <p:spTgt spid="1029">
                                            <p:txEl>
                                              <p:pRg st="11" end="11"/>
                                            </p:txEl>
                                          </p:spTgt>
                                        </p:tgtEl>
                                        <p:attrNameLst>
                                          <p:attrName>ppt_x</p:attrName>
                                        </p:attrNameLst>
                                      </p:cBhvr>
                                      <p:tavLst>
                                        <p:tav tm="0">
                                          <p:val>
                                            <p:strVal val="#ppt_x-.2"/>
                                          </p:val>
                                        </p:tav>
                                        <p:tav tm="100000">
                                          <p:val>
                                            <p:strVal val="#ppt_x"/>
                                          </p:val>
                                        </p:tav>
                                      </p:tavLst>
                                    </p:anim>
                                    <p:anim calcmode="lin" valueType="num">
                                      <p:cBhvr>
                                        <p:cTn id="78" dur="500" fill="hold"/>
                                        <p:tgtEl>
                                          <p:spTgt spid="1029">
                                            <p:txEl>
                                              <p:pRg st="11" end="11"/>
                                            </p:txEl>
                                          </p:spTgt>
                                        </p:tgtEl>
                                        <p:attrNameLst>
                                          <p:attrName>ppt_y</p:attrName>
                                        </p:attrNameLst>
                                      </p:cBhvr>
                                      <p:tavLst>
                                        <p:tav tm="0">
                                          <p:val>
                                            <p:strVal val="#ppt_y"/>
                                          </p:val>
                                        </p:tav>
                                        <p:tav tm="100000">
                                          <p:val>
                                            <p:strVal val="#ppt_y"/>
                                          </p:val>
                                        </p:tav>
                                      </p:tavLst>
                                    </p:anim>
                                    <p:animEffect transition="in" filter="fade">
                                      <p:cBhvr>
                                        <p:cTn id="79" dur="500"/>
                                        <p:tgtEl>
                                          <p:spTgt spid="1029">
                                            <p:txEl>
                                              <p:pRg st="11" end="11"/>
                                            </p:txEl>
                                          </p:spTgt>
                                        </p:tgtEl>
                                      </p:cBhvr>
                                    </p:animEffect>
                                  </p:childTnLst>
                                </p:cTn>
                              </p:par>
                              <p:par>
                                <p:cTn id="80" presetID="54" presetClass="entr" presetSubtype="0" accel="100000" fill="hold" nodeType="withEffect">
                                  <p:stCondLst>
                                    <p:cond delay="0"/>
                                  </p:stCondLst>
                                  <p:childTnLst>
                                    <p:set>
                                      <p:cBhvr>
                                        <p:cTn id="81" dur="1" fill="hold">
                                          <p:stCondLst>
                                            <p:cond delay="0"/>
                                          </p:stCondLst>
                                        </p:cTn>
                                        <p:tgtEl>
                                          <p:spTgt spid="1030"/>
                                        </p:tgtEl>
                                        <p:attrNameLst>
                                          <p:attrName>style.visibility</p:attrName>
                                        </p:attrNameLst>
                                      </p:cBhvr>
                                      <p:to>
                                        <p:strVal val="visible"/>
                                      </p:to>
                                    </p:set>
                                    <p:anim calcmode="lin" valueType="num">
                                      <p:cBhvr>
                                        <p:cTn id="82" dur="500" fill="hold"/>
                                        <p:tgtEl>
                                          <p:spTgt spid="1030"/>
                                        </p:tgtEl>
                                        <p:attrNameLst>
                                          <p:attrName>ppt_w</p:attrName>
                                        </p:attrNameLst>
                                      </p:cBhvr>
                                      <p:tavLst>
                                        <p:tav tm="0">
                                          <p:val>
                                            <p:strVal val="#ppt_w*0.05"/>
                                          </p:val>
                                        </p:tav>
                                        <p:tav tm="100000">
                                          <p:val>
                                            <p:strVal val="#ppt_w"/>
                                          </p:val>
                                        </p:tav>
                                      </p:tavLst>
                                    </p:anim>
                                    <p:anim calcmode="lin" valueType="num">
                                      <p:cBhvr>
                                        <p:cTn id="83" dur="500" fill="hold"/>
                                        <p:tgtEl>
                                          <p:spTgt spid="1030"/>
                                        </p:tgtEl>
                                        <p:attrNameLst>
                                          <p:attrName>ppt_h</p:attrName>
                                        </p:attrNameLst>
                                      </p:cBhvr>
                                      <p:tavLst>
                                        <p:tav tm="0">
                                          <p:val>
                                            <p:strVal val="#ppt_h"/>
                                          </p:val>
                                        </p:tav>
                                        <p:tav tm="100000">
                                          <p:val>
                                            <p:strVal val="#ppt_h"/>
                                          </p:val>
                                        </p:tav>
                                      </p:tavLst>
                                    </p:anim>
                                    <p:anim calcmode="lin" valueType="num">
                                      <p:cBhvr>
                                        <p:cTn id="84" dur="500" fill="hold"/>
                                        <p:tgtEl>
                                          <p:spTgt spid="1030"/>
                                        </p:tgtEl>
                                        <p:attrNameLst>
                                          <p:attrName>ppt_x</p:attrName>
                                        </p:attrNameLst>
                                      </p:cBhvr>
                                      <p:tavLst>
                                        <p:tav tm="0">
                                          <p:val>
                                            <p:strVal val="#ppt_x-.2"/>
                                          </p:val>
                                        </p:tav>
                                        <p:tav tm="100000">
                                          <p:val>
                                            <p:strVal val="#ppt_x"/>
                                          </p:val>
                                        </p:tav>
                                      </p:tavLst>
                                    </p:anim>
                                    <p:anim calcmode="lin" valueType="num">
                                      <p:cBhvr>
                                        <p:cTn id="85" dur="500" fill="hold"/>
                                        <p:tgtEl>
                                          <p:spTgt spid="1030"/>
                                        </p:tgtEl>
                                        <p:attrNameLst>
                                          <p:attrName>ppt_y</p:attrName>
                                        </p:attrNameLst>
                                      </p:cBhvr>
                                      <p:tavLst>
                                        <p:tav tm="0">
                                          <p:val>
                                            <p:strVal val="#ppt_y"/>
                                          </p:val>
                                        </p:tav>
                                        <p:tav tm="100000">
                                          <p:val>
                                            <p:strVal val="#ppt_y"/>
                                          </p:val>
                                        </p:tav>
                                      </p:tavLst>
                                    </p:anim>
                                    <p:animEffect transition="in" filter="fade">
                                      <p:cBhvr>
                                        <p:cTn id="86" dur="500"/>
                                        <p:tgtEl>
                                          <p:spTgt spid="1030"/>
                                        </p:tgtEl>
                                      </p:cBhvr>
                                    </p:animEffect>
                                  </p:childTnLst>
                                </p:cTn>
                              </p:par>
                              <p:par>
                                <p:cTn id="87" presetID="54" presetClass="entr" presetSubtype="0" accel="100000" fill="hold" nodeType="withEffect">
                                  <p:stCondLst>
                                    <p:cond delay="0"/>
                                  </p:stCondLst>
                                  <p:childTnLst>
                                    <p:set>
                                      <p:cBhvr>
                                        <p:cTn id="88" dur="1" fill="hold">
                                          <p:stCondLst>
                                            <p:cond delay="0"/>
                                          </p:stCondLst>
                                        </p:cTn>
                                        <p:tgtEl>
                                          <p:spTgt spid="1026"/>
                                        </p:tgtEl>
                                        <p:attrNameLst>
                                          <p:attrName>style.visibility</p:attrName>
                                        </p:attrNameLst>
                                      </p:cBhvr>
                                      <p:to>
                                        <p:strVal val="visible"/>
                                      </p:to>
                                    </p:set>
                                    <p:anim calcmode="lin" valueType="num">
                                      <p:cBhvr>
                                        <p:cTn id="89" dur="500" fill="hold"/>
                                        <p:tgtEl>
                                          <p:spTgt spid="1026"/>
                                        </p:tgtEl>
                                        <p:attrNameLst>
                                          <p:attrName>ppt_w</p:attrName>
                                        </p:attrNameLst>
                                      </p:cBhvr>
                                      <p:tavLst>
                                        <p:tav tm="0">
                                          <p:val>
                                            <p:strVal val="#ppt_w*0.05"/>
                                          </p:val>
                                        </p:tav>
                                        <p:tav tm="100000">
                                          <p:val>
                                            <p:strVal val="#ppt_w"/>
                                          </p:val>
                                        </p:tav>
                                      </p:tavLst>
                                    </p:anim>
                                    <p:anim calcmode="lin" valueType="num">
                                      <p:cBhvr>
                                        <p:cTn id="90" dur="500" fill="hold"/>
                                        <p:tgtEl>
                                          <p:spTgt spid="1026"/>
                                        </p:tgtEl>
                                        <p:attrNameLst>
                                          <p:attrName>ppt_h</p:attrName>
                                        </p:attrNameLst>
                                      </p:cBhvr>
                                      <p:tavLst>
                                        <p:tav tm="0">
                                          <p:val>
                                            <p:strVal val="#ppt_h"/>
                                          </p:val>
                                        </p:tav>
                                        <p:tav tm="100000">
                                          <p:val>
                                            <p:strVal val="#ppt_h"/>
                                          </p:val>
                                        </p:tav>
                                      </p:tavLst>
                                    </p:anim>
                                    <p:anim calcmode="lin" valueType="num">
                                      <p:cBhvr>
                                        <p:cTn id="91" dur="500" fill="hold"/>
                                        <p:tgtEl>
                                          <p:spTgt spid="1026"/>
                                        </p:tgtEl>
                                        <p:attrNameLst>
                                          <p:attrName>ppt_x</p:attrName>
                                        </p:attrNameLst>
                                      </p:cBhvr>
                                      <p:tavLst>
                                        <p:tav tm="0">
                                          <p:val>
                                            <p:strVal val="#ppt_x-.2"/>
                                          </p:val>
                                        </p:tav>
                                        <p:tav tm="100000">
                                          <p:val>
                                            <p:strVal val="#ppt_x"/>
                                          </p:val>
                                        </p:tav>
                                      </p:tavLst>
                                    </p:anim>
                                    <p:anim calcmode="lin" valueType="num">
                                      <p:cBhvr>
                                        <p:cTn id="92" dur="500" fill="hold"/>
                                        <p:tgtEl>
                                          <p:spTgt spid="1026"/>
                                        </p:tgtEl>
                                        <p:attrNameLst>
                                          <p:attrName>ppt_y</p:attrName>
                                        </p:attrNameLst>
                                      </p:cBhvr>
                                      <p:tavLst>
                                        <p:tav tm="0">
                                          <p:val>
                                            <p:strVal val="#ppt_y"/>
                                          </p:val>
                                        </p:tav>
                                        <p:tav tm="100000">
                                          <p:val>
                                            <p:strVal val="#ppt_y"/>
                                          </p:val>
                                        </p:tav>
                                      </p:tavLst>
                                    </p:anim>
                                    <p:animEffect transition="in" filter="fade">
                                      <p:cBhvr>
                                        <p:cTn id="9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p:bldP spid="1029"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0"/>
            <a:ext cx="8229600" cy="1399032"/>
          </a:xfrm>
        </p:spPr>
        <p:txBody>
          <a:bodyPr/>
          <a:lstStyle/>
          <a:p>
            <a:pPr algn="ctr"/>
            <a:r>
              <a:rPr lang="en-CA" b="1" dirty="0"/>
              <a:t>Induction motor speed</a:t>
            </a:r>
            <a:endParaRPr lang="en-US" b="1" dirty="0"/>
          </a:p>
        </p:txBody>
      </p:sp>
      <p:sp>
        <p:nvSpPr>
          <p:cNvPr id="30723" name="Rectangle 3"/>
          <p:cNvSpPr>
            <a:spLocks noGrp="1" noChangeArrowheads="1"/>
          </p:cNvSpPr>
          <p:nvPr>
            <p:ph idx="1"/>
          </p:nvPr>
        </p:nvSpPr>
        <p:spPr>
          <a:xfrm>
            <a:off x="0" y="1066800"/>
            <a:ext cx="8915400" cy="5388008"/>
          </a:xfrm>
        </p:spPr>
        <p:txBody>
          <a:bodyPr>
            <a:normAutofit/>
          </a:bodyPr>
          <a:lstStyle/>
          <a:p>
            <a:pPr lvl="1">
              <a:buNone/>
            </a:pPr>
            <a:endParaRPr lang="en-CA" dirty="0" smtClean="0"/>
          </a:p>
          <a:p>
            <a:pPr lvl="1">
              <a:buBlip>
                <a:blip r:embed="rId2"/>
              </a:buBlip>
            </a:pPr>
            <a:r>
              <a:rPr lang="en-CA" sz="2800" dirty="0" smtClean="0">
                <a:latin typeface="Times New Roman" pitchFamily="18" charset="0"/>
                <a:cs typeface="Times New Roman" pitchFamily="18" charset="0"/>
              </a:rPr>
              <a:t>If  the rotor </a:t>
            </a:r>
            <a:r>
              <a:rPr lang="en-CA" sz="2800" dirty="0">
                <a:latin typeface="Times New Roman" pitchFamily="18" charset="0"/>
                <a:cs typeface="Times New Roman" pitchFamily="18" charset="0"/>
              </a:rPr>
              <a:t>runs at the </a:t>
            </a:r>
            <a:r>
              <a:rPr lang="en-CA" sz="2800" dirty="0" smtClean="0">
                <a:latin typeface="Times New Roman" pitchFamily="18" charset="0"/>
                <a:cs typeface="Times New Roman" pitchFamily="18" charset="0"/>
              </a:rPr>
              <a:t>speed the </a:t>
            </a:r>
            <a:r>
              <a:rPr lang="en-CA" sz="2800" dirty="0">
                <a:latin typeface="Times New Roman" pitchFamily="18" charset="0"/>
                <a:cs typeface="Times New Roman" pitchFamily="18" charset="0"/>
              </a:rPr>
              <a:t>same </a:t>
            </a:r>
            <a:r>
              <a:rPr lang="en-CA" sz="2800" dirty="0" smtClean="0">
                <a:latin typeface="Times New Roman" pitchFamily="18" charset="0"/>
                <a:cs typeface="Times New Roman" pitchFamily="18" charset="0"/>
              </a:rPr>
              <a:t>as speed </a:t>
            </a:r>
            <a:r>
              <a:rPr lang="en-CA" sz="2800" dirty="0">
                <a:latin typeface="Times New Roman" pitchFamily="18" charset="0"/>
                <a:cs typeface="Times New Roman" pitchFamily="18" charset="0"/>
              </a:rPr>
              <a:t>of the rotating magnetic field, then the rotor will appear stationary </a:t>
            </a:r>
            <a:r>
              <a:rPr lang="en-CA" sz="2800" dirty="0" smtClean="0">
                <a:latin typeface="Times New Roman" pitchFamily="18" charset="0"/>
                <a:cs typeface="Times New Roman" pitchFamily="18" charset="0"/>
              </a:rPr>
              <a:t>and </a:t>
            </a:r>
            <a:r>
              <a:rPr lang="en-CA" sz="2800" dirty="0">
                <a:latin typeface="Times New Roman" pitchFamily="18" charset="0"/>
                <a:cs typeface="Times New Roman" pitchFamily="18" charset="0"/>
              </a:rPr>
              <a:t>the rotating magnetic field will not cut the rotor. </a:t>
            </a:r>
            <a:r>
              <a:rPr lang="en-CA" sz="2800" dirty="0" smtClean="0">
                <a:latin typeface="Times New Roman" pitchFamily="18" charset="0"/>
                <a:cs typeface="Times New Roman" pitchFamily="18" charset="0"/>
              </a:rPr>
              <a:t>So</a:t>
            </a:r>
            <a:r>
              <a:rPr lang="en-CA" sz="2800" dirty="0">
                <a:latin typeface="Times New Roman" pitchFamily="18" charset="0"/>
                <a:cs typeface="Times New Roman" pitchFamily="18" charset="0"/>
              </a:rPr>
              <a:t>, no induced current will flow in the rotor </a:t>
            </a:r>
            <a:r>
              <a:rPr lang="en-CA" sz="2800" dirty="0" err="1" smtClean="0">
                <a:latin typeface="Times New Roman" pitchFamily="18" charset="0"/>
                <a:cs typeface="Times New Roman" pitchFamily="18" charset="0"/>
              </a:rPr>
              <a:t>andso</a:t>
            </a:r>
            <a:r>
              <a:rPr lang="en-CA" sz="2800" dirty="0" smtClean="0">
                <a:latin typeface="Times New Roman" pitchFamily="18" charset="0"/>
                <a:cs typeface="Times New Roman" pitchFamily="18" charset="0"/>
              </a:rPr>
              <a:t> </a:t>
            </a:r>
            <a:r>
              <a:rPr lang="en-CA" sz="2800" dirty="0">
                <a:latin typeface="Times New Roman" pitchFamily="18" charset="0"/>
                <a:cs typeface="Times New Roman" pitchFamily="18" charset="0"/>
              </a:rPr>
              <a:t>no torque is generated and the rotor speed will fall below the synchronous </a:t>
            </a:r>
            <a:r>
              <a:rPr lang="en-CA" sz="2800" dirty="0" smtClean="0">
                <a:latin typeface="Times New Roman" pitchFamily="18" charset="0"/>
                <a:cs typeface="Times New Roman" pitchFamily="18" charset="0"/>
              </a:rPr>
              <a:t>speed</a:t>
            </a:r>
          </a:p>
          <a:p>
            <a:pPr lvl="1">
              <a:buBlip>
                <a:blip r:embed="rId2"/>
              </a:buBlip>
            </a:pPr>
            <a:endParaRPr lang="en-CA" sz="2800" dirty="0">
              <a:latin typeface="Times New Roman" pitchFamily="18" charset="0"/>
              <a:cs typeface="Times New Roman" pitchFamily="18" charset="0"/>
            </a:endParaRPr>
          </a:p>
          <a:p>
            <a:pPr lvl="1">
              <a:buBlip>
                <a:blip r:embed="rId2"/>
              </a:buBlip>
            </a:pPr>
            <a:r>
              <a:rPr lang="en-CA" sz="2800" dirty="0">
                <a:latin typeface="Times New Roman" pitchFamily="18" charset="0"/>
                <a:cs typeface="Times New Roman" pitchFamily="18" charset="0"/>
              </a:rPr>
              <a:t>When the speed falls, the rotating magnetic field will cut the rotor windings and a torque is produced</a:t>
            </a:r>
            <a:endParaRPr lang="en-US" sz="2800" dirty="0">
              <a:latin typeface="Times New Roman" pitchFamily="18" charset="0"/>
              <a:cs typeface="Times New Roman" pitchFamily="18" charset="0"/>
            </a:endParaRPr>
          </a:p>
        </p:txBody>
      </p:sp>
    </p:spTree>
  </p:cSld>
  <p:clrMapOvr>
    <a:masterClrMapping/>
  </p:clrMapOvr>
  <p:transition spd="med">
    <p:wipe dir="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09600" y="0"/>
            <a:ext cx="8229600" cy="1399032"/>
          </a:xfrm>
        </p:spPr>
        <p:txBody>
          <a:bodyPr/>
          <a:lstStyle/>
          <a:p>
            <a:pPr algn="ctr"/>
            <a:r>
              <a:rPr lang="en-CA" b="1" dirty="0"/>
              <a:t>Induction motor speed</a:t>
            </a:r>
            <a:endParaRPr lang="en-US" b="1" dirty="0"/>
          </a:p>
        </p:txBody>
      </p:sp>
      <p:sp>
        <p:nvSpPr>
          <p:cNvPr id="31747" name="Rectangle 3"/>
          <p:cNvSpPr>
            <a:spLocks noGrp="1" noChangeArrowheads="1"/>
          </p:cNvSpPr>
          <p:nvPr>
            <p:ph idx="1"/>
          </p:nvPr>
        </p:nvSpPr>
        <p:spPr>
          <a:xfrm>
            <a:off x="457200" y="1371600"/>
            <a:ext cx="8229600" cy="5083208"/>
          </a:xfrm>
        </p:spPr>
        <p:txBody>
          <a:bodyPr>
            <a:normAutofit/>
          </a:bodyPr>
          <a:lstStyle/>
          <a:p>
            <a:pPr>
              <a:buBlip>
                <a:blip r:embed="rId3"/>
              </a:buBlip>
            </a:pPr>
            <a:r>
              <a:rPr lang="en-CA" dirty="0">
                <a:latin typeface="Times New Roman" pitchFamily="18" charset="0"/>
                <a:cs typeface="Times New Roman" pitchFamily="18" charset="0"/>
              </a:rPr>
              <a:t>So, the IM will always run at a speed lower than the synchronous speed</a:t>
            </a:r>
          </a:p>
          <a:p>
            <a:pPr>
              <a:buBlip>
                <a:blip r:embed="rId3"/>
              </a:buBlip>
            </a:pPr>
            <a:r>
              <a:rPr lang="en-CA" dirty="0">
                <a:latin typeface="Times New Roman" pitchFamily="18" charset="0"/>
                <a:cs typeface="Times New Roman" pitchFamily="18" charset="0"/>
              </a:rPr>
              <a:t>The difference between the motor speed and the synchronous speed is called </a:t>
            </a:r>
            <a:r>
              <a:rPr lang="en-CA" dirty="0" smtClean="0">
                <a:latin typeface="Times New Roman" pitchFamily="18" charset="0"/>
                <a:cs typeface="Times New Roman" pitchFamily="18" charset="0"/>
              </a:rPr>
              <a:t>the Slip</a:t>
            </a:r>
            <a:endParaRPr lang="en-CA" i="1" dirty="0">
              <a:solidFill>
                <a:schemeClr val="accent2"/>
              </a:solidFill>
              <a:latin typeface="Times New Roman" pitchFamily="18" charset="0"/>
              <a:cs typeface="Times New Roman" pitchFamily="18" charset="0"/>
            </a:endParaRPr>
          </a:p>
          <a:p>
            <a:endParaRPr lang="en-CA" i="1" dirty="0">
              <a:solidFill>
                <a:schemeClr val="accent2"/>
              </a:solidFill>
              <a:latin typeface="Times New Roman" pitchFamily="18" charset="0"/>
              <a:cs typeface="Times New Roman" pitchFamily="18" charset="0"/>
            </a:endParaRPr>
          </a:p>
          <a:p>
            <a:endParaRPr lang="en-CA" sz="1400" i="1" dirty="0">
              <a:solidFill>
                <a:schemeClr val="accent2"/>
              </a:solidFill>
              <a:latin typeface="Times New Roman" pitchFamily="18" charset="0"/>
              <a:cs typeface="Times New Roman" pitchFamily="18" charset="0"/>
            </a:endParaRPr>
          </a:p>
          <a:p>
            <a:pPr lvl="1">
              <a:buFont typeface="Times New Roman" pitchFamily="18" charset="0"/>
              <a:buNone/>
            </a:pPr>
            <a:endParaRPr lang="en-CA" dirty="0">
              <a:latin typeface="Times New Roman" pitchFamily="18" charset="0"/>
              <a:cs typeface="Times New Roman" pitchFamily="18" charset="0"/>
            </a:endParaRPr>
          </a:p>
          <a:p>
            <a:pPr lvl="1">
              <a:buFont typeface="Times New Roman" pitchFamily="18" charset="0"/>
              <a:buNone/>
            </a:pPr>
            <a:r>
              <a:rPr lang="en-CA" dirty="0">
                <a:latin typeface="Times New Roman" pitchFamily="18" charset="0"/>
                <a:cs typeface="Times New Roman" pitchFamily="18" charset="0"/>
              </a:rPr>
              <a:t>Where </a:t>
            </a:r>
            <a:r>
              <a:rPr lang="en-CA" i="1" dirty="0" err="1">
                <a:latin typeface="Times New Roman" pitchFamily="18" charset="0"/>
                <a:cs typeface="Times New Roman" pitchFamily="18" charset="0"/>
              </a:rPr>
              <a:t>n</a:t>
            </a:r>
            <a:r>
              <a:rPr lang="en-CA" i="1" baseline="-25000" dirty="0" err="1">
                <a:latin typeface="Times New Roman" pitchFamily="18" charset="0"/>
                <a:cs typeface="Times New Roman" pitchFamily="18" charset="0"/>
              </a:rPr>
              <a:t>slip</a:t>
            </a:r>
            <a:r>
              <a:rPr lang="en-CA" dirty="0">
                <a:latin typeface="Times New Roman" pitchFamily="18" charset="0"/>
                <a:cs typeface="Times New Roman" pitchFamily="18" charset="0"/>
              </a:rPr>
              <a:t>= slip speed</a:t>
            </a:r>
          </a:p>
          <a:p>
            <a:pPr lvl="1">
              <a:buFont typeface="Times New Roman" pitchFamily="18" charset="0"/>
              <a:buNone/>
            </a:pPr>
            <a:r>
              <a:rPr lang="en-CA" dirty="0">
                <a:latin typeface="Times New Roman" pitchFamily="18" charset="0"/>
                <a:cs typeface="Times New Roman" pitchFamily="18" charset="0"/>
              </a:rPr>
              <a:t>           </a:t>
            </a:r>
            <a:r>
              <a:rPr lang="en-CA" i="1" dirty="0" err="1">
                <a:latin typeface="Times New Roman" pitchFamily="18" charset="0"/>
                <a:cs typeface="Times New Roman" pitchFamily="18" charset="0"/>
              </a:rPr>
              <a:t>n</a:t>
            </a:r>
            <a:r>
              <a:rPr lang="en-CA" i="1" baseline="-25000" dirty="0" err="1">
                <a:latin typeface="Times New Roman" pitchFamily="18" charset="0"/>
                <a:cs typeface="Times New Roman" pitchFamily="18" charset="0"/>
              </a:rPr>
              <a:t>sync</a:t>
            </a:r>
            <a:r>
              <a:rPr lang="en-CA" dirty="0">
                <a:latin typeface="Times New Roman" pitchFamily="18" charset="0"/>
                <a:cs typeface="Times New Roman" pitchFamily="18" charset="0"/>
              </a:rPr>
              <a:t>= speed of the magnetic field</a:t>
            </a:r>
          </a:p>
          <a:p>
            <a:pPr lvl="1">
              <a:buFont typeface="Times New Roman" pitchFamily="18" charset="0"/>
              <a:buNone/>
            </a:pPr>
            <a:r>
              <a:rPr lang="en-CA" dirty="0">
                <a:latin typeface="Times New Roman" pitchFamily="18" charset="0"/>
                <a:cs typeface="Times New Roman" pitchFamily="18" charset="0"/>
              </a:rPr>
              <a:t>           </a:t>
            </a:r>
            <a:r>
              <a:rPr lang="en-CA" i="1" dirty="0">
                <a:latin typeface="Times New Roman" pitchFamily="18" charset="0"/>
                <a:cs typeface="Times New Roman" pitchFamily="18" charset="0"/>
              </a:rPr>
              <a:t>n</a:t>
            </a:r>
            <a:r>
              <a:rPr lang="en-CA" i="1" baseline="-25000" dirty="0">
                <a:latin typeface="Times New Roman" pitchFamily="18" charset="0"/>
                <a:cs typeface="Times New Roman" pitchFamily="18" charset="0"/>
              </a:rPr>
              <a:t>m</a:t>
            </a:r>
            <a:r>
              <a:rPr lang="en-CA" dirty="0">
                <a:latin typeface="Times New Roman" pitchFamily="18" charset="0"/>
                <a:cs typeface="Times New Roman" pitchFamily="18" charset="0"/>
              </a:rPr>
              <a:t>   = mechanical shaft speed of the motor</a:t>
            </a:r>
            <a:endParaRPr lang="en-US" dirty="0">
              <a:latin typeface="Times New Roman" pitchFamily="18" charset="0"/>
              <a:cs typeface="Times New Roman" pitchFamily="18" charset="0"/>
            </a:endParaRPr>
          </a:p>
        </p:txBody>
      </p:sp>
      <p:sp>
        <p:nvSpPr>
          <p:cNvPr id="31749" name="Rectangle 5"/>
          <p:cNvSpPr>
            <a:spLocks noChangeArrowheads="1"/>
          </p:cNvSpPr>
          <p:nvPr/>
        </p:nvSpPr>
        <p:spPr bwMode="auto">
          <a:xfrm>
            <a:off x="0" y="3309938"/>
            <a:ext cx="9144000" cy="0"/>
          </a:xfrm>
          <a:prstGeom prst="rect">
            <a:avLst/>
          </a:prstGeom>
          <a:noFill/>
          <a:ln w="12700" algn="ctr">
            <a:noFill/>
            <a:miter lim="800000"/>
            <a:headEnd type="none" w="med" len="lg"/>
            <a:tailEnd/>
          </a:ln>
          <a:effectLst/>
        </p:spPr>
        <p:txBody>
          <a:bodyPr wrap="none" anchor="ctr">
            <a:spAutoFit/>
          </a:bodyPr>
          <a:lstStyle/>
          <a:p>
            <a:endParaRPr lang="en-US"/>
          </a:p>
        </p:txBody>
      </p:sp>
      <p:graphicFrame>
        <p:nvGraphicFramePr>
          <p:cNvPr id="31748" name="Object 4"/>
          <p:cNvGraphicFramePr>
            <a:graphicFrameLocks noChangeAspect="1"/>
          </p:cNvGraphicFramePr>
          <p:nvPr/>
        </p:nvGraphicFramePr>
        <p:xfrm>
          <a:off x="3124200" y="3657600"/>
          <a:ext cx="3024187" cy="762000"/>
        </p:xfrm>
        <a:graphic>
          <a:graphicData uri="http://schemas.openxmlformats.org/presentationml/2006/ole">
            <p:oleObj spid="_x0000_s101378" name="Equation" r:id="rId4" imgW="939392" imgH="241195" progId="Equation.DSMT4">
              <p:embed/>
            </p:oleObj>
          </a:graphicData>
        </a:graphic>
      </p:graphicFrame>
      <p:sp>
        <p:nvSpPr>
          <p:cNvPr id="31751" name="Rectangle 7"/>
          <p:cNvSpPr>
            <a:spLocks noChangeArrowheads="1"/>
          </p:cNvSpPr>
          <p:nvPr/>
        </p:nvSpPr>
        <p:spPr bwMode="auto">
          <a:xfrm>
            <a:off x="0" y="3309938"/>
            <a:ext cx="9144000" cy="0"/>
          </a:xfrm>
          <a:prstGeom prst="rect">
            <a:avLst/>
          </a:prstGeom>
          <a:noFill/>
          <a:ln w="12700" algn="ctr">
            <a:noFill/>
            <a:miter lim="800000"/>
            <a:headEnd type="none" w="med" len="lg"/>
            <a:tailEnd/>
          </a:ln>
          <a:effectLst/>
        </p:spPr>
        <p:txBody>
          <a:bodyPr wrap="none" anchor="ctr">
            <a:spAutoFit/>
          </a:bodyPr>
          <a:lstStyle/>
          <a:p>
            <a:endParaRPr lang="en-US"/>
          </a:p>
        </p:txBody>
      </p:sp>
      <p:sp>
        <p:nvSpPr>
          <p:cNvPr id="31753" name="Rectangle 9"/>
          <p:cNvSpPr>
            <a:spLocks noChangeArrowheads="1"/>
          </p:cNvSpPr>
          <p:nvPr/>
        </p:nvSpPr>
        <p:spPr bwMode="auto">
          <a:xfrm>
            <a:off x="0" y="3309938"/>
            <a:ext cx="9144000" cy="0"/>
          </a:xfrm>
          <a:prstGeom prst="rect">
            <a:avLst/>
          </a:prstGeom>
          <a:noFill/>
          <a:ln w="12700" algn="ctr">
            <a:noFill/>
            <a:miter lim="800000"/>
            <a:headEnd type="none" w="med" len="lg"/>
            <a:tailEnd/>
          </a:ln>
          <a:effectLst/>
        </p:spPr>
        <p:txBody>
          <a:bodyPr wrap="none" anchor="ctr">
            <a:spAutoFit/>
          </a:bodyPr>
          <a:lstStyle/>
          <a:p>
            <a:endParaRPr lang="en-US"/>
          </a:p>
        </p:txBody>
      </p:sp>
      <p:sp>
        <p:nvSpPr>
          <p:cNvPr id="31755" name="Rectangle 11"/>
          <p:cNvSpPr>
            <a:spLocks noChangeArrowheads="1"/>
          </p:cNvSpPr>
          <p:nvPr/>
        </p:nvSpPr>
        <p:spPr bwMode="auto">
          <a:xfrm>
            <a:off x="0" y="3314700"/>
            <a:ext cx="9144000" cy="0"/>
          </a:xfrm>
          <a:prstGeom prst="rect">
            <a:avLst/>
          </a:prstGeom>
          <a:noFill/>
          <a:ln w="12700" algn="ctr">
            <a:noFill/>
            <a:miter lim="800000"/>
            <a:headEnd type="none" w="med" len="lg"/>
            <a:tailEnd/>
          </a:ln>
          <a:effectLst/>
        </p:spPr>
        <p:txBody>
          <a:bodyPr wrap="none" anchor="ctr">
            <a:spAutoFit/>
          </a:bodyPr>
          <a:lstStyle/>
          <a:p>
            <a:endParaRPr lang="en-US"/>
          </a:p>
        </p:txBody>
      </p:sp>
    </p:spTree>
  </p:cSld>
  <p:clrMapOvr>
    <a:masterClrMapping/>
  </p:clrMapOvr>
  <p:transition spd="med">
    <p:wipe dir="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a:r>
              <a:rPr lang="en-CA" b="1" dirty="0"/>
              <a:t>Equivalent Circuit</a:t>
            </a:r>
            <a:endParaRPr lang="en-US" b="1" dirty="0"/>
          </a:p>
        </p:txBody>
      </p:sp>
      <p:sp>
        <p:nvSpPr>
          <p:cNvPr id="44035" name="Rectangle 3"/>
          <p:cNvSpPr>
            <a:spLocks noGrp="1" noChangeArrowheads="1"/>
          </p:cNvSpPr>
          <p:nvPr>
            <p:ph idx="1"/>
          </p:nvPr>
        </p:nvSpPr>
        <p:spPr>
          <a:xfrm>
            <a:off x="250825" y="1268413"/>
            <a:ext cx="8642350" cy="4678362"/>
          </a:xfrm>
        </p:spPr>
        <p:txBody>
          <a:bodyPr>
            <a:normAutofit fontScale="92500" lnSpcReduction="10000"/>
          </a:bodyPr>
          <a:lstStyle/>
          <a:p>
            <a:endParaRPr lang="en-CA" dirty="0" smtClean="0"/>
          </a:p>
          <a:p>
            <a:pPr>
              <a:buNone/>
            </a:pPr>
            <a:r>
              <a:rPr lang="en-CA" dirty="0" smtClean="0">
                <a:latin typeface="Times New Roman" pitchFamily="18" charset="0"/>
                <a:cs typeface="Times New Roman" pitchFamily="18" charset="0"/>
              </a:rPr>
              <a:t>The </a:t>
            </a:r>
            <a:r>
              <a:rPr lang="en-CA" dirty="0">
                <a:latin typeface="Times New Roman" pitchFamily="18" charset="0"/>
                <a:cs typeface="Times New Roman" pitchFamily="18" charset="0"/>
              </a:rPr>
              <a:t>induction motor is similar to the transformer with the exception that its secondary windings are free to rotate</a:t>
            </a:r>
          </a:p>
          <a:p>
            <a:pPr>
              <a:buNone/>
            </a:pPr>
            <a:endParaRPr lang="en-CA" dirty="0"/>
          </a:p>
          <a:p>
            <a:endParaRPr lang="en-CA" dirty="0"/>
          </a:p>
          <a:p>
            <a:endParaRPr lang="en-CA" dirty="0"/>
          </a:p>
          <a:p>
            <a:endParaRPr lang="en-CA" dirty="0"/>
          </a:p>
          <a:p>
            <a:endParaRPr lang="en-CA" sz="2000" dirty="0"/>
          </a:p>
          <a:p>
            <a:endParaRPr lang="en-CA" sz="2000" dirty="0"/>
          </a:p>
          <a:p>
            <a:pPr lvl="1">
              <a:buFont typeface="Times New Roman" pitchFamily="18" charset="0"/>
              <a:buNone/>
            </a:pPr>
            <a:r>
              <a:rPr lang="en-CA" dirty="0"/>
              <a:t>As we noticed in the transformer, it is easier if we can combine these two circuits in one circuit but there are some difficulties</a:t>
            </a:r>
          </a:p>
        </p:txBody>
      </p:sp>
      <p:pic>
        <p:nvPicPr>
          <p:cNvPr id="44038" name="Picture 6" descr="fig7"/>
          <p:cNvPicPr>
            <a:picLocks noChangeAspect="1" noChangeArrowheads="1"/>
          </p:cNvPicPr>
          <p:nvPr/>
        </p:nvPicPr>
        <p:blipFill>
          <a:blip r:embed="rId2" cstate="print"/>
          <a:srcRect/>
          <a:stretch>
            <a:fillRect/>
          </a:stretch>
        </p:blipFill>
        <p:spPr bwMode="auto">
          <a:xfrm>
            <a:off x="468313" y="2971801"/>
            <a:ext cx="8280400" cy="3200400"/>
          </a:xfrm>
          <a:prstGeom prst="roundRect">
            <a:avLst>
              <a:gd name="adj" fmla="val 8594"/>
            </a:avLst>
          </a:prstGeom>
          <a:solidFill>
            <a:srgbClr val="FFFFFF">
              <a:shade val="85000"/>
            </a:srgbClr>
          </a:solidFill>
          <a:ln w="38100">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diamond(in)">
                                      <p:cBhvr>
                                        <p:cTn id="7" dur="2000"/>
                                        <p:tgtEl>
                                          <p:spTgt spid="44034"/>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 calcmode="lin" valueType="num">
                                      <p:cBhvr>
                                        <p:cTn id="12" dur="500" fill="hold"/>
                                        <p:tgtEl>
                                          <p:spTgt spid="44035">
                                            <p:txEl>
                                              <p:pRg st="1" end="1"/>
                                            </p:txEl>
                                          </p:spTgt>
                                        </p:tgtEl>
                                        <p:attrNameLst>
                                          <p:attrName>ppt_w</p:attrName>
                                        </p:attrNameLst>
                                      </p:cBhvr>
                                      <p:tavLst>
                                        <p:tav tm="0">
                                          <p:val>
                                            <p:strVal val="#ppt_w*0.05"/>
                                          </p:val>
                                        </p:tav>
                                        <p:tav tm="100000">
                                          <p:val>
                                            <p:strVal val="#ppt_w"/>
                                          </p:val>
                                        </p:tav>
                                      </p:tavLst>
                                    </p:anim>
                                    <p:anim calcmode="lin" valueType="num">
                                      <p:cBhvr>
                                        <p:cTn id="13" dur="500" fill="hold"/>
                                        <p:tgtEl>
                                          <p:spTgt spid="44035">
                                            <p:txEl>
                                              <p:pRg st="1" end="1"/>
                                            </p:txEl>
                                          </p:spTgt>
                                        </p:tgtEl>
                                        <p:attrNameLst>
                                          <p:attrName>ppt_h</p:attrName>
                                        </p:attrNameLst>
                                      </p:cBhvr>
                                      <p:tavLst>
                                        <p:tav tm="0">
                                          <p:val>
                                            <p:strVal val="#ppt_h"/>
                                          </p:val>
                                        </p:tav>
                                        <p:tav tm="100000">
                                          <p:val>
                                            <p:strVal val="#ppt_h"/>
                                          </p:val>
                                        </p:tav>
                                      </p:tavLst>
                                    </p:anim>
                                    <p:anim calcmode="lin" valueType="num">
                                      <p:cBhvr>
                                        <p:cTn id="14" dur="500" fill="hold"/>
                                        <p:tgtEl>
                                          <p:spTgt spid="44035">
                                            <p:txEl>
                                              <p:pRg st="1" end="1"/>
                                            </p:txEl>
                                          </p:spTgt>
                                        </p:tgtEl>
                                        <p:attrNameLst>
                                          <p:attrName>ppt_x</p:attrName>
                                        </p:attrNameLst>
                                      </p:cBhvr>
                                      <p:tavLst>
                                        <p:tav tm="0">
                                          <p:val>
                                            <p:strVal val="#ppt_x-.2"/>
                                          </p:val>
                                        </p:tav>
                                        <p:tav tm="100000">
                                          <p:val>
                                            <p:strVal val="#ppt_x"/>
                                          </p:val>
                                        </p:tav>
                                      </p:tavLst>
                                    </p:anim>
                                    <p:anim calcmode="lin" valueType="num">
                                      <p:cBhvr>
                                        <p:cTn id="15" dur="500" fill="hold"/>
                                        <p:tgtEl>
                                          <p:spTgt spid="44035">
                                            <p:txEl>
                                              <p:pRg st="1" end="1"/>
                                            </p:txEl>
                                          </p:spTgt>
                                        </p:tgtEl>
                                        <p:attrNameLst>
                                          <p:attrName>ppt_y</p:attrName>
                                        </p:attrNameLst>
                                      </p:cBhvr>
                                      <p:tavLst>
                                        <p:tav tm="0">
                                          <p:val>
                                            <p:strVal val="#ppt_y"/>
                                          </p:val>
                                        </p:tav>
                                        <p:tav tm="100000">
                                          <p:val>
                                            <p:strVal val="#ppt_y"/>
                                          </p:val>
                                        </p:tav>
                                      </p:tavLst>
                                    </p:anim>
                                    <p:animEffect transition="in" filter="fade">
                                      <p:cBhvr>
                                        <p:cTn id="16" dur="500"/>
                                        <p:tgtEl>
                                          <p:spTgt spid="44035">
                                            <p:txEl>
                                              <p:pRg st="1" end="1"/>
                                            </p:txEl>
                                          </p:spTgt>
                                        </p:tgtEl>
                                      </p:cBhvr>
                                    </p:animEffect>
                                  </p:childTnLst>
                                </p:cTn>
                              </p:par>
                              <p:par>
                                <p:cTn id="17" presetID="54" presetClass="entr" presetSubtype="0" accel="100000" fill="hold" grpId="0" nodeType="withEffect">
                                  <p:stCondLst>
                                    <p:cond delay="0"/>
                                  </p:stCondLst>
                                  <p:childTnLst>
                                    <p:set>
                                      <p:cBhvr>
                                        <p:cTn id="18" dur="1" fill="hold">
                                          <p:stCondLst>
                                            <p:cond delay="0"/>
                                          </p:stCondLst>
                                        </p:cTn>
                                        <p:tgtEl>
                                          <p:spTgt spid="44035">
                                            <p:txEl>
                                              <p:pRg st="8" end="8"/>
                                            </p:txEl>
                                          </p:spTgt>
                                        </p:tgtEl>
                                        <p:attrNameLst>
                                          <p:attrName>style.visibility</p:attrName>
                                        </p:attrNameLst>
                                      </p:cBhvr>
                                      <p:to>
                                        <p:strVal val="visible"/>
                                      </p:to>
                                    </p:set>
                                    <p:anim calcmode="lin" valueType="num">
                                      <p:cBhvr>
                                        <p:cTn id="19" dur="500" fill="hold"/>
                                        <p:tgtEl>
                                          <p:spTgt spid="44035">
                                            <p:txEl>
                                              <p:pRg st="8" end="8"/>
                                            </p:txEl>
                                          </p:spTgt>
                                        </p:tgtEl>
                                        <p:attrNameLst>
                                          <p:attrName>ppt_w</p:attrName>
                                        </p:attrNameLst>
                                      </p:cBhvr>
                                      <p:tavLst>
                                        <p:tav tm="0">
                                          <p:val>
                                            <p:strVal val="#ppt_w*0.05"/>
                                          </p:val>
                                        </p:tav>
                                        <p:tav tm="100000">
                                          <p:val>
                                            <p:strVal val="#ppt_w"/>
                                          </p:val>
                                        </p:tav>
                                      </p:tavLst>
                                    </p:anim>
                                    <p:anim calcmode="lin" valueType="num">
                                      <p:cBhvr>
                                        <p:cTn id="20" dur="500" fill="hold"/>
                                        <p:tgtEl>
                                          <p:spTgt spid="44035">
                                            <p:txEl>
                                              <p:pRg st="8" end="8"/>
                                            </p:txEl>
                                          </p:spTgt>
                                        </p:tgtEl>
                                        <p:attrNameLst>
                                          <p:attrName>ppt_h</p:attrName>
                                        </p:attrNameLst>
                                      </p:cBhvr>
                                      <p:tavLst>
                                        <p:tav tm="0">
                                          <p:val>
                                            <p:strVal val="#ppt_h"/>
                                          </p:val>
                                        </p:tav>
                                        <p:tav tm="100000">
                                          <p:val>
                                            <p:strVal val="#ppt_h"/>
                                          </p:val>
                                        </p:tav>
                                      </p:tavLst>
                                    </p:anim>
                                    <p:anim calcmode="lin" valueType="num">
                                      <p:cBhvr>
                                        <p:cTn id="21" dur="500" fill="hold"/>
                                        <p:tgtEl>
                                          <p:spTgt spid="44035">
                                            <p:txEl>
                                              <p:pRg st="8" end="8"/>
                                            </p:txEl>
                                          </p:spTgt>
                                        </p:tgtEl>
                                        <p:attrNameLst>
                                          <p:attrName>ppt_x</p:attrName>
                                        </p:attrNameLst>
                                      </p:cBhvr>
                                      <p:tavLst>
                                        <p:tav tm="0">
                                          <p:val>
                                            <p:strVal val="#ppt_x-.2"/>
                                          </p:val>
                                        </p:tav>
                                        <p:tav tm="100000">
                                          <p:val>
                                            <p:strVal val="#ppt_x"/>
                                          </p:val>
                                        </p:tav>
                                      </p:tavLst>
                                    </p:anim>
                                    <p:anim calcmode="lin" valueType="num">
                                      <p:cBhvr>
                                        <p:cTn id="22" dur="500" fill="hold"/>
                                        <p:tgtEl>
                                          <p:spTgt spid="44035">
                                            <p:txEl>
                                              <p:pRg st="8" end="8"/>
                                            </p:txEl>
                                          </p:spTgt>
                                        </p:tgtEl>
                                        <p:attrNameLst>
                                          <p:attrName>ppt_y</p:attrName>
                                        </p:attrNameLst>
                                      </p:cBhvr>
                                      <p:tavLst>
                                        <p:tav tm="0">
                                          <p:val>
                                            <p:strVal val="#ppt_y"/>
                                          </p:val>
                                        </p:tav>
                                        <p:tav tm="100000">
                                          <p:val>
                                            <p:strVal val="#ppt_y"/>
                                          </p:val>
                                        </p:tav>
                                      </p:tavLst>
                                    </p:anim>
                                    <p:animEffect transition="in" filter="fade">
                                      <p:cBhvr>
                                        <p:cTn id="23" dur="500"/>
                                        <p:tgtEl>
                                          <p:spTgt spid="44035">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4" presetClass="entr" presetSubtype="0" accel="100000" fill="hold" nodeType="clickEffect">
                                  <p:stCondLst>
                                    <p:cond delay="0"/>
                                  </p:stCondLst>
                                  <p:childTnLst>
                                    <p:set>
                                      <p:cBhvr>
                                        <p:cTn id="27" dur="1" fill="hold">
                                          <p:stCondLst>
                                            <p:cond delay="0"/>
                                          </p:stCondLst>
                                        </p:cTn>
                                        <p:tgtEl>
                                          <p:spTgt spid="44038"/>
                                        </p:tgtEl>
                                        <p:attrNameLst>
                                          <p:attrName>style.visibility</p:attrName>
                                        </p:attrNameLst>
                                      </p:cBhvr>
                                      <p:to>
                                        <p:strVal val="visible"/>
                                      </p:to>
                                    </p:set>
                                    <p:anim calcmode="lin" valueType="num">
                                      <p:cBhvr>
                                        <p:cTn id="28" dur="500" fill="hold"/>
                                        <p:tgtEl>
                                          <p:spTgt spid="44038"/>
                                        </p:tgtEl>
                                        <p:attrNameLst>
                                          <p:attrName>ppt_w</p:attrName>
                                        </p:attrNameLst>
                                      </p:cBhvr>
                                      <p:tavLst>
                                        <p:tav tm="0">
                                          <p:val>
                                            <p:strVal val="#ppt_w*0.05"/>
                                          </p:val>
                                        </p:tav>
                                        <p:tav tm="100000">
                                          <p:val>
                                            <p:strVal val="#ppt_w"/>
                                          </p:val>
                                        </p:tav>
                                      </p:tavLst>
                                    </p:anim>
                                    <p:anim calcmode="lin" valueType="num">
                                      <p:cBhvr>
                                        <p:cTn id="29" dur="500" fill="hold"/>
                                        <p:tgtEl>
                                          <p:spTgt spid="44038"/>
                                        </p:tgtEl>
                                        <p:attrNameLst>
                                          <p:attrName>ppt_h</p:attrName>
                                        </p:attrNameLst>
                                      </p:cBhvr>
                                      <p:tavLst>
                                        <p:tav tm="0">
                                          <p:val>
                                            <p:strVal val="#ppt_h"/>
                                          </p:val>
                                        </p:tav>
                                        <p:tav tm="100000">
                                          <p:val>
                                            <p:strVal val="#ppt_h"/>
                                          </p:val>
                                        </p:tav>
                                      </p:tavLst>
                                    </p:anim>
                                    <p:anim calcmode="lin" valueType="num">
                                      <p:cBhvr>
                                        <p:cTn id="30" dur="500" fill="hold"/>
                                        <p:tgtEl>
                                          <p:spTgt spid="44038"/>
                                        </p:tgtEl>
                                        <p:attrNameLst>
                                          <p:attrName>ppt_x</p:attrName>
                                        </p:attrNameLst>
                                      </p:cBhvr>
                                      <p:tavLst>
                                        <p:tav tm="0">
                                          <p:val>
                                            <p:strVal val="#ppt_x-.2"/>
                                          </p:val>
                                        </p:tav>
                                        <p:tav tm="100000">
                                          <p:val>
                                            <p:strVal val="#ppt_x"/>
                                          </p:val>
                                        </p:tav>
                                      </p:tavLst>
                                    </p:anim>
                                    <p:anim calcmode="lin" valueType="num">
                                      <p:cBhvr>
                                        <p:cTn id="31" dur="500" fill="hold"/>
                                        <p:tgtEl>
                                          <p:spTgt spid="44038"/>
                                        </p:tgtEl>
                                        <p:attrNameLst>
                                          <p:attrName>ppt_y</p:attrName>
                                        </p:attrNameLst>
                                      </p:cBhvr>
                                      <p:tavLst>
                                        <p:tav tm="0">
                                          <p:val>
                                            <p:strVal val="#ppt_y"/>
                                          </p:val>
                                        </p:tav>
                                        <p:tav tm="100000">
                                          <p:val>
                                            <p:strVal val="#ppt_y"/>
                                          </p:val>
                                        </p:tav>
                                      </p:tavLst>
                                    </p:anim>
                                    <p:animEffect transition="in" filter="fade">
                                      <p:cBhvr>
                                        <p:cTn id="32" dur="500"/>
                                        <p:tgtEl>
                                          <p:spTgt spid="44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5"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idx="4294967295"/>
          </p:nvPr>
        </p:nvSpPr>
        <p:spPr>
          <a:xfrm>
            <a:off x="0" y="0"/>
            <a:ext cx="9144000" cy="1143000"/>
          </a:xfrm>
          <a:noFill/>
        </p:spPr>
        <p:txBody>
          <a:bodyPr>
            <a:noAutofit/>
          </a:bodyPr>
          <a:lstStyle/>
          <a:p>
            <a:r>
              <a:rPr lang="en-US" sz="3600" b="1" dirty="0" smtClean="0">
                <a:solidFill>
                  <a:schemeClr val="accent1">
                    <a:lumMod val="75000"/>
                  </a:schemeClr>
                </a:solidFill>
              </a:rPr>
              <a:t>Induction  Motors Equivalent circuit</a:t>
            </a:r>
          </a:p>
        </p:txBody>
      </p:sp>
      <p:sp>
        <p:nvSpPr>
          <p:cNvPr id="2053" name="Rectangle 3"/>
          <p:cNvSpPr>
            <a:spLocks noChangeArrowheads="1"/>
          </p:cNvSpPr>
          <p:nvPr/>
        </p:nvSpPr>
        <p:spPr bwMode="auto">
          <a:xfrm>
            <a:off x="5334000" y="1981200"/>
            <a:ext cx="3810000" cy="4114800"/>
          </a:xfrm>
          <a:prstGeom prst="rect">
            <a:avLst/>
          </a:prstGeom>
          <a:noFill/>
          <a:ln w="9525">
            <a:noFill/>
            <a:miter lim="800000"/>
            <a:headEnd/>
            <a:tailEnd/>
          </a:ln>
        </p:spPr>
        <p:txBody>
          <a:bodyPr wrap="none" anchor="ctr"/>
          <a:lstStyle/>
          <a:p>
            <a:endParaRPr lang="en-US"/>
          </a:p>
        </p:txBody>
      </p:sp>
      <p:sp>
        <p:nvSpPr>
          <p:cNvPr id="2054" name="Rectangle 4"/>
          <p:cNvSpPr>
            <a:spLocks noChangeArrowheads="1"/>
          </p:cNvSpPr>
          <p:nvPr/>
        </p:nvSpPr>
        <p:spPr bwMode="auto">
          <a:xfrm>
            <a:off x="0" y="0"/>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2055" name="Rectangle 5"/>
          <p:cNvSpPr>
            <a:spLocks noChangeArrowheads="1"/>
          </p:cNvSpPr>
          <p:nvPr/>
        </p:nvSpPr>
        <p:spPr bwMode="auto">
          <a:xfrm>
            <a:off x="0" y="3419475"/>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2056" name="Rectangle 6"/>
          <p:cNvSpPr>
            <a:spLocks noChangeArrowheads="1"/>
          </p:cNvSpPr>
          <p:nvPr/>
        </p:nvSpPr>
        <p:spPr bwMode="auto">
          <a:xfrm>
            <a:off x="0" y="2667000"/>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2057" name="Rectangle 8"/>
          <p:cNvSpPr>
            <a:spLocks noChangeArrowheads="1"/>
          </p:cNvSpPr>
          <p:nvPr/>
        </p:nvSpPr>
        <p:spPr bwMode="auto">
          <a:xfrm>
            <a:off x="0" y="1066800"/>
            <a:ext cx="9143999" cy="1569660"/>
          </a:xfrm>
          <a:prstGeom prst="rect">
            <a:avLst/>
          </a:prstGeom>
          <a:noFill/>
          <a:ln w="12700">
            <a:noFill/>
            <a:miter lim="800000"/>
            <a:headEnd type="none" w="sm" len="sm"/>
            <a:tailEnd type="none" w="sm" len="sm"/>
          </a:ln>
        </p:spPr>
        <p:txBody>
          <a:bodyPr wrap="square" anchor="ctr">
            <a:spAutoFit/>
          </a:bodyPr>
          <a:lstStyle/>
          <a:p>
            <a:pPr>
              <a:buBlip>
                <a:blip r:embed="rId2"/>
              </a:buBlip>
            </a:pPr>
            <a:r>
              <a:rPr lang="en-US" sz="2400" dirty="0">
                <a:latin typeface="Times New Roman" pitchFamily="18" charset="0"/>
                <a:cs typeface="Times New Roman" pitchFamily="18" charset="0"/>
              </a:rPr>
              <a:t>An induction motor can be described as rotating transformer, it is input </a:t>
            </a:r>
            <a:r>
              <a:rPr lang="en-US" sz="2400" dirty="0" smtClean="0">
                <a:latin typeface="Times New Roman" pitchFamily="18" charset="0"/>
                <a:cs typeface="Times New Roman" pitchFamily="18" charset="0"/>
              </a:rPr>
              <a:t>	is three </a:t>
            </a:r>
            <a:r>
              <a:rPr lang="en-US" sz="2400" dirty="0">
                <a:latin typeface="Times New Roman" pitchFamily="18" charset="0"/>
                <a:cs typeface="Times New Roman" pitchFamily="18" charset="0"/>
              </a:rPr>
              <a:t>phase voltage and current, the output of IM is shorted out </a:t>
            </a:r>
            <a:r>
              <a:rPr lang="en-US" sz="2400" dirty="0" smtClean="0">
                <a:latin typeface="Times New Roman" pitchFamily="18" charset="0"/>
                <a:cs typeface="Times New Roman" pitchFamily="18" charset="0"/>
              </a:rPr>
              <a:t>	so no </a:t>
            </a:r>
            <a:r>
              <a:rPr lang="en-US" sz="2400" dirty="0">
                <a:latin typeface="Times New Roman" pitchFamily="18" charset="0"/>
                <a:cs typeface="Times New Roman" pitchFamily="18" charset="0"/>
              </a:rPr>
              <a:t>electrical output exist, instead the output is mechanical. </a:t>
            </a:r>
            <a:endParaRPr lang="en-US" sz="2400" dirty="0" smtClean="0">
              <a:latin typeface="Times New Roman" pitchFamily="18" charset="0"/>
              <a:cs typeface="Times New Roman" pitchFamily="18" charset="0"/>
            </a:endParaRPr>
          </a:p>
          <a:p>
            <a:pPr>
              <a:buBlip>
                <a:blip r:embed="rId2"/>
              </a:buBlip>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Per phase equivalent circuit of an induction motor:   </a:t>
            </a:r>
          </a:p>
        </p:txBody>
      </p:sp>
      <p:pic>
        <p:nvPicPr>
          <p:cNvPr id="2059" name="Picture 12"/>
          <p:cNvPicPr>
            <a:picLocks noChangeAspect="1" noChangeArrowheads="1"/>
          </p:cNvPicPr>
          <p:nvPr/>
        </p:nvPicPr>
        <p:blipFill>
          <a:blip r:embed="rId3" cstate="print"/>
          <a:srcRect/>
          <a:stretch>
            <a:fillRect/>
          </a:stretch>
        </p:blipFill>
        <p:spPr bwMode="auto">
          <a:xfrm>
            <a:off x="1066800" y="2819400"/>
            <a:ext cx="6858000" cy="3749454"/>
          </a:xfrm>
          <a:prstGeom prst="roundRect">
            <a:avLst>
              <a:gd name="adj" fmla="val 8594"/>
            </a:avLst>
          </a:prstGeom>
          <a:solidFill>
            <a:srgbClr val="FFFFFF">
              <a:shade val="85000"/>
            </a:srgbClr>
          </a:solidFill>
          <a:ln w="28575">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diamond(in)">
                                      <p:cBhvr>
                                        <p:cTn id="7" dur="20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057"/>
                                        </p:tgtEl>
                                        <p:attrNameLst>
                                          <p:attrName>style.visibility</p:attrName>
                                        </p:attrNameLst>
                                      </p:cBhvr>
                                      <p:to>
                                        <p:strVal val="visible"/>
                                      </p:to>
                                    </p:set>
                                    <p:animEffect transition="in" filter="diamond(in)">
                                      <p:cBhvr>
                                        <p:cTn id="12" dur="2000"/>
                                        <p:tgtEl>
                                          <p:spTgt spid="2057"/>
                                        </p:tgtEl>
                                      </p:cBhvr>
                                    </p:animEffect>
                                  </p:childTnLst>
                                </p:cTn>
                              </p:par>
                            </p:childTnLst>
                          </p:cTn>
                        </p:par>
                      </p:childTnLst>
                    </p:cTn>
                  </p:par>
                  <p:par>
                    <p:cTn id="13" fill="hold">
                      <p:stCondLst>
                        <p:cond delay="indefinite"/>
                      </p:stCondLst>
                      <p:childTnLst>
                        <p:par>
                          <p:cTn id="14" fill="hold">
                            <p:stCondLst>
                              <p:cond delay="0"/>
                            </p:stCondLst>
                            <p:childTnLst>
                              <p:par>
                                <p:cTn id="15" presetID="54" presetClass="entr" presetSubtype="0" accel="100000" fill="hold" nodeType="clickEffect">
                                  <p:stCondLst>
                                    <p:cond delay="0"/>
                                  </p:stCondLst>
                                  <p:childTnLst>
                                    <p:set>
                                      <p:cBhvr>
                                        <p:cTn id="16" dur="1" fill="hold">
                                          <p:stCondLst>
                                            <p:cond delay="0"/>
                                          </p:stCondLst>
                                        </p:cTn>
                                        <p:tgtEl>
                                          <p:spTgt spid="2059"/>
                                        </p:tgtEl>
                                        <p:attrNameLst>
                                          <p:attrName>style.visibility</p:attrName>
                                        </p:attrNameLst>
                                      </p:cBhvr>
                                      <p:to>
                                        <p:strVal val="visible"/>
                                      </p:to>
                                    </p:set>
                                    <p:anim calcmode="lin" valueType="num">
                                      <p:cBhvr>
                                        <p:cTn id="17" dur="500" fill="hold"/>
                                        <p:tgtEl>
                                          <p:spTgt spid="2059"/>
                                        </p:tgtEl>
                                        <p:attrNameLst>
                                          <p:attrName>ppt_w</p:attrName>
                                        </p:attrNameLst>
                                      </p:cBhvr>
                                      <p:tavLst>
                                        <p:tav tm="0">
                                          <p:val>
                                            <p:strVal val="#ppt_w*0.05"/>
                                          </p:val>
                                        </p:tav>
                                        <p:tav tm="100000">
                                          <p:val>
                                            <p:strVal val="#ppt_w"/>
                                          </p:val>
                                        </p:tav>
                                      </p:tavLst>
                                    </p:anim>
                                    <p:anim calcmode="lin" valueType="num">
                                      <p:cBhvr>
                                        <p:cTn id="18" dur="500" fill="hold"/>
                                        <p:tgtEl>
                                          <p:spTgt spid="2059"/>
                                        </p:tgtEl>
                                        <p:attrNameLst>
                                          <p:attrName>ppt_h</p:attrName>
                                        </p:attrNameLst>
                                      </p:cBhvr>
                                      <p:tavLst>
                                        <p:tav tm="0">
                                          <p:val>
                                            <p:strVal val="#ppt_h"/>
                                          </p:val>
                                        </p:tav>
                                        <p:tav tm="100000">
                                          <p:val>
                                            <p:strVal val="#ppt_h"/>
                                          </p:val>
                                        </p:tav>
                                      </p:tavLst>
                                    </p:anim>
                                    <p:anim calcmode="lin" valueType="num">
                                      <p:cBhvr>
                                        <p:cTn id="19" dur="500" fill="hold"/>
                                        <p:tgtEl>
                                          <p:spTgt spid="2059"/>
                                        </p:tgtEl>
                                        <p:attrNameLst>
                                          <p:attrName>ppt_x</p:attrName>
                                        </p:attrNameLst>
                                      </p:cBhvr>
                                      <p:tavLst>
                                        <p:tav tm="0">
                                          <p:val>
                                            <p:strVal val="#ppt_x-.2"/>
                                          </p:val>
                                        </p:tav>
                                        <p:tav tm="100000">
                                          <p:val>
                                            <p:strVal val="#ppt_x"/>
                                          </p:val>
                                        </p:tav>
                                      </p:tavLst>
                                    </p:anim>
                                    <p:anim calcmode="lin" valueType="num">
                                      <p:cBhvr>
                                        <p:cTn id="20" dur="500" fill="hold"/>
                                        <p:tgtEl>
                                          <p:spTgt spid="2059"/>
                                        </p:tgtEl>
                                        <p:attrNameLst>
                                          <p:attrName>ppt_y</p:attrName>
                                        </p:attrNameLst>
                                      </p:cBhvr>
                                      <p:tavLst>
                                        <p:tav tm="0">
                                          <p:val>
                                            <p:strVal val="#ppt_y"/>
                                          </p:val>
                                        </p:tav>
                                        <p:tav tm="100000">
                                          <p:val>
                                            <p:strVal val="#ppt_y"/>
                                          </p:val>
                                        </p:tav>
                                      </p:tavLst>
                                    </p:anim>
                                    <p:animEffect transition="in" filter="fade">
                                      <p:cBhvr>
                                        <p:cTn id="21" dur="500"/>
                                        <p:tgtEl>
                                          <p:spTgt spid="2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P spid="2057"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0"/>
            <a:ext cx="8229600" cy="1399032"/>
          </a:xfrm>
        </p:spPr>
        <p:txBody>
          <a:bodyPr/>
          <a:lstStyle/>
          <a:p>
            <a:pPr algn="ctr"/>
            <a:r>
              <a:rPr lang="en-CA" b="1" dirty="0" smtClean="0"/>
              <a:t>Rotor Equivalent </a:t>
            </a:r>
            <a:r>
              <a:rPr lang="en-CA" b="1" dirty="0"/>
              <a:t>Circuit</a:t>
            </a:r>
            <a:endParaRPr lang="en-US" b="1" dirty="0"/>
          </a:p>
        </p:txBody>
      </p:sp>
      <p:sp>
        <p:nvSpPr>
          <p:cNvPr id="56323" name="Rectangle 3"/>
          <p:cNvSpPr>
            <a:spLocks noGrp="1" noChangeArrowheads="1"/>
          </p:cNvSpPr>
          <p:nvPr>
            <p:ph idx="1"/>
          </p:nvPr>
        </p:nvSpPr>
        <p:spPr>
          <a:xfrm>
            <a:off x="0" y="990600"/>
            <a:ext cx="5562600" cy="5867400"/>
          </a:xfrm>
        </p:spPr>
        <p:txBody>
          <a:bodyPr>
            <a:normAutofit/>
          </a:bodyPr>
          <a:lstStyle/>
          <a:p>
            <a:pPr>
              <a:buNone/>
            </a:pPr>
            <a:r>
              <a:rPr lang="en-CA" dirty="0" smtClean="0">
                <a:latin typeface="Times New Roman" pitchFamily="18" charset="0"/>
                <a:cs typeface="Times New Roman" pitchFamily="18" charset="0"/>
              </a:rPr>
              <a:t>We </a:t>
            </a:r>
            <a:r>
              <a:rPr lang="en-CA" dirty="0">
                <a:latin typeface="Times New Roman" pitchFamily="18" charset="0"/>
                <a:cs typeface="Times New Roman" pitchFamily="18" charset="0"/>
              </a:rPr>
              <a:t>can calculate the rotor </a:t>
            </a:r>
            <a:r>
              <a:rPr lang="en-CA" dirty="0" smtClean="0">
                <a:latin typeface="Times New Roman" pitchFamily="18" charset="0"/>
                <a:cs typeface="Times New Roman" pitchFamily="18" charset="0"/>
              </a:rPr>
              <a:t>current</a:t>
            </a:r>
            <a:endParaRPr lang="en-CA" dirty="0">
              <a:latin typeface="Times New Roman" pitchFamily="18" charset="0"/>
              <a:cs typeface="Times New Roman" pitchFamily="18" charset="0"/>
            </a:endParaRPr>
          </a:p>
          <a:p>
            <a:pPr>
              <a:buBlip>
                <a:blip r:embed="rId3"/>
              </a:buBlip>
            </a:pPr>
            <a:endParaRPr lang="en-CA" dirty="0">
              <a:latin typeface="Times New Roman" pitchFamily="18" charset="0"/>
              <a:cs typeface="Times New Roman" pitchFamily="18" charset="0"/>
            </a:endParaRPr>
          </a:p>
          <a:p>
            <a:pPr>
              <a:buBlip>
                <a:blip r:embed="rId3"/>
              </a:buBlip>
            </a:pPr>
            <a:endParaRPr lang="en-CA" dirty="0">
              <a:latin typeface="Times New Roman" pitchFamily="18" charset="0"/>
              <a:cs typeface="Times New Roman" pitchFamily="18" charset="0"/>
            </a:endParaRPr>
          </a:p>
          <a:p>
            <a:pPr>
              <a:buBlip>
                <a:blip r:embed="rId3"/>
              </a:buBlip>
            </a:pPr>
            <a:endParaRPr lang="en-CA" dirty="0">
              <a:latin typeface="Times New Roman" pitchFamily="18" charset="0"/>
              <a:cs typeface="Times New Roman" pitchFamily="18" charset="0"/>
            </a:endParaRPr>
          </a:p>
          <a:p>
            <a:pPr>
              <a:buBlip>
                <a:blip r:embed="rId3"/>
              </a:buBlip>
            </a:pPr>
            <a:endParaRPr lang="en-CA" dirty="0" smtClean="0">
              <a:latin typeface="Times New Roman" pitchFamily="18" charset="0"/>
              <a:cs typeface="Times New Roman" pitchFamily="18" charset="0"/>
            </a:endParaRPr>
          </a:p>
          <a:p>
            <a:pPr>
              <a:buNone/>
            </a:pPr>
            <a:r>
              <a:rPr lang="en-CA" dirty="0" smtClean="0">
                <a:latin typeface="Times New Roman" pitchFamily="18" charset="0"/>
                <a:cs typeface="Times New Roman" pitchFamily="18" charset="0"/>
              </a:rPr>
              <a:t>Dividing </a:t>
            </a:r>
            <a:r>
              <a:rPr lang="en-CA" dirty="0">
                <a:latin typeface="Times New Roman" pitchFamily="18" charset="0"/>
                <a:cs typeface="Times New Roman" pitchFamily="18" charset="0"/>
              </a:rPr>
              <a:t>both the </a:t>
            </a:r>
            <a:r>
              <a:rPr lang="en-CA" dirty="0" smtClean="0">
                <a:latin typeface="Times New Roman" pitchFamily="18" charset="0"/>
                <a:cs typeface="Times New Roman" pitchFamily="18" charset="0"/>
              </a:rPr>
              <a:t>num. and</a:t>
            </a:r>
          </a:p>
          <a:p>
            <a:pPr>
              <a:buNone/>
            </a:pPr>
            <a:r>
              <a:rPr lang="en-CA" dirty="0" smtClean="0">
                <a:latin typeface="Times New Roman" pitchFamily="18" charset="0"/>
                <a:cs typeface="Times New Roman" pitchFamily="18" charset="0"/>
              </a:rPr>
              <a:t> </a:t>
            </a:r>
            <a:r>
              <a:rPr lang="en-CA" dirty="0" err="1" smtClean="0">
                <a:latin typeface="Times New Roman" pitchFamily="18" charset="0"/>
                <a:cs typeface="Times New Roman" pitchFamily="18" charset="0"/>
              </a:rPr>
              <a:t>deno</a:t>
            </a:r>
            <a:r>
              <a:rPr lang="en-CA" dirty="0" smtClean="0">
                <a:latin typeface="Times New Roman" pitchFamily="18" charset="0"/>
                <a:cs typeface="Times New Roman" pitchFamily="18" charset="0"/>
              </a:rPr>
              <a:t>. </a:t>
            </a:r>
            <a:r>
              <a:rPr lang="en-CA" dirty="0">
                <a:latin typeface="Times New Roman" pitchFamily="18" charset="0"/>
                <a:cs typeface="Times New Roman" pitchFamily="18" charset="0"/>
              </a:rPr>
              <a:t>by </a:t>
            </a:r>
            <a:r>
              <a:rPr lang="en-CA" i="1" dirty="0">
                <a:latin typeface="Times New Roman" pitchFamily="18" charset="0"/>
                <a:cs typeface="Times New Roman" pitchFamily="18" charset="0"/>
              </a:rPr>
              <a:t>s</a:t>
            </a:r>
            <a:r>
              <a:rPr lang="en-CA" dirty="0">
                <a:latin typeface="Times New Roman" pitchFamily="18" charset="0"/>
                <a:cs typeface="Times New Roman" pitchFamily="18" charset="0"/>
              </a:rPr>
              <a:t> so nothing changes we get</a:t>
            </a:r>
          </a:p>
          <a:p>
            <a:pPr>
              <a:buBlip>
                <a:blip r:embed="rId3"/>
              </a:buBlip>
            </a:pPr>
            <a:endParaRPr lang="en-CA" dirty="0">
              <a:latin typeface="Times New Roman" pitchFamily="18" charset="0"/>
              <a:cs typeface="Times New Roman" pitchFamily="18" charset="0"/>
            </a:endParaRPr>
          </a:p>
          <a:p>
            <a:pPr lvl="1">
              <a:buNone/>
            </a:pPr>
            <a:endParaRPr lang="en-CA" dirty="0">
              <a:latin typeface="Times New Roman" pitchFamily="18" charset="0"/>
              <a:cs typeface="Times New Roman" pitchFamily="18" charset="0"/>
            </a:endParaRPr>
          </a:p>
          <a:p>
            <a:pPr lvl="1">
              <a:buNone/>
            </a:pPr>
            <a:endParaRPr lang="en-CA" dirty="0" smtClean="0">
              <a:latin typeface="Times New Roman" pitchFamily="18" charset="0"/>
              <a:cs typeface="Times New Roman" pitchFamily="18" charset="0"/>
            </a:endParaRPr>
          </a:p>
        </p:txBody>
      </p:sp>
      <p:graphicFrame>
        <p:nvGraphicFramePr>
          <p:cNvPr id="56324" name="Object 4"/>
          <p:cNvGraphicFramePr>
            <a:graphicFrameLocks noChangeAspect="1"/>
          </p:cNvGraphicFramePr>
          <p:nvPr/>
        </p:nvGraphicFramePr>
        <p:xfrm>
          <a:off x="1447800" y="1752600"/>
          <a:ext cx="2271713" cy="1766887"/>
        </p:xfrm>
        <a:graphic>
          <a:graphicData uri="http://schemas.openxmlformats.org/presentationml/2006/ole">
            <p:oleObj spid="_x0000_s105474" name="Equation" r:id="rId4" imgW="1143000" imgH="888840" progId="Equation.DSMT4">
              <p:embed/>
            </p:oleObj>
          </a:graphicData>
        </a:graphic>
      </p:graphicFrame>
      <p:graphicFrame>
        <p:nvGraphicFramePr>
          <p:cNvPr id="56325" name="Object 5"/>
          <p:cNvGraphicFramePr>
            <a:graphicFrameLocks noChangeAspect="1"/>
          </p:cNvGraphicFramePr>
          <p:nvPr/>
        </p:nvGraphicFramePr>
        <p:xfrm>
          <a:off x="1600200" y="5486400"/>
          <a:ext cx="2689225" cy="1028700"/>
        </p:xfrm>
        <a:graphic>
          <a:graphicData uri="http://schemas.openxmlformats.org/presentationml/2006/ole">
            <p:oleObj spid="_x0000_s105475" name="Equation" r:id="rId5" imgW="1104840" imgH="583920" progId="Equation.DSMT4">
              <p:embed/>
            </p:oleObj>
          </a:graphicData>
        </a:graphic>
      </p:graphicFrame>
      <p:pic>
        <p:nvPicPr>
          <p:cNvPr id="6" name="Picture 6" descr="fig8"/>
          <p:cNvPicPr>
            <a:picLocks noChangeAspect="1" noChangeArrowheads="1"/>
          </p:cNvPicPr>
          <p:nvPr/>
        </p:nvPicPr>
        <p:blipFill>
          <a:blip r:embed="rId6" cstate="print"/>
          <a:srcRect/>
          <a:stretch>
            <a:fillRect/>
          </a:stretch>
        </p:blipFill>
        <p:spPr bwMode="auto">
          <a:xfrm>
            <a:off x="4953000" y="1524000"/>
            <a:ext cx="4038600" cy="2667000"/>
          </a:xfrm>
          <a:prstGeom prst="roundRect">
            <a:avLst>
              <a:gd name="adj" fmla="val 8594"/>
            </a:avLst>
          </a:prstGeom>
          <a:solidFill>
            <a:srgbClr val="FFFFFF">
              <a:shade val="85000"/>
            </a:srgbClr>
          </a:solidFill>
          <a:ln w="19050">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diamond(in)">
                                      <p:cBhvr>
                                        <p:cTn id="7" dur="2000"/>
                                        <p:tgtEl>
                                          <p:spTgt spid="5632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56323">
                                            <p:txEl>
                                              <p:pRg st="0" end="0"/>
                                            </p:txEl>
                                          </p:spTgt>
                                        </p:tgtEl>
                                        <p:attrNameLst>
                                          <p:attrName>style.visibility</p:attrName>
                                        </p:attrNameLst>
                                      </p:cBhvr>
                                      <p:to>
                                        <p:strVal val="visible"/>
                                      </p:to>
                                    </p:set>
                                    <p:anim calcmode="lin" valueType="num">
                                      <p:cBhvr>
                                        <p:cTn id="12" dur="500" fill="hold"/>
                                        <p:tgtEl>
                                          <p:spTgt spid="56323">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56323">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56323">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56323">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5632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56323">
                                            <p:txEl>
                                              <p:pRg st="5" end="5"/>
                                            </p:txEl>
                                          </p:spTgt>
                                        </p:tgtEl>
                                        <p:attrNameLst>
                                          <p:attrName>style.visibility</p:attrName>
                                        </p:attrNameLst>
                                      </p:cBhvr>
                                      <p:to>
                                        <p:strVal val="visible"/>
                                      </p:to>
                                    </p:set>
                                    <p:anim calcmode="lin" valueType="num">
                                      <p:cBhvr>
                                        <p:cTn id="21" dur="500" fill="hold"/>
                                        <p:tgtEl>
                                          <p:spTgt spid="56323">
                                            <p:txEl>
                                              <p:pRg st="5" end="5"/>
                                            </p:txEl>
                                          </p:spTgt>
                                        </p:tgtEl>
                                        <p:attrNameLst>
                                          <p:attrName>ppt_w</p:attrName>
                                        </p:attrNameLst>
                                      </p:cBhvr>
                                      <p:tavLst>
                                        <p:tav tm="0">
                                          <p:val>
                                            <p:strVal val="#ppt_w*0.05"/>
                                          </p:val>
                                        </p:tav>
                                        <p:tav tm="100000">
                                          <p:val>
                                            <p:strVal val="#ppt_w"/>
                                          </p:val>
                                        </p:tav>
                                      </p:tavLst>
                                    </p:anim>
                                    <p:anim calcmode="lin" valueType="num">
                                      <p:cBhvr>
                                        <p:cTn id="22" dur="500" fill="hold"/>
                                        <p:tgtEl>
                                          <p:spTgt spid="56323">
                                            <p:txEl>
                                              <p:pRg st="5" end="5"/>
                                            </p:txEl>
                                          </p:spTgt>
                                        </p:tgtEl>
                                        <p:attrNameLst>
                                          <p:attrName>ppt_h</p:attrName>
                                        </p:attrNameLst>
                                      </p:cBhvr>
                                      <p:tavLst>
                                        <p:tav tm="0">
                                          <p:val>
                                            <p:strVal val="#ppt_h"/>
                                          </p:val>
                                        </p:tav>
                                        <p:tav tm="100000">
                                          <p:val>
                                            <p:strVal val="#ppt_h"/>
                                          </p:val>
                                        </p:tav>
                                      </p:tavLst>
                                    </p:anim>
                                    <p:anim calcmode="lin" valueType="num">
                                      <p:cBhvr>
                                        <p:cTn id="23" dur="500" fill="hold"/>
                                        <p:tgtEl>
                                          <p:spTgt spid="56323">
                                            <p:txEl>
                                              <p:pRg st="5" end="5"/>
                                            </p:txEl>
                                          </p:spTgt>
                                        </p:tgtEl>
                                        <p:attrNameLst>
                                          <p:attrName>ppt_x</p:attrName>
                                        </p:attrNameLst>
                                      </p:cBhvr>
                                      <p:tavLst>
                                        <p:tav tm="0">
                                          <p:val>
                                            <p:strVal val="#ppt_x-.2"/>
                                          </p:val>
                                        </p:tav>
                                        <p:tav tm="100000">
                                          <p:val>
                                            <p:strVal val="#ppt_x"/>
                                          </p:val>
                                        </p:tav>
                                      </p:tavLst>
                                    </p:anim>
                                    <p:anim calcmode="lin" valueType="num">
                                      <p:cBhvr>
                                        <p:cTn id="24" dur="500" fill="hold"/>
                                        <p:tgtEl>
                                          <p:spTgt spid="56323">
                                            <p:txEl>
                                              <p:pRg st="5" end="5"/>
                                            </p:txEl>
                                          </p:spTgt>
                                        </p:tgtEl>
                                        <p:attrNameLst>
                                          <p:attrName>ppt_y</p:attrName>
                                        </p:attrNameLst>
                                      </p:cBhvr>
                                      <p:tavLst>
                                        <p:tav tm="0">
                                          <p:val>
                                            <p:strVal val="#ppt_y"/>
                                          </p:val>
                                        </p:tav>
                                        <p:tav tm="100000">
                                          <p:val>
                                            <p:strVal val="#ppt_y"/>
                                          </p:val>
                                        </p:tav>
                                      </p:tavLst>
                                    </p:anim>
                                    <p:animEffect transition="in" filter="fade">
                                      <p:cBhvr>
                                        <p:cTn id="25" dur="500"/>
                                        <p:tgtEl>
                                          <p:spTgt spid="5632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56323">
                                            <p:txEl>
                                              <p:pRg st="6" end="6"/>
                                            </p:txEl>
                                          </p:spTgt>
                                        </p:tgtEl>
                                        <p:attrNameLst>
                                          <p:attrName>style.visibility</p:attrName>
                                        </p:attrNameLst>
                                      </p:cBhvr>
                                      <p:to>
                                        <p:strVal val="visible"/>
                                      </p:to>
                                    </p:set>
                                    <p:anim calcmode="lin" valueType="num">
                                      <p:cBhvr>
                                        <p:cTn id="30" dur="500" fill="hold"/>
                                        <p:tgtEl>
                                          <p:spTgt spid="56323">
                                            <p:txEl>
                                              <p:pRg st="6" end="6"/>
                                            </p:txEl>
                                          </p:spTgt>
                                        </p:tgtEl>
                                        <p:attrNameLst>
                                          <p:attrName>ppt_w</p:attrName>
                                        </p:attrNameLst>
                                      </p:cBhvr>
                                      <p:tavLst>
                                        <p:tav tm="0">
                                          <p:val>
                                            <p:strVal val="#ppt_w*0.05"/>
                                          </p:val>
                                        </p:tav>
                                        <p:tav tm="100000">
                                          <p:val>
                                            <p:strVal val="#ppt_w"/>
                                          </p:val>
                                        </p:tav>
                                      </p:tavLst>
                                    </p:anim>
                                    <p:anim calcmode="lin" valueType="num">
                                      <p:cBhvr>
                                        <p:cTn id="31" dur="500" fill="hold"/>
                                        <p:tgtEl>
                                          <p:spTgt spid="56323">
                                            <p:txEl>
                                              <p:pRg st="6" end="6"/>
                                            </p:txEl>
                                          </p:spTgt>
                                        </p:tgtEl>
                                        <p:attrNameLst>
                                          <p:attrName>ppt_h</p:attrName>
                                        </p:attrNameLst>
                                      </p:cBhvr>
                                      <p:tavLst>
                                        <p:tav tm="0">
                                          <p:val>
                                            <p:strVal val="#ppt_h"/>
                                          </p:val>
                                        </p:tav>
                                        <p:tav tm="100000">
                                          <p:val>
                                            <p:strVal val="#ppt_h"/>
                                          </p:val>
                                        </p:tav>
                                      </p:tavLst>
                                    </p:anim>
                                    <p:anim calcmode="lin" valueType="num">
                                      <p:cBhvr>
                                        <p:cTn id="32" dur="500" fill="hold"/>
                                        <p:tgtEl>
                                          <p:spTgt spid="56323">
                                            <p:txEl>
                                              <p:pRg st="6" end="6"/>
                                            </p:txEl>
                                          </p:spTgt>
                                        </p:tgtEl>
                                        <p:attrNameLst>
                                          <p:attrName>ppt_x</p:attrName>
                                        </p:attrNameLst>
                                      </p:cBhvr>
                                      <p:tavLst>
                                        <p:tav tm="0">
                                          <p:val>
                                            <p:strVal val="#ppt_x-.2"/>
                                          </p:val>
                                        </p:tav>
                                        <p:tav tm="100000">
                                          <p:val>
                                            <p:strVal val="#ppt_x"/>
                                          </p:val>
                                        </p:tav>
                                      </p:tavLst>
                                    </p:anim>
                                    <p:anim calcmode="lin" valueType="num">
                                      <p:cBhvr>
                                        <p:cTn id="33" dur="500" fill="hold"/>
                                        <p:tgtEl>
                                          <p:spTgt spid="56323">
                                            <p:txEl>
                                              <p:pRg st="6" end="6"/>
                                            </p:txEl>
                                          </p:spTgt>
                                        </p:tgtEl>
                                        <p:attrNameLst>
                                          <p:attrName>ppt_y</p:attrName>
                                        </p:attrNameLst>
                                      </p:cBhvr>
                                      <p:tavLst>
                                        <p:tav tm="0">
                                          <p:val>
                                            <p:strVal val="#ppt_y"/>
                                          </p:val>
                                        </p:tav>
                                        <p:tav tm="100000">
                                          <p:val>
                                            <p:strVal val="#ppt_y"/>
                                          </p:val>
                                        </p:tav>
                                      </p:tavLst>
                                    </p:anim>
                                    <p:animEffect transition="in" filter="fade">
                                      <p:cBhvr>
                                        <p:cTn id="34" dur="500"/>
                                        <p:tgtEl>
                                          <p:spTgt spid="5632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nodeType="clickEffect">
                                  <p:stCondLst>
                                    <p:cond delay="0"/>
                                  </p:stCondLst>
                                  <p:childTnLst>
                                    <p:set>
                                      <p:cBhvr>
                                        <p:cTn id="38" dur="1" fill="hold">
                                          <p:stCondLst>
                                            <p:cond delay="0"/>
                                          </p:stCondLst>
                                        </p:cTn>
                                        <p:tgtEl>
                                          <p:spTgt spid="56324"/>
                                        </p:tgtEl>
                                        <p:attrNameLst>
                                          <p:attrName>style.visibility</p:attrName>
                                        </p:attrNameLst>
                                      </p:cBhvr>
                                      <p:to>
                                        <p:strVal val="visible"/>
                                      </p:to>
                                    </p:set>
                                    <p:anim calcmode="lin" valueType="num">
                                      <p:cBhvr>
                                        <p:cTn id="39" dur="500" fill="hold"/>
                                        <p:tgtEl>
                                          <p:spTgt spid="56324"/>
                                        </p:tgtEl>
                                        <p:attrNameLst>
                                          <p:attrName>ppt_w</p:attrName>
                                        </p:attrNameLst>
                                      </p:cBhvr>
                                      <p:tavLst>
                                        <p:tav tm="0">
                                          <p:val>
                                            <p:strVal val="#ppt_w*0.05"/>
                                          </p:val>
                                        </p:tav>
                                        <p:tav tm="100000">
                                          <p:val>
                                            <p:strVal val="#ppt_w"/>
                                          </p:val>
                                        </p:tav>
                                      </p:tavLst>
                                    </p:anim>
                                    <p:anim calcmode="lin" valueType="num">
                                      <p:cBhvr>
                                        <p:cTn id="40" dur="500" fill="hold"/>
                                        <p:tgtEl>
                                          <p:spTgt spid="56324"/>
                                        </p:tgtEl>
                                        <p:attrNameLst>
                                          <p:attrName>ppt_h</p:attrName>
                                        </p:attrNameLst>
                                      </p:cBhvr>
                                      <p:tavLst>
                                        <p:tav tm="0">
                                          <p:val>
                                            <p:strVal val="#ppt_h"/>
                                          </p:val>
                                        </p:tav>
                                        <p:tav tm="100000">
                                          <p:val>
                                            <p:strVal val="#ppt_h"/>
                                          </p:val>
                                        </p:tav>
                                      </p:tavLst>
                                    </p:anim>
                                    <p:anim calcmode="lin" valueType="num">
                                      <p:cBhvr>
                                        <p:cTn id="41" dur="500" fill="hold"/>
                                        <p:tgtEl>
                                          <p:spTgt spid="56324"/>
                                        </p:tgtEl>
                                        <p:attrNameLst>
                                          <p:attrName>ppt_x</p:attrName>
                                        </p:attrNameLst>
                                      </p:cBhvr>
                                      <p:tavLst>
                                        <p:tav tm="0">
                                          <p:val>
                                            <p:strVal val="#ppt_x-.2"/>
                                          </p:val>
                                        </p:tav>
                                        <p:tav tm="100000">
                                          <p:val>
                                            <p:strVal val="#ppt_x"/>
                                          </p:val>
                                        </p:tav>
                                      </p:tavLst>
                                    </p:anim>
                                    <p:anim calcmode="lin" valueType="num">
                                      <p:cBhvr>
                                        <p:cTn id="42" dur="500" fill="hold"/>
                                        <p:tgtEl>
                                          <p:spTgt spid="56324"/>
                                        </p:tgtEl>
                                        <p:attrNameLst>
                                          <p:attrName>ppt_y</p:attrName>
                                        </p:attrNameLst>
                                      </p:cBhvr>
                                      <p:tavLst>
                                        <p:tav tm="0">
                                          <p:val>
                                            <p:strVal val="#ppt_y"/>
                                          </p:val>
                                        </p:tav>
                                        <p:tav tm="100000">
                                          <p:val>
                                            <p:strVal val="#ppt_y"/>
                                          </p:val>
                                        </p:tav>
                                      </p:tavLst>
                                    </p:anim>
                                    <p:animEffect transition="in" filter="fade">
                                      <p:cBhvr>
                                        <p:cTn id="43" dur="500"/>
                                        <p:tgtEl>
                                          <p:spTgt spid="56324"/>
                                        </p:tgtEl>
                                      </p:cBhvr>
                                    </p:animEffect>
                                  </p:childTnLst>
                                </p:cTn>
                              </p:par>
                              <p:par>
                                <p:cTn id="44" presetID="54" presetClass="entr" presetSubtype="0" accel="100000" fill="hold" nodeType="withEffect">
                                  <p:stCondLst>
                                    <p:cond delay="0"/>
                                  </p:stCondLst>
                                  <p:childTnLst>
                                    <p:set>
                                      <p:cBhvr>
                                        <p:cTn id="45" dur="1" fill="hold">
                                          <p:stCondLst>
                                            <p:cond delay="0"/>
                                          </p:stCondLst>
                                        </p:cTn>
                                        <p:tgtEl>
                                          <p:spTgt spid="56325"/>
                                        </p:tgtEl>
                                        <p:attrNameLst>
                                          <p:attrName>style.visibility</p:attrName>
                                        </p:attrNameLst>
                                      </p:cBhvr>
                                      <p:to>
                                        <p:strVal val="visible"/>
                                      </p:to>
                                    </p:set>
                                    <p:anim calcmode="lin" valueType="num">
                                      <p:cBhvr>
                                        <p:cTn id="46" dur="500" fill="hold"/>
                                        <p:tgtEl>
                                          <p:spTgt spid="56325"/>
                                        </p:tgtEl>
                                        <p:attrNameLst>
                                          <p:attrName>ppt_w</p:attrName>
                                        </p:attrNameLst>
                                      </p:cBhvr>
                                      <p:tavLst>
                                        <p:tav tm="0">
                                          <p:val>
                                            <p:strVal val="#ppt_w*0.05"/>
                                          </p:val>
                                        </p:tav>
                                        <p:tav tm="100000">
                                          <p:val>
                                            <p:strVal val="#ppt_w"/>
                                          </p:val>
                                        </p:tav>
                                      </p:tavLst>
                                    </p:anim>
                                    <p:anim calcmode="lin" valueType="num">
                                      <p:cBhvr>
                                        <p:cTn id="47" dur="500" fill="hold"/>
                                        <p:tgtEl>
                                          <p:spTgt spid="56325"/>
                                        </p:tgtEl>
                                        <p:attrNameLst>
                                          <p:attrName>ppt_h</p:attrName>
                                        </p:attrNameLst>
                                      </p:cBhvr>
                                      <p:tavLst>
                                        <p:tav tm="0">
                                          <p:val>
                                            <p:strVal val="#ppt_h"/>
                                          </p:val>
                                        </p:tav>
                                        <p:tav tm="100000">
                                          <p:val>
                                            <p:strVal val="#ppt_h"/>
                                          </p:val>
                                        </p:tav>
                                      </p:tavLst>
                                    </p:anim>
                                    <p:anim calcmode="lin" valueType="num">
                                      <p:cBhvr>
                                        <p:cTn id="48" dur="500" fill="hold"/>
                                        <p:tgtEl>
                                          <p:spTgt spid="56325"/>
                                        </p:tgtEl>
                                        <p:attrNameLst>
                                          <p:attrName>ppt_x</p:attrName>
                                        </p:attrNameLst>
                                      </p:cBhvr>
                                      <p:tavLst>
                                        <p:tav tm="0">
                                          <p:val>
                                            <p:strVal val="#ppt_x-.2"/>
                                          </p:val>
                                        </p:tav>
                                        <p:tav tm="100000">
                                          <p:val>
                                            <p:strVal val="#ppt_x"/>
                                          </p:val>
                                        </p:tav>
                                      </p:tavLst>
                                    </p:anim>
                                    <p:anim calcmode="lin" valueType="num">
                                      <p:cBhvr>
                                        <p:cTn id="49" dur="500" fill="hold"/>
                                        <p:tgtEl>
                                          <p:spTgt spid="56325"/>
                                        </p:tgtEl>
                                        <p:attrNameLst>
                                          <p:attrName>ppt_y</p:attrName>
                                        </p:attrNameLst>
                                      </p:cBhvr>
                                      <p:tavLst>
                                        <p:tav tm="0">
                                          <p:val>
                                            <p:strVal val="#ppt_y"/>
                                          </p:val>
                                        </p:tav>
                                        <p:tav tm="100000">
                                          <p:val>
                                            <p:strVal val="#ppt_y"/>
                                          </p:val>
                                        </p:tav>
                                      </p:tavLst>
                                    </p:anim>
                                    <p:animEffect transition="in" filter="fade">
                                      <p:cBhvr>
                                        <p:cTn id="50" dur="500"/>
                                        <p:tgtEl>
                                          <p:spTgt spid="56325"/>
                                        </p:tgtEl>
                                      </p:cBhvr>
                                    </p:animEffect>
                                  </p:childTnLst>
                                </p:cTn>
                              </p:par>
                            </p:childTnLst>
                          </p:cTn>
                        </p:par>
                      </p:childTnLst>
                    </p:cTn>
                  </p:par>
                  <p:par>
                    <p:cTn id="51" fill="hold">
                      <p:stCondLst>
                        <p:cond delay="indefinite"/>
                      </p:stCondLst>
                      <p:childTnLst>
                        <p:par>
                          <p:cTn id="52" fill="hold">
                            <p:stCondLst>
                              <p:cond delay="0"/>
                            </p:stCondLst>
                            <p:childTnLst>
                              <p:par>
                                <p:cTn id="53" presetID="21" presetClass="entr" presetSubtype="4"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heel(4)">
                                      <p:cBhvr>
                                        <p:cTn id="5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0" y="304800"/>
            <a:ext cx="9332913" cy="1143000"/>
          </a:xfrm>
        </p:spPr>
        <p:txBody>
          <a:bodyPr>
            <a:normAutofit fontScale="90000"/>
          </a:bodyPr>
          <a:lstStyle/>
          <a:p>
            <a:r>
              <a:rPr lang="en-US" sz="4000" b="1" dirty="0" smtClean="0">
                <a:solidFill>
                  <a:schemeClr val="accent2">
                    <a:lumMod val="60000"/>
                    <a:lumOff val="40000"/>
                  </a:schemeClr>
                </a:solidFill>
                <a:effectLst/>
              </a:rPr>
              <a:t>Transformer model of induction motor</a:t>
            </a:r>
          </a:p>
        </p:txBody>
      </p:sp>
      <p:sp>
        <p:nvSpPr>
          <p:cNvPr id="27651" name="Rectangle 3"/>
          <p:cNvSpPr>
            <a:spLocks noGrp="1" noChangeArrowheads="1"/>
          </p:cNvSpPr>
          <p:nvPr>
            <p:ph type="body" idx="4294967295"/>
          </p:nvPr>
        </p:nvSpPr>
        <p:spPr>
          <a:xfrm>
            <a:off x="0" y="1643063"/>
            <a:ext cx="9144000" cy="5029200"/>
          </a:xfrm>
        </p:spPr>
        <p:txBody>
          <a:bodyPr/>
          <a:lstStyle/>
          <a:p>
            <a:pPr algn="ctr">
              <a:buFontTx/>
              <a:buNone/>
            </a:pPr>
            <a:r>
              <a:rPr lang="en-US" dirty="0" smtClean="0"/>
              <a:t>    Magnetization curve of induction motor</a:t>
            </a:r>
          </a:p>
        </p:txBody>
      </p:sp>
      <p:pic>
        <p:nvPicPr>
          <p:cNvPr id="27652" name="Picture 4"/>
          <p:cNvPicPr>
            <a:picLocks noChangeAspect="1" noChangeArrowheads="1"/>
          </p:cNvPicPr>
          <p:nvPr/>
        </p:nvPicPr>
        <p:blipFill>
          <a:blip r:embed="rId2" cstate="print"/>
          <a:srcRect/>
          <a:stretch>
            <a:fillRect/>
          </a:stretch>
        </p:blipFill>
        <p:spPr bwMode="auto">
          <a:xfrm>
            <a:off x="1447799" y="2286001"/>
            <a:ext cx="6553201" cy="4038600"/>
          </a:xfrm>
          <a:prstGeom prst="roundRect">
            <a:avLst>
              <a:gd name="adj" fmla="val 8594"/>
            </a:avLst>
          </a:prstGeom>
          <a:solidFill>
            <a:srgbClr val="FFFFFF">
              <a:shade val="85000"/>
            </a:srgbClr>
          </a:solidFill>
          <a:ln w="38100">
            <a:solidFill>
              <a:srgbClr val="92D050"/>
            </a:solidFill>
          </a:ln>
          <a:effectLst>
            <a:reflection blurRad="12700" stA="38000" endPos="28000" dist="5000" dir="5400000" sy="-100000" algn="bl" rotWithShape="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diamond(in)">
                                      <p:cBhvr>
                                        <p:cTn id="7" dur="2000"/>
                                        <p:tgtEl>
                                          <p:spTgt spid="2765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27652"/>
                                        </p:tgtEl>
                                        <p:attrNameLst>
                                          <p:attrName>style.visibility</p:attrName>
                                        </p:attrNameLst>
                                      </p:cBhvr>
                                      <p:to>
                                        <p:strVal val="visible"/>
                                      </p:to>
                                    </p:set>
                                    <p:animEffect transition="in" filter="wheel(4)">
                                      <p:cBhvr>
                                        <p:cTn id="12" dur="20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28596" y="214290"/>
            <a:ext cx="8001000" cy="892175"/>
          </a:xfrm>
        </p:spPr>
        <p:txBody>
          <a:bodyPr/>
          <a:lstStyle/>
          <a:p>
            <a:pPr algn="ctr"/>
            <a:r>
              <a:rPr lang="en-CA" b="1" dirty="0"/>
              <a:t>Horse power</a:t>
            </a:r>
            <a:endParaRPr lang="en-US" b="1" dirty="0"/>
          </a:p>
        </p:txBody>
      </p:sp>
      <p:sp>
        <p:nvSpPr>
          <p:cNvPr id="41987" name="Rectangle 3"/>
          <p:cNvSpPr>
            <a:spLocks noGrp="1" noChangeArrowheads="1"/>
          </p:cNvSpPr>
          <p:nvPr>
            <p:ph idx="1"/>
          </p:nvPr>
        </p:nvSpPr>
        <p:spPr>
          <a:xfrm>
            <a:off x="457200" y="1371600"/>
            <a:ext cx="8229600" cy="5083208"/>
          </a:xfrm>
        </p:spPr>
        <p:txBody>
          <a:bodyPr/>
          <a:lstStyle/>
          <a:p>
            <a:pPr>
              <a:buBlip>
                <a:blip r:embed="rId3"/>
              </a:buBlip>
            </a:pPr>
            <a:r>
              <a:rPr lang="en-CA" dirty="0">
                <a:latin typeface="Times New Roman" pitchFamily="18" charset="0"/>
                <a:cs typeface="Times New Roman" pitchFamily="18" charset="0"/>
              </a:rPr>
              <a:t>Another unit used to measure mechanical power is the </a:t>
            </a:r>
            <a:r>
              <a:rPr lang="en-CA" b="1" dirty="0">
                <a:solidFill>
                  <a:schemeClr val="accent2"/>
                </a:solidFill>
                <a:latin typeface="Times New Roman" pitchFamily="18" charset="0"/>
                <a:cs typeface="Times New Roman" pitchFamily="18" charset="0"/>
              </a:rPr>
              <a:t>horse power</a:t>
            </a:r>
            <a:r>
              <a:rPr lang="en-CA" b="1" dirty="0">
                <a:latin typeface="Times New Roman" pitchFamily="18" charset="0"/>
                <a:cs typeface="Times New Roman" pitchFamily="18" charset="0"/>
              </a:rPr>
              <a:t> </a:t>
            </a:r>
          </a:p>
          <a:p>
            <a:pPr>
              <a:buBlip>
                <a:blip r:embed="rId3"/>
              </a:buBlip>
            </a:pPr>
            <a:r>
              <a:rPr lang="en-CA" dirty="0">
                <a:latin typeface="Times New Roman" pitchFamily="18" charset="0"/>
                <a:cs typeface="Times New Roman" pitchFamily="18" charset="0"/>
              </a:rPr>
              <a:t>It is used to refer to the mechanical output power of the motor</a:t>
            </a:r>
          </a:p>
          <a:p>
            <a:pPr>
              <a:buBlip>
                <a:blip r:embed="rId3"/>
              </a:buBlip>
            </a:pPr>
            <a:r>
              <a:rPr lang="en-CA" dirty="0">
                <a:latin typeface="Times New Roman" pitchFamily="18" charset="0"/>
                <a:cs typeface="Times New Roman" pitchFamily="18" charset="0"/>
              </a:rPr>
              <a:t>Since we, as an electrical engineers, deal with </a:t>
            </a:r>
            <a:r>
              <a:rPr lang="en-CA" dirty="0">
                <a:solidFill>
                  <a:schemeClr val="accent2"/>
                </a:solidFill>
                <a:latin typeface="Times New Roman" pitchFamily="18" charset="0"/>
                <a:cs typeface="Times New Roman" pitchFamily="18" charset="0"/>
              </a:rPr>
              <a:t>watts</a:t>
            </a:r>
            <a:r>
              <a:rPr lang="en-CA" dirty="0">
                <a:latin typeface="Times New Roman" pitchFamily="18" charset="0"/>
                <a:cs typeface="Times New Roman" pitchFamily="18" charset="0"/>
              </a:rPr>
              <a:t> as a unit to measure electrical power, there is a relation between horse power and watts</a:t>
            </a:r>
            <a:endParaRPr lang="en-US" dirty="0">
              <a:solidFill>
                <a:schemeClr val="accent2"/>
              </a:solidFill>
              <a:latin typeface="Times New Roman" pitchFamily="18" charset="0"/>
              <a:cs typeface="Times New Roman" pitchFamily="18" charset="0"/>
            </a:endParaRPr>
          </a:p>
        </p:txBody>
      </p:sp>
      <p:graphicFrame>
        <p:nvGraphicFramePr>
          <p:cNvPr id="41988" name="Object 4"/>
          <p:cNvGraphicFramePr>
            <a:graphicFrameLocks noChangeAspect="1"/>
          </p:cNvGraphicFramePr>
          <p:nvPr/>
        </p:nvGraphicFramePr>
        <p:xfrm>
          <a:off x="2895600" y="5257800"/>
          <a:ext cx="3657600" cy="762000"/>
        </p:xfrm>
        <a:graphic>
          <a:graphicData uri="http://schemas.openxmlformats.org/presentationml/2006/ole">
            <p:oleObj spid="_x0000_s104450" name="Equation" r:id="rId4" imgW="952200" imgH="203040" progId="Equation.DSMT4">
              <p:embed/>
            </p:oleObj>
          </a:graphicData>
        </a:graphic>
      </p:graphicFrame>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diamond(in)">
                                      <p:cBhvr>
                                        <p:cTn id="7" dur="2000"/>
                                        <p:tgtEl>
                                          <p:spTgt spid="4198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987">
                                            <p:txEl>
                                              <p:pRg st="0" end="0"/>
                                            </p:txEl>
                                          </p:spTgt>
                                        </p:tgtEl>
                                        <p:attrNameLst>
                                          <p:attrName>style.visibility</p:attrName>
                                        </p:attrNameLst>
                                      </p:cBhvr>
                                      <p:to>
                                        <p:strVal val="visible"/>
                                      </p:to>
                                    </p:set>
                                    <p:animEffect transition="in" filter="dissolve">
                                      <p:cBhvr>
                                        <p:cTn id="12" dur="500"/>
                                        <p:tgtEl>
                                          <p:spTgt spid="419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1987">
                                            <p:txEl>
                                              <p:pRg st="1" end="1"/>
                                            </p:txEl>
                                          </p:spTgt>
                                        </p:tgtEl>
                                        <p:attrNameLst>
                                          <p:attrName>style.visibility</p:attrName>
                                        </p:attrNameLst>
                                      </p:cBhvr>
                                      <p:to>
                                        <p:strVal val="visible"/>
                                      </p:to>
                                    </p:set>
                                    <p:animEffect transition="in" filter="dissolve">
                                      <p:cBhvr>
                                        <p:cTn id="17" dur="500"/>
                                        <p:tgtEl>
                                          <p:spTgt spid="4198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1987">
                                            <p:txEl>
                                              <p:pRg st="2" end="2"/>
                                            </p:txEl>
                                          </p:spTgt>
                                        </p:tgtEl>
                                        <p:attrNameLst>
                                          <p:attrName>style.visibility</p:attrName>
                                        </p:attrNameLst>
                                      </p:cBhvr>
                                      <p:to>
                                        <p:strVal val="visible"/>
                                      </p:to>
                                    </p:set>
                                    <p:animEffect transition="in" filter="dissolve">
                                      <p:cBhvr>
                                        <p:cTn id="22" dur="500"/>
                                        <p:tgtEl>
                                          <p:spTgt spid="4198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nodeType="clickEffect">
                                  <p:stCondLst>
                                    <p:cond delay="0"/>
                                  </p:stCondLst>
                                  <p:childTnLst>
                                    <p:set>
                                      <p:cBhvr>
                                        <p:cTn id="26" dur="1" fill="hold">
                                          <p:stCondLst>
                                            <p:cond delay="0"/>
                                          </p:stCondLst>
                                        </p:cTn>
                                        <p:tgtEl>
                                          <p:spTgt spid="41988"/>
                                        </p:tgtEl>
                                        <p:attrNameLst>
                                          <p:attrName>style.visibility</p:attrName>
                                        </p:attrNameLst>
                                      </p:cBhvr>
                                      <p:to>
                                        <p:strVal val="visible"/>
                                      </p:to>
                                    </p:set>
                                    <p:animEffect transition="in" filter="wheel(4)">
                                      <p:cBhvr>
                                        <p:cTn id="27" dur="2000"/>
                                        <p:tgtEl>
                                          <p:spTgt spid="4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0" y="-152400"/>
            <a:ext cx="8763000" cy="1399032"/>
          </a:xfrm>
        </p:spPr>
        <p:txBody>
          <a:bodyPr/>
          <a:lstStyle/>
          <a:p>
            <a:r>
              <a:rPr lang="en-CA" b="1" dirty="0"/>
              <a:t>Power flow in induction motor</a:t>
            </a:r>
            <a:endParaRPr lang="en-US" b="1" dirty="0"/>
          </a:p>
        </p:txBody>
      </p:sp>
      <p:pic>
        <p:nvPicPr>
          <p:cNvPr id="64515" name="Picture 3" descr="fig11"/>
          <p:cNvPicPr>
            <a:picLocks noGrp="1" noChangeAspect="1" noChangeArrowheads="1"/>
          </p:cNvPicPr>
          <p:nvPr>
            <p:ph idx="1"/>
          </p:nvPr>
        </p:nvPicPr>
        <p:blipFill>
          <a:blip r:embed="rId2" cstate="print"/>
          <a:srcRect/>
          <a:stretch>
            <a:fillRect/>
          </a:stretch>
        </p:blipFill>
        <p:spPr>
          <a:xfrm>
            <a:off x="838200" y="1066800"/>
            <a:ext cx="7239001" cy="3276600"/>
          </a:xfrm>
          <a:prstGeom prst="roundRect">
            <a:avLst>
              <a:gd name="adj" fmla="val 8594"/>
            </a:avLst>
          </a:prstGeom>
          <a:solidFill>
            <a:srgbClr val="FFFFFF">
              <a:shade val="85000"/>
            </a:srgbClr>
          </a:solidFill>
          <a:ln>
            <a:solidFill>
              <a:srgbClr val="92D050"/>
            </a:solidFill>
          </a:ln>
          <a:effectLst>
            <a:reflection blurRad="12700" stA="38000" endPos="28000" dist="5000" dir="5400000" sy="-100000" algn="bl" rotWithShape="0"/>
          </a:effectLst>
        </p:spPr>
      </p:pic>
      <p:sp>
        <p:nvSpPr>
          <p:cNvPr id="4" name="Rectangle 3"/>
          <p:cNvSpPr/>
          <p:nvPr/>
        </p:nvSpPr>
        <p:spPr>
          <a:xfrm>
            <a:off x="533400" y="4419600"/>
            <a:ext cx="7315200" cy="1938992"/>
          </a:xfrm>
          <a:prstGeom prst="rect">
            <a:avLst/>
          </a:prstGeom>
        </p:spPr>
        <p:txBody>
          <a:bodyPr wrap="square">
            <a:spAutoFit/>
          </a:bodyPr>
          <a:lstStyle/>
          <a:p>
            <a:r>
              <a:rPr lang="en-CA" sz="2000" b="1" dirty="0" smtClean="0">
                <a:latin typeface="Times New Roman" pitchFamily="18" charset="0"/>
                <a:cs typeface="Times New Roman" pitchFamily="18" charset="0"/>
              </a:rPr>
              <a:t>Copper losses</a:t>
            </a:r>
          </a:p>
          <a:p>
            <a:pPr lvl="1"/>
            <a:r>
              <a:rPr lang="en-CA" sz="2000" b="1" dirty="0" smtClean="0">
                <a:latin typeface="Times New Roman" pitchFamily="18" charset="0"/>
                <a:cs typeface="Times New Roman" pitchFamily="18" charset="0"/>
              </a:rPr>
              <a:t>Copper loss in the stator (</a:t>
            </a:r>
            <a:r>
              <a:rPr lang="en-CA" sz="2000" b="1" i="1" dirty="0" smtClean="0">
                <a:latin typeface="Times New Roman" pitchFamily="18" charset="0"/>
                <a:cs typeface="Times New Roman" pitchFamily="18" charset="0"/>
              </a:rPr>
              <a:t>P</a:t>
            </a:r>
            <a:r>
              <a:rPr lang="en-CA" sz="2000" b="1" i="1" baseline="-25000" dirty="0" smtClean="0">
                <a:latin typeface="Times New Roman" pitchFamily="18" charset="0"/>
                <a:cs typeface="Times New Roman" pitchFamily="18" charset="0"/>
              </a:rPr>
              <a:t>SCL</a:t>
            </a:r>
            <a:r>
              <a:rPr lang="en-CA" sz="2000" b="1" dirty="0" smtClean="0">
                <a:latin typeface="Times New Roman" pitchFamily="18" charset="0"/>
                <a:cs typeface="Times New Roman" pitchFamily="18" charset="0"/>
              </a:rPr>
              <a:t>) = </a:t>
            </a:r>
            <a:r>
              <a:rPr lang="en-CA" sz="2000" b="1" i="1" dirty="0" smtClean="0">
                <a:latin typeface="Times New Roman" pitchFamily="18" charset="0"/>
                <a:cs typeface="Times New Roman" pitchFamily="18" charset="0"/>
              </a:rPr>
              <a:t>I</a:t>
            </a:r>
            <a:r>
              <a:rPr lang="en-CA" sz="2000" b="1" i="1" baseline="-25000" dirty="0" smtClean="0">
                <a:latin typeface="Times New Roman" pitchFamily="18" charset="0"/>
                <a:cs typeface="Times New Roman" pitchFamily="18" charset="0"/>
              </a:rPr>
              <a:t>1</a:t>
            </a:r>
            <a:r>
              <a:rPr lang="en-CA" sz="2000" b="1" i="1" baseline="30000" dirty="0" smtClean="0">
                <a:latin typeface="Times New Roman" pitchFamily="18" charset="0"/>
                <a:cs typeface="Times New Roman" pitchFamily="18" charset="0"/>
              </a:rPr>
              <a:t>2</a:t>
            </a:r>
            <a:r>
              <a:rPr lang="en-CA" sz="2000" b="1" i="1" dirty="0" smtClean="0">
                <a:latin typeface="Times New Roman" pitchFamily="18" charset="0"/>
                <a:cs typeface="Times New Roman" pitchFamily="18" charset="0"/>
              </a:rPr>
              <a:t>R</a:t>
            </a:r>
            <a:r>
              <a:rPr lang="en-CA" sz="2000" b="1" i="1" baseline="-25000" dirty="0" smtClean="0">
                <a:latin typeface="Times New Roman" pitchFamily="18" charset="0"/>
                <a:cs typeface="Times New Roman" pitchFamily="18" charset="0"/>
              </a:rPr>
              <a:t>1</a:t>
            </a:r>
          </a:p>
          <a:p>
            <a:pPr lvl="1"/>
            <a:r>
              <a:rPr lang="en-CA" sz="2000" b="1" dirty="0" smtClean="0">
                <a:latin typeface="Times New Roman" pitchFamily="18" charset="0"/>
                <a:cs typeface="Times New Roman" pitchFamily="18" charset="0"/>
              </a:rPr>
              <a:t>Copper loss in the rotor (</a:t>
            </a:r>
            <a:r>
              <a:rPr lang="en-CA" sz="2000" b="1" i="1" dirty="0" smtClean="0">
                <a:latin typeface="Times New Roman" pitchFamily="18" charset="0"/>
                <a:cs typeface="Times New Roman" pitchFamily="18" charset="0"/>
              </a:rPr>
              <a:t>P</a:t>
            </a:r>
            <a:r>
              <a:rPr lang="en-CA" sz="2000" b="1" i="1" baseline="-25000" dirty="0" smtClean="0">
                <a:latin typeface="Times New Roman" pitchFamily="18" charset="0"/>
                <a:cs typeface="Times New Roman" pitchFamily="18" charset="0"/>
              </a:rPr>
              <a:t>RCL</a:t>
            </a:r>
            <a:r>
              <a:rPr lang="en-CA" sz="2000" b="1" dirty="0" smtClean="0">
                <a:latin typeface="Times New Roman" pitchFamily="18" charset="0"/>
                <a:cs typeface="Times New Roman" pitchFamily="18" charset="0"/>
              </a:rPr>
              <a:t>) = </a:t>
            </a:r>
            <a:r>
              <a:rPr lang="en-CA" sz="2000" b="1" i="1" dirty="0" smtClean="0">
                <a:latin typeface="Times New Roman" pitchFamily="18" charset="0"/>
                <a:cs typeface="Times New Roman" pitchFamily="18" charset="0"/>
              </a:rPr>
              <a:t>I</a:t>
            </a:r>
            <a:r>
              <a:rPr lang="en-CA" sz="2000" b="1" i="1" baseline="-25000" dirty="0" smtClean="0">
                <a:latin typeface="Times New Roman" pitchFamily="18" charset="0"/>
                <a:cs typeface="Times New Roman" pitchFamily="18" charset="0"/>
              </a:rPr>
              <a:t>2</a:t>
            </a:r>
            <a:r>
              <a:rPr lang="en-CA" sz="2000" b="1" i="1" baseline="30000" dirty="0" smtClean="0">
                <a:latin typeface="Times New Roman" pitchFamily="18" charset="0"/>
                <a:cs typeface="Times New Roman" pitchFamily="18" charset="0"/>
              </a:rPr>
              <a:t>2</a:t>
            </a:r>
            <a:r>
              <a:rPr lang="en-CA" sz="2000" b="1" i="1" dirty="0" smtClean="0">
                <a:latin typeface="Times New Roman" pitchFamily="18" charset="0"/>
                <a:cs typeface="Times New Roman" pitchFamily="18" charset="0"/>
              </a:rPr>
              <a:t>R</a:t>
            </a:r>
            <a:r>
              <a:rPr lang="en-CA" sz="2000" b="1" i="1" baseline="-25000" dirty="0" smtClean="0">
                <a:latin typeface="Times New Roman" pitchFamily="18" charset="0"/>
                <a:cs typeface="Times New Roman" pitchFamily="18" charset="0"/>
              </a:rPr>
              <a:t>2</a:t>
            </a:r>
            <a:endParaRPr lang="en-CA" sz="2000" b="1" i="1" dirty="0" smtClean="0">
              <a:latin typeface="Times New Roman" pitchFamily="18" charset="0"/>
              <a:cs typeface="Times New Roman" pitchFamily="18" charset="0"/>
            </a:endParaRPr>
          </a:p>
          <a:p>
            <a:r>
              <a:rPr lang="en-CA" sz="2000" b="1" dirty="0" smtClean="0">
                <a:latin typeface="Times New Roman" pitchFamily="18" charset="0"/>
                <a:cs typeface="Times New Roman" pitchFamily="18" charset="0"/>
              </a:rPr>
              <a:t>Core loss (</a:t>
            </a:r>
            <a:r>
              <a:rPr lang="en-CA" sz="2000" b="1" i="1" dirty="0" err="1" smtClean="0">
                <a:latin typeface="Times New Roman" pitchFamily="18" charset="0"/>
                <a:cs typeface="Times New Roman" pitchFamily="18" charset="0"/>
              </a:rPr>
              <a:t>P</a:t>
            </a:r>
            <a:r>
              <a:rPr lang="en-CA" sz="2000" b="1" i="1" baseline="-25000" dirty="0" err="1" smtClean="0">
                <a:latin typeface="Times New Roman" pitchFamily="18" charset="0"/>
                <a:cs typeface="Times New Roman" pitchFamily="18" charset="0"/>
              </a:rPr>
              <a:t>core</a:t>
            </a:r>
            <a:r>
              <a:rPr lang="en-CA" sz="2000" b="1" dirty="0" smtClean="0">
                <a:latin typeface="Times New Roman" pitchFamily="18" charset="0"/>
                <a:cs typeface="Times New Roman" pitchFamily="18" charset="0"/>
              </a:rPr>
              <a:t>)</a:t>
            </a:r>
          </a:p>
          <a:p>
            <a:r>
              <a:rPr lang="en-CA" sz="2000" b="1" dirty="0" smtClean="0">
                <a:latin typeface="Times New Roman" pitchFamily="18" charset="0"/>
                <a:cs typeface="Times New Roman" pitchFamily="18" charset="0"/>
              </a:rPr>
              <a:t>Mechanical power loss due to friction and </a:t>
            </a:r>
            <a:r>
              <a:rPr lang="en-CA" sz="2000" b="1" dirty="0" err="1" smtClean="0">
                <a:latin typeface="Times New Roman" pitchFamily="18" charset="0"/>
                <a:cs typeface="Times New Roman" pitchFamily="18" charset="0"/>
              </a:rPr>
              <a:t>windage</a:t>
            </a:r>
            <a:endParaRPr lang="en-CA" sz="2000" b="1" dirty="0" smtClean="0">
              <a:latin typeface="Times New Roman" pitchFamily="18" charset="0"/>
              <a:cs typeface="Times New Roman" pitchFamily="18" charset="0"/>
            </a:endParaRPr>
          </a:p>
          <a:p>
            <a:r>
              <a:rPr lang="en-CA" sz="2000" b="1" dirty="0" smtClean="0">
                <a:latin typeface="Times New Roman" pitchFamily="18" charset="0"/>
                <a:cs typeface="Times New Roman" pitchFamily="18" charset="0"/>
              </a:rPr>
              <a:t>How this power flow in the motor?</a:t>
            </a:r>
            <a:endParaRPr lang="en-US" sz="2000" b="1"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4514"/>
                                        </p:tgtEl>
                                        <p:attrNameLst>
                                          <p:attrName>style.visibility</p:attrName>
                                        </p:attrNameLst>
                                      </p:cBhvr>
                                      <p:to>
                                        <p:strVal val="visible"/>
                                      </p:to>
                                    </p:set>
                                    <p:animEffect transition="in" filter="diamond(in)">
                                      <p:cBhvr>
                                        <p:cTn id="7" dur="2000"/>
                                        <p:tgtEl>
                                          <p:spTgt spid="64514"/>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64515"/>
                                        </p:tgtEl>
                                        <p:attrNameLst>
                                          <p:attrName>style.visibility</p:attrName>
                                        </p:attrNameLst>
                                      </p:cBhvr>
                                      <p:to>
                                        <p:strVal val="visible"/>
                                      </p:to>
                                    </p:set>
                                    <p:anim calcmode="lin" valueType="num">
                                      <p:cBhvr>
                                        <p:cTn id="12" dur="500" fill="hold"/>
                                        <p:tgtEl>
                                          <p:spTgt spid="64515"/>
                                        </p:tgtEl>
                                        <p:attrNameLst>
                                          <p:attrName>ppt_w</p:attrName>
                                        </p:attrNameLst>
                                      </p:cBhvr>
                                      <p:tavLst>
                                        <p:tav tm="0">
                                          <p:val>
                                            <p:strVal val="#ppt_w*0.05"/>
                                          </p:val>
                                        </p:tav>
                                        <p:tav tm="100000">
                                          <p:val>
                                            <p:strVal val="#ppt_w"/>
                                          </p:val>
                                        </p:tav>
                                      </p:tavLst>
                                    </p:anim>
                                    <p:anim calcmode="lin" valueType="num">
                                      <p:cBhvr>
                                        <p:cTn id="13" dur="500" fill="hold"/>
                                        <p:tgtEl>
                                          <p:spTgt spid="64515"/>
                                        </p:tgtEl>
                                        <p:attrNameLst>
                                          <p:attrName>ppt_h</p:attrName>
                                        </p:attrNameLst>
                                      </p:cBhvr>
                                      <p:tavLst>
                                        <p:tav tm="0">
                                          <p:val>
                                            <p:strVal val="#ppt_h"/>
                                          </p:val>
                                        </p:tav>
                                        <p:tav tm="100000">
                                          <p:val>
                                            <p:strVal val="#ppt_h"/>
                                          </p:val>
                                        </p:tav>
                                      </p:tavLst>
                                    </p:anim>
                                    <p:anim calcmode="lin" valueType="num">
                                      <p:cBhvr>
                                        <p:cTn id="14" dur="500" fill="hold"/>
                                        <p:tgtEl>
                                          <p:spTgt spid="64515"/>
                                        </p:tgtEl>
                                        <p:attrNameLst>
                                          <p:attrName>ppt_x</p:attrName>
                                        </p:attrNameLst>
                                      </p:cBhvr>
                                      <p:tavLst>
                                        <p:tav tm="0">
                                          <p:val>
                                            <p:strVal val="#ppt_x-.2"/>
                                          </p:val>
                                        </p:tav>
                                        <p:tav tm="100000">
                                          <p:val>
                                            <p:strVal val="#ppt_x"/>
                                          </p:val>
                                        </p:tav>
                                      </p:tavLst>
                                    </p:anim>
                                    <p:anim calcmode="lin" valueType="num">
                                      <p:cBhvr>
                                        <p:cTn id="15" dur="500" fill="hold"/>
                                        <p:tgtEl>
                                          <p:spTgt spid="64515"/>
                                        </p:tgtEl>
                                        <p:attrNameLst>
                                          <p:attrName>ppt_y</p:attrName>
                                        </p:attrNameLst>
                                      </p:cBhvr>
                                      <p:tavLst>
                                        <p:tav tm="0">
                                          <p:val>
                                            <p:strVal val="#ppt_y"/>
                                          </p:val>
                                        </p:tav>
                                        <p:tav tm="100000">
                                          <p:val>
                                            <p:strVal val="#ppt_y"/>
                                          </p:val>
                                        </p:tav>
                                      </p:tavLst>
                                    </p:anim>
                                    <p:animEffect transition="in" filter="fade">
                                      <p:cBhvr>
                                        <p:cTn id="16" dur="500"/>
                                        <p:tgtEl>
                                          <p:spTgt spid="64515"/>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strVal val="#ppt_w*0.05"/>
                                          </p:val>
                                        </p:tav>
                                        <p:tav tm="100000">
                                          <p:val>
                                            <p:strVal val="#ppt_w"/>
                                          </p:val>
                                        </p:tav>
                                      </p:tavLst>
                                    </p:anim>
                                    <p:anim calcmode="lin" valueType="num">
                                      <p:cBhvr>
                                        <p:cTn id="22" dur="500" fill="hold"/>
                                        <p:tgtEl>
                                          <p:spTgt spid="4"/>
                                        </p:tgtEl>
                                        <p:attrNameLst>
                                          <p:attrName>ppt_h</p:attrName>
                                        </p:attrNameLst>
                                      </p:cBhvr>
                                      <p:tavLst>
                                        <p:tav tm="0">
                                          <p:val>
                                            <p:strVal val="#ppt_h"/>
                                          </p:val>
                                        </p:tav>
                                        <p:tav tm="100000">
                                          <p:val>
                                            <p:strVal val="#ppt_h"/>
                                          </p:val>
                                        </p:tav>
                                      </p:tavLst>
                                    </p:anim>
                                    <p:anim calcmode="lin" valueType="num">
                                      <p:cBhvr>
                                        <p:cTn id="23" dur="500" fill="hold"/>
                                        <p:tgtEl>
                                          <p:spTgt spid="4"/>
                                        </p:tgtEl>
                                        <p:attrNameLst>
                                          <p:attrName>ppt_x</p:attrName>
                                        </p:attrNameLst>
                                      </p:cBhvr>
                                      <p:tavLst>
                                        <p:tav tm="0">
                                          <p:val>
                                            <p:strVal val="#ppt_x-.2"/>
                                          </p:val>
                                        </p:tav>
                                        <p:tav tm="100000">
                                          <p:val>
                                            <p:strVal val="#ppt_x"/>
                                          </p:val>
                                        </p:tav>
                                      </p:tavLst>
                                    </p:anim>
                                    <p:anim calcmode="lin" valueType="num">
                                      <p:cBhvr>
                                        <p:cTn id="24" dur="500" fill="hold"/>
                                        <p:tgtEl>
                                          <p:spTgt spid="4"/>
                                        </p:tgtEl>
                                        <p:attrNameLst>
                                          <p:attrName>ppt_y</p:attrName>
                                        </p:attrNameLst>
                                      </p:cBhvr>
                                      <p:tavLst>
                                        <p:tav tm="0">
                                          <p:val>
                                            <p:strVal val="#ppt_y"/>
                                          </p:val>
                                        </p:tav>
                                        <p:tav tm="100000">
                                          <p:val>
                                            <p:strVal val="#ppt_y"/>
                                          </p:val>
                                        </p:tav>
                                      </p:tavLst>
                                    </p:anim>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p:bldP spid="4"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304800" y="-228600"/>
            <a:ext cx="8229600" cy="1399032"/>
          </a:xfrm>
        </p:spPr>
        <p:txBody>
          <a:bodyPr/>
          <a:lstStyle/>
          <a:p>
            <a:pPr algn="ctr"/>
            <a:r>
              <a:rPr lang="en-CA" b="1" dirty="0"/>
              <a:t>Power relations</a:t>
            </a:r>
            <a:endParaRPr lang="en-US" b="1" dirty="0"/>
          </a:p>
        </p:txBody>
      </p:sp>
      <p:graphicFrame>
        <p:nvGraphicFramePr>
          <p:cNvPr id="65539" name="Object 3"/>
          <p:cNvGraphicFramePr>
            <a:graphicFrameLocks noChangeAspect="1"/>
          </p:cNvGraphicFramePr>
          <p:nvPr/>
        </p:nvGraphicFramePr>
        <p:xfrm>
          <a:off x="479476" y="1600200"/>
          <a:ext cx="4464050" cy="563562"/>
        </p:xfrm>
        <a:graphic>
          <a:graphicData uri="http://schemas.openxmlformats.org/presentationml/2006/ole">
            <p:oleObj spid="_x0000_s106498" name="Equation" r:id="rId3" imgW="2108160" imgH="266400" progId="Equation.DSMT4">
              <p:embed/>
            </p:oleObj>
          </a:graphicData>
        </a:graphic>
      </p:graphicFrame>
      <p:graphicFrame>
        <p:nvGraphicFramePr>
          <p:cNvPr id="65540" name="Object 4"/>
          <p:cNvGraphicFramePr>
            <a:graphicFrameLocks noChangeAspect="1"/>
          </p:cNvGraphicFramePr>
          <p:nvPr/>
        </p:nvGraphicFramePr>
        <p:xfrm>
          <a:off x="457200" y="2362200"/>
          <a:ext cx="1695450" cy="511175"/>
        </p:xfrm>
        <a:graphic>
          <a:graphicData uri="http://schemas.openxmlformats.org/presentationml/2006/ole">
            <p:oleObj spid="_x0000_s106499" name="Equation" r:id="rId4" imgW="799920" imgH="241200" progId="Equation.DSMT4">
              <p:embed/>
            </p:oleObj>
          </a:graphicData>
        </a:graphic>
      </p:graphicFrame>
      <p:graphicFrame>
        <p:nvGraphicFramePr>
          <p:cNvPr id="65541" name="Object 5"/>
          <p:cNvGraphicFramePr>
            <a:graphicFrameLocks noChangeAspect="1"/>
          </p:cNvGraphicFramePr>
          <p:nvPr/>
        </p:nvGraphicFramePr>
        <p:xfrm>
          <a:off x="457200" y="3048000"/>
          <a:ext cx="3076575" cy="485775"/>
        </p:xfrm>
        <a:graphic>
          <a:graphicData uri="http://schemas.openxmlformats.org/presentationml/2006/ole">
            <p:oleObj spid="_x0000_s106500" name="Equation" r:id="rId5" imgW="1447560" imgH="228600" progId="Equation.DSMT4">
              <p:embed/>
            </p:oleObj>
          </a:graphicData>
        </a:graphic>
      </p:graphicFrame>
      <p:graphicFrame>
        <p:nvGraphicFramePr>
          <p:cNvPr id="65542" name="Object 6"/>
          <p:cNvGraphicFramePr>
            <a:graphicFrameLocks noChangeAspect="1"/>
          </p:cNvGraphicFramePr>
          <p:nvPr/>
        </p:nvGraphicFramePr>
        <p:xfrm>
          <a:off x="457200" y="3733800"/>
          <a:ext cx="1695450" cy="493713"/>
        </p:xfrm>
        <a:graphic>
          <a:graphicData uri="http://schemas.openxmlformats.org/presentationml/2006/ole">
            <p:oleObj spid="_x0000_s106501" name="Equation" r:id="rId6" imgW="799920" imgH="241200" progId="Equation.DSMT4">
              <p:embed/>
            </p:oleObj>
          </a:graphicData>
        </a:graphic>
      </p:graphicFrame>
      <p:graphicFrame>
        <p:nvGraphicFramePr>
          <p:cNvPr id="65543" name="Object 7"/>
          <p:cNvGraphicFramePr>
            <a:graphicFrameLocks noChangeAspect="1"/>
          </p:cNvGraphicFramePr>
          <p:nvPr/>
        </p:nvGraphicFramePr>
        <p:xfrm>
          <a:off x="457200" y="4343400"/>
          <a:ext cx="2241550" cy="485775"/>
        </p:xfrm>
        <a:graphic>
          <a:graphicData uri="http://schemas.openxmlformats.org/presentationml/2006/ole">
            <p:oleObj spid="_x0000_s106502" name="Equation" r:id="rId7" imgW="1054080" imgH="228600" progId="Equation.DSMT4">
              <p:embed/>
            </p:oleObj>
          </a:graphicData>
        </a:graphic>
      </p:graphicFrame>
      <p:graphicFrame>
        <p:nvGraphicFramePr>
          <p:cNvPr id="65544" name="Object 8"/>
          <p:cNvGraphicFramePr>
            <a:graphicFrameLocks noChangeAspect="1"/>
          </p:cNvGraphicFramePr>
          <p:nvPr/>
        </p:nvGraphicFramePr>
        <p:xfrm>
          <a:off x="487684" y="5029200"/>
          <a:ext cx="3360738" cy="511175"/>
        </p:xfrm>
        <a:graphic>
          <a:graphicData uri="http://schemas.openxmlformats.org/presentationml/2006/ole">
            <p:oleObj spid="_x0000_s106503" name="Equation" r:id="rId8" imgW="1587240" imgH="241200" progId="Equation.DSMT4">
              <p:embed/>
            </p:oleObj>
          </a:graphicData>
        </a:graphic>
      </p:graphicFrame>
      <p:graphicFrame>
        <p:nvGraphicFramePr>
          <p:cNvPr id="65547" name="Object 11"/>
          <p:cNvGraphicFramePr>
            <a:graphicFrameLocks noChangeAspect="1"/>
          </p:cNvGraphicFramePr>
          <p:nvPr/>
        </p:nvGraphicFramePr>
        <p:xfrm>
          <a:off x="535748" y="5715000"/>
          <a:ext cx="1450975" cy="914400"/>
        </p:xfrm>
        <a:graphic>
          <a:graphicData uri="http://schemas.openxmlformats.org/presentationml/2006/ole">
            <p:oleObj spid="_x0000_s106504" name="Equation" r:id="rId9" imgW="685800" imgH="431640" progId="Equation.DSMT4">
              <p:embed/>
            </p:oleObj>
          </a:graphicData>
        </a:graphic>
      </p:graphicFrame>
      <p:grpSp>
        <p:nvGrpSpPr>
          <p:cNvPr id="17" name="Group 22"/>
          <p:cNvGrpSpPr>
            <a:grpSpLocks/>
          </p:cNvGrpSpPr>
          <p:nvPr/>
        </p:nvGrpSpPr>
        <p:grpSpPr bwMode="auto">
          <a:xfrm>
            <a:off x="5638800" y="1219200"/>
            <a:ext cx="3356043" cy="2784143"/>
            <a:chOff x="1519" y="1026"/>
            <a:chExt cx="2070" cy="1904"/>
          </a:xfrm>
          <a:blipFill>
            <a:blip r:embed="rId10"/>
            <a:tile tx="0" ty="0" sx="100000" sy="100000" flip="none" algn="tl"/>
          </a:blipFill>
        </p:grpSpPr>
        <p:graphicFrame>
          <p:nvGraphicFramePr>
            <p:cNvPr id="18" name="Object 4"/>
            <p:cNvGraphicFramePr>
              <a:graphicFrameLocks noChangeAspect="1"/>
            </p:cNvGraphicFramePr>
            <p:nvPr/>
          </p:nvGraphicFramePr>
          <p:xfrm>
            <a:off x="1519" y="1071"/>
            <a:ext cx="340" cy="306"/>
          </p:xfrm>
          <a:graphic>
            <a:graphicData uri="http://schemas.openxmlformats.org/presentationml/2006/ole">
              <p:oleObj spid="_x0000_s106512" name="Equation" r:id="rId11" imgW="253800" imgH="228600" progId="Equation.DSMT4">
                <p:embed/>
              </p:oleObj>
            </a:graphicData>
          </a:graphic>
        </p:graphicFrame>
        <p:graphicFrame>
          <p:nvGraphicFramePr>
            <p:cNvPr id="19" name="Object 8"/>
            <p:cNvGraphicFramePr>
              <a:graphicFrameLocks noChangeAspect="1"/>
            </p:cNvGraphicFramePr>
            <p:nvPr/>
          </p:nvGraphicFramePr>
          <p:xfrm>
            <a:off x="2245" y="2296"/>
            <a:ext cx="391" cy="306"/>
          </p:xfrm>
          <a:graphic>
            <a:graphicData uri="http://schemas.openxmlformats.org/presentationml/2006/ole">
              <p:oleObj spid="_x0000_s106513" name="Equation" r:id="rId12" imgW="291960" imgH="228600" progId="Equation.DSMT4">
                <p:embed/>
              </p:oleObj>
            </a:graphicData>
          </a:graphic>
        </p:graphicFrame>
        <p:grpSp>
          <p:nvGrpSpPr>
            <p:cNvPr id="20" name="Group 15"/>
            <p:cNvGrpSpPr>
              <a:grpSpLocks/>
            </p:cNvGrpSpPr>
            <p:nvPr/>
          </p:nvGrpSpPr>
          <p:grpSpPr bwMode="auto">
            <a:xfrm>
              <a:off x="2064" y="1071"/>
              <a:ext cx="976" cy="1179"/>
              <a:chOff x="997" y="1752"/>
              <a:chExt cx="976" cy="1179"/>
            </a:xfrm>
            <a:grpFill/>
          </p:grpSpPr>
          <p:sp>
            <p:nvSpPr>
              <p:cNvPr id="25" name="AutoShape 14"/>
              <p:cNvSpPr>
                <a:spLocks noChangeArrowheads="1"/>
              </p:cNvSpPr>
              <p:nvPr/>
            </p:nvSpPr>
            <p:spPr bwMode="auto">
              <a:xfrm>
                <a:off x="1247" y="1752"/>
                <a:ext cx="726" cy="453"/>
              </a:xfrm>
              <a:prstGeom prst="rightArrow">
                <a:avLst>
                  <a:gd name="adj1" fmla="val 50000"/>
                  <a:gd name="adj2" fmla="val 40066"/>
                </a:avLst>
              </a:prstGeom>
              <a:grpFill/>
              <a:ln w="12700" algn="ctr">
                <a:solidFill>
                  <a:srgbClr val="3366FF"/>
                </a:solidFill>
                <a:miter lim="800000"/>
                <a:headEnd type="none" w="med" len="lg"/>
                <a:tailEnd/>
              </a:ln>
              <a:effectLst/>
            </p:spPr>
            <p:txBody>
              <a:bodyPr wrap="none" anchor="ctr"/>
              <a:lstStyle/>
              <a:p>
                <a:endParaRPr lang="en-US"/>
              </a:p>
            </p:txBody>
          </p:sp>
          <p:sp>
            <p:nvSpPr>
              <p:cNvPr id="26" name="AutoShape 12"/>
              <p:cNvSpPr>
                <a:spLocks noChangeArrowheads="1"/>
              </p:cNvSpPr>
              <p:nvPr/>
            </p:nvSpPr>
            <p:spPr bwMode="auto">
              <a:xfrm rot="5400000">
                <a:off x="714" y="2148"/>
                <a:ext cx="1066" cy="49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grpFill/>
              <a:ln w="12700" algn="ctr">
                <a:solidFill>
                  <a:srgbClr val="3366FF"/>
                </a:solidFill>
                <a:miter lim="800000"/>
                <a:headEnd type="none" w="med" len="lg"/>
                <a:tailEnd/>
              </a:ln>
              <a:effectLst/>
            </p:spPr>
            <p:txBody>
              <a:bodyPr wrap="none" anchor="ctr"/>
              <a:lstStyle/>
              <a:p>
                <a:endParaRPr lang="en-US"/>
              </a:p>
            </p:txBody>
          </p:sp>
        </p:grpSp>
        <p:graphicFrame>
          <p:nvGraphicFramePr>
            <p:cNvPr id="21" name="Object 18"/>
            <p:cNvGraphicFramePr>
              <a:graphicFrameLocks noChangeAspect="1"/>
            </p:cNvGraphicFramePr>
            <p:nvPr/>
          </p:nvGraphicFramePr>
          <p:xfrm>
            <a:off x="3198" y="1026"/>
            <a:ext cx="391" cy="306"/>
          </p:xfrm>
          <a:graphic>
            <a:graphicData uri="http://schemas.openxmlformats.org/presentationml/2006/ole">
              <p:oleObj spid="_x0000_s106514" name="Equation" r:id="rId13" imgW="291960" imgH="228600" progId="Equation.DSMT4">
                <p:embed/>
              </p:oleObj>
            </a:graphicData>
          </a:graphic>
        </p:graphicFrame>
        <p:sp>
          <p:nvSpPr>
            <p:cNvPr id="22" name="Text Box 19"/>
            <p:cNvSpPr txBox="1">
              <a:spLocks noChangeArrowheads="1"/>
            </p:cNvSpPr>
            <p:nvPr/>
          </p:nvSpPr>
          <p:spPr bwMode="auto">
            <a:xfrm>
              <a:off x="1521" y="1339"/>
              <a:ext cx="363" cy="316"/>
            </a:xfrm>
            <a:prstGeom prst="rect">
              <a:avLst/>
            </a:prstGeom>
            <a:grpFill/>
            <a:ln w="12700" algn="ctr">
              <a:noFill/>
              <a:miter lim="800000"/>
              <a:headEnd type="none" w="med" len="lg"/>
              <a:tailEnd/>
            </a:ln>
            <a:effectLst/>
          </p:spPr>
          <p:txBody>
            <a:bodyPr>
              <a:spAutoFit/>
            </a:bodyPr>
            <a:lstStyle/>
            <a:p>
              <a:pPr>
                <a:spcBef>
                  <a:spcPct val="50000"/>
                </a:spcBef>
                <a:buFontTx/>
                <a:buNone/>
              </a:pPr>
              <a:r>
                <a:rPr lang="en-CA" sz="2400" dirty="0">
                  <a:solidFill>
                    <a:srgbClr val="FF0000"/>
                  </a:solidFill>
                </a:rPr>
                <a:t>1</a:t>
              </a:r>
              <a:endParaRPr lang="en-US" sz="2400" dirty="0">
                <a:solidFill>
                  <a:srgbClr val="FF0000"/>
                </a:solidFill>
              </a:endParaRPr>
            </a:p>
          </p:txBody>
        </p:sp>
        <p:sp>
          <p:nvSpPr>
            <p:cNvPr id="23" name="Text Box 20"/>
            <p:cNvSpPr txBox="1">
              <a:spLocks noChangeArrowheads="1"/>
            </p:cNvSpPr>
            <p:nvPr/>
          </p:nvSpPr>
          <p:spPr bwMode="auto">
            <a:xfrm>
              <a:off x="2245" y="2614"/>
              <a:ext cx="363" cy="316"/>
            </a:xfrm>
            <a:prstGeom prst="rect">
              <a:avLst/>
            </a:prstGeom>
            <a:grpFill/>
            <a:ln w="12700" algn="ctr">
              <a:noFill/>
              <a:miter lim="800000"/>
              <a:headEnd type="none" w="med" len="lg"/>
              <a:tailEnd/>
            </a:ln>
            <a:effectLst/>
          </p:spPr>
          <p:txBody>
            <a:bodyPr>
              <a:spAutoFit/>
            </a:bodyPr>
            <a:lstStyle/>
            <a:p>
              <a:pPr>
                <a:spcBef>
                  <a:spcPct val="50000"/>
                </a:spcBef>
                <a:buFontTx/>
                <a:buNone/>
              </a:pPr>
              <a:r>
                <a:rPr lang="en-CA" sz="2400" i="1">
                  <a:solidFill>
                    <a:srgbClr val="FF0000"/>
                  </a:solidFill>
                </a:rPr>
                <a:t>s</a:t>
              </a:r>
              <a:endParaRPr lang="en-US" sz="2400" i="1">
                <a:solidFill>
                  <a:srgbClr val="FF0000"/>
                </a:solidFill>
              </a:endParaRPr>
            </a:p>
          </p:txBody>
        </p:sp>
        <p:sp>
          <p:nvSpPr>
            <p:cNvPr id="24" name="Text Box 21"/>
            <p:cNvSpPr txBox="1">
              <a:spLocks noChangeArrowheads="1"/>
            </p:cNvSpPr>
            <p:nvPr/>
          </p:nvSpPr>
          <p:spPr bwMode="auto">
            <a:xfrm>
              <a:off x="3198" y="1344"/>
              <a:ext cx="363" cy="316"/>
            </a:xfrm>
            <a:prstGeom prst="rect">
              <a:avLst/>
            </a:prstGeom>
            <a:grpFill/>
            <a:ln w="12700" algn="ctr">
              <a:noFill/>
              <a:miter lim="800000"/>
              <a:headEnd type="none" w="med" len="lg"/>
              <a:tailEnd/>
            </a:ln>
            <a:effectLst/>
          </p:spPr>
          <p:txBody>
            <a:bodyPr>
              <a:spAutoFit/>
            </a:bodyPr>
            <a:lstStyle/>
            <a:p>
              <a:pPr>
                <a:spcBef>
                  <a:spcPct val="50000"/>
                </a:spcBef>
                <a:buFontTx/>
                <a:buNone/>
              </a:pPr>
              <a:r>
                <a:rPr lang="en-CA" sz="2400" dirty="0">
                  <a:solidFill>
                    <a:srgbClr val="FF0000"/>
                  </a:solidFill>
                </a:rPr>
                <a:t>1-</a:t>
              </a:r>
              <a:r>
                <a:rPr lang="en-CA" sz="2400" i="1" dirty="0">
                  <a:solidFill>
                    <a:srgbClr val="FF0000"/>
                  </a:solidFill>
                </a:rPr>
                <a:t>s</a:t>
              </a:r>
              <a:endParaRPr lang="en-US" sz="2400" i="1" dirty="0">
                <a:solidFill>
                  <a:srgbClr val="FF0000"/>
                </a:solidFill>
              </a:endParaRPr>
            </a:p>
          </p:txBody>
        </p:sp>
      </p:grpSp>
      <p:graphicFrame>
        <p:nvGraphicFramePr>
          <p:cNvPr id="106515" name="Object 19"/>
          <p:cNvGraphicFramePr>
            <a:graphicFrameLocks noChangeAspect="1"/>
          </p:cNvGraphicFramePr>
          <p:nvPr/>
        </p:nvGraphicFramePr>
        <p:xfrm>
          <a:off x="5029200" y="4953000"/>
          <a:ext cx="3703638" cy="1277938"/>
        </p:xfrm>
        <a:graphic>
          <a:graphicData uri="http://schemas.openxmlformats.org/presentationml/2006/ole">
            <p:oleObj spid="_x0000_s106515" name="Equation" r:id="rId14" imgW="965160" imgH="406080" progId="Equation.DSMT4">
              <p:embed/>
            </p:oleObj>
          </a:graphicData>
        </a:graphic>
      </p:graphicFrame>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5538"/>
                                        </p:tgtEl>
                                        <p:attrNameLst>
                                          <p:attrName>style.visibility</p:attrName>
                                        </p:attrNameLst>
                                      </p:cBhvr>
                                      <p:to>
                                        <p:strVal val="visible"/>
                                      </p:to>
                                    </p:set>
                                    <p:animEffect transition="in" filter="diamond(in)">
                                      <p:cBhvr>
                                        <p:cTn id="7" dur="2000"/>
                                        <p:tgtEl>
                                          <p:spTgt spid="65538"/>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65539"/>
                                        </p:tgtEl>
                                        <p:attrNameLst>
                                          <p:attrName>style.visibility</p:attrName>
                                        </p:attrNameLst>
                                      </p:cBhvr>
                                      <p:to>
                                        <p:strVal val="visible"/>
                                      </p:to>
                                    </p:set>
                                    <p:anim calcmode="lin" valueType="num">
                                      <p:cBhvr>
                                        <p:cTn id="12" dur="500" fill="hold"/>
                                        <p:tgtEl>
                                          <p:spTgt spid="65539"/>
                                        </p:tgtEl>
                                        <p:attrNameLst>
                                          <p:attrName>ppt_w</p:attrName>
                                        </p:attrNameLst>
                                      </p:cBhvr>
                                      <p:tavLst>
                                        <p:tav tm="0">
                                          <p:val>
                                            <p:strVal val="#ppt_w*0.05"/>
                                          </p:val>
                                        </p:tav>
                                        <p:tav tm="100000">
                                          <p:val>
                                            <p:strVal val="#ppt_w"/>
                                          </p:val>
                                        </p:tav>
                                      </p:tavLst>
                                    </p:anim>
                                    <p:anim calcmode="lin" valueType="num">
                                      <p:cBhvr>
                                        <p:cTn id="13" dur="500" fill="hold"/>
                                        <p:tgtEl>
                                          <p:spTgt spid="65539"/>
                                        </p:tgtEl>
                                        <p:attrNameLst>
                                          <p:attrName>ppt_h</p:attrName>
                                        </p:attrNameLst>
                                      </p:cBhvr>
                                      <p:tavLst>
                                        <p:tav tm="0">
                                          <p:val>
                                            <p:strVal val="#ppt_h"/>
                                          </p:val>
                                        </p:tav>
                                        <p:tav tm="100000">
                                          <p:val>
                                            <p:strVal val="#ppt_h"/>
                                          </p:val>
                                        </p:tav>
                                      </p:tavLst>
                                    </p:anim>
                                    <p:anim calcmode="lin" valueType="num">
                                      <p:cBhvr>
                                        <p:cTn id="14" dur="500" fill="hold"/>
                                        <p:tgtEl>
                                          <p:spTgt spid="65539"/>
                                        </p:tgtEl>
                                        <p:attrNameLst>
                                          <p:attrName>ppt_x</p:attrName>
                                        </p:attrNameLst>
                                      </p:cBhvr>
                                      <p:tavLst>
                                        <p:tav tm="0">
                                          <p:val>
                                            <p:strVal val="#ppt_x-.2"/>
                                          </p:val>
                                        </p:tav>
                                        <p:tav tm="100000">
                                          <p:val>
                                            <p:strVal val="#ppt_x"/>
                                          </p:val>
                                        </p:tav>
                                      </p:tavLst>
                                    </p:anim>
                                    <p:anim calcmode="lin" valueType="num">
                                      <p:cBhvr>
                                        <p:cTn id="15" dur="500" fill="hold"/>
                                        <p:tgtEl>
                                          <p:spTgt spid="65539"/>
                                        </p:tgtEl>
                                        <p:attrNameLst>
                                          <p:attrName>ppt_y</p:attrName>
                                        </p:attrNameLst>
                                      </p:cBhvr>
                                      <p:tavLst>
                                        <p:tav tm="0">
                                          <p:val>
                                            <p:strVal val="#ppt_y"/>
                                          </p:val>
                                        </p:tav>
                                        <p:tav tm="100000">
                                          <p:val>
                                            <p:strVal val="#ppt_y"/>
                                          </p:val>
                                        </p:tav>
                                      </p:tavLst>
                                    </p:anim>
                                    <p:animEffect transition="in" filter="fade">
                                      <p:cBhvr>
                                        <p:cTn id="16" dur="500"/>
                                        <p:tgtEl>
                                          <p:spTgt spid="65539"/>
                                        </p:tgtEl>
                                      </p:cBhvr>
                                    </p:animEffect>
                                  </p:childTnLst>
                                </p:cTn>
                              </p:par>
                              <p:par>
                                <p:cTn id="17" presetID="54" presetClass="entr" presetSubtype="0" accel="100000" fill="hold" nodeType="withEffect">
                                  <p:stCondLst>
                                    <p:cond delay="0"/>
                                  </p:stCondLst>
                                  <p:childTnLst>
                                    <p:set>
                                      <p:cBhvr>
                                        <p:cTn id="18" dur="1" fill="hold">
                                          <p:stCondLst>
                                            <p:cond delay="0"/>
                                          </p:stCondLst>
                                        </p:cTn>
                                        <p:tgtEl>
                                          <p:spTgt spid="65540"/>
                                        </p:tgtEl>
                                        <p:attrNameLst>
                                          <p:attrName>style.visibility</p:attrName>
                                        </p:attrNameLst>
                                      </p:cBhvr>
                                      <p:to>
                                        <p:strVal val="visible"/>
                                      </p:to>
                                    </p:set>
                                    <p:anim calcmode="lin" valueType="num">
                                      <p:cBhvr>
                                        <p:cTn id="19" dur="500" fill="hold"/>
                                        <p:tgtEl>
                                          <p:spTgt spid="65540"/>
                                        </p:tgtEl>
                                        <p:attrNameLst>
                                          <p:attrName>ppt_w</p:attrName>
                                        </p:attrNameLst>
                                      </p:cBhvr>
                                      <p:tavLst>
                                        <p:tav tm="0">
                                          <p:val>
                                            <p:strVal val="#ppt_w*0.05"/>
                                          </p:val>
                                        </p:tav>
                                        <p:tav tm="100000">
                                          <p:val>
                                            <p:strVal val="#ppt_w"/>
                                          </p:val>
                                        </p:tav>
                                      </p:tavLst>
                                    </p:anim>
                                    <p:anim calcmode="lin" valueType="num">
                                      <p:cBhvr>
                                        <p:cTn id="20" dur="500" fill="hold"/>
                                        <p:tgtEl>
                                          <p:spTgt spid="65540"/>
                                        </p:tgtEl>
                                        <p:attrNameLst>
                                          <p:attrName>ppt_h</p:attrName>
                                        </p:attrNameLst>
                                      </p:cBhvr>
                                      <p:tavLst>
                                        <p:tav tm="0">
                                          <p:val>
                                            <p:strVal val="#ppt_h"/>
                                          </p:val>
                                        </p:tav>
                                        <p:tav tm="100000">
                                          <p:val>
                                            <p:strVal val="#ppt_h"/>
                                          </p:val>
                                        </p:tav>
                                      </p:tavLst>
                                    </p:anim>
                                    <p:anim calcmode="lin" valueType="num">
                                      <p:cBhvr>
                                        <p:cTn id="21" dur="500" fill="hold"/>
                                        <p:tgtEl>
                                          <p:spTgt spid="65540"/>
                                        </p:tgtEl>
                                        <p:attrNameLst>
                                          <p:attrName>ppt_x</p:attrName>
                                        </p:attrNameLst>
                                      </p:cBhvr>
                                      <p:tavLst>
                                        <p:tav tm="0">
                                          <p:val>
                                            <p:strVal val="#ppt_x-.2"/>
                                          </p:val>
                                        </p:tav>
                                        <p:tav tm="100000">
                                          <p:val>
                                            <p:strVal val="#ppt_x"/>
                                          </p:val>
                                        </p:tav>
                                      </p:tavLst>
                                    </p:anim>
                                    <p:anim calcmode="lin" valueType="num">
                                      <p:cBhvr>
                                        <p:cTn id="22" dur="500" fill="hold"/>
                                        <p:tgtEl>
                                          <p:spTgt spid="65540"/>
                                        </p:tgtEl>
                                        <p:attrNameLst>
                                          <p:attrName>ppt_y</p:attrName>
                                        </p:attrNameLst>
                                      </p:cBhvr>
                                      <p:tavLst>
                                        <p:tav tm="0">
                                          <p:val>
                                            <p:strVal val="#ppt_y"/>
                                          </p:val>
                                        </p:tav>
                                        <p:tav tm="100000">
                                          <p:val>
                                            <p:strVal val="#ppt_y"/>
                                          </p:val>
                                        </p:tav>
                                      </p:tavLst>
                                    </p:anim>
                                    <p:animEffect transition="in" filter="fade">
                                      <p:cBhvr>
                                        <p:cTn id="23" dur="500"/>
                                        <p:tgtEl>
                                          <p:spTgt spid="65540"/>
                                        </p:tgtEl>
                                      </p:cBhvr>
                                    </p:animEffect>
                                  </p:childTnLst>
                                </p:cTn>
                              </p:par>
                              <p:par>
                                <p:cTn id="24" presetID="54" presetClass="entr" presetSubtype="0" accel="100000" fill="hold" nodeType="withEffect">
                                  <p:stCondLst>
                                    <p:cond delay="0"/>
                                  </p:stCondLst>
                                  <p:childTnLst>
                                    <p:set>
                                      <p:cBhvr>
                                        <p:cTn id="25" dur="1" fill="hold">
                                          <p:stCondLst>
                                            <p:cond delay="0"/>
                                          </p:stCondLst>
                                        </p:cTn>
                                        <p:tgtEl>
                                          <p:spTgt spid="65541"/>
                                        </p:tgtEl>
                                        <p:attrNameLst>
                                          <p:attrName>style.visibility</p:attrName>
                                        </p:attrNameLst>
                                      </p:cBhvr>
                                      <p:to>
                                        <p:strVal val="visible"/>
                                      </p:to>
                                    </p:set>
                                    <p:anim calcmode="lin" valueType="num">
                                      <p:cBhvr>
                                        <p:cTn id="26" dur="500" fill="hold"/>
                                        <p:tgtEl>
                                          <p:spTgt spid="65541"/>
                                        </p:tgtEl>
                                        <p:attrNameLst>
                                          <p:attrName>ppt_w</p:attrName>
                                        </p:attrNameLst>
                                      </p:cBhvr>
                                      <p:tavLst>
                                        <p:tav tm="0">
                                          <p:val>
                                            <p:strVal val="#ppt_w*0.05"/>
                                          </p:val>
                                        </p:tav>
                                        <p:tav tm="100000">
                                          <p:val>
                                            <p:strVal val="#ppt_w"/>
                                          </p:val>
                                        </p:tav>
                                      </p:tavLst>
                                    </p:anim>
                                    <p:anim calcmode="lin" valueType="num">
                                      <p:cBhvr>
                                        <p:cTn id="27" dur="500" fill="hold"/>
                                        <p:tgtEl>
                                          <p:spTgt spid="65541"/>
                                        </p:tgtEl>
                                        <p:attrNameLst>
                                          <p:attrName>ppt_h</p:attrName>
                                        </p:attrNameLst>
                                      </p:cBhvr>
                                      <p:tavLst>
                                        <p:tav tm="0">
                                          <p:val>
                                            <p:strVal val="#ppt_h"/>
                                          </p:val>
                                        </p:tav>
                                        <p:tav tm="100000">
                                          <p:val>
                                            <p:strVal val="#ppt_h"/>
                                          </p:val>
                                        </p:tav>
                                      </p:tavLst>
                                    </p:anim>
                                    <p:anim calcmode="lin" valueType="num">
                                      <p:cBhvr>
                                        <p:cTn id="28" dur="500" fill="hold"/>
                                        <p:tgtEl>
                                          <p:spTgt spid="65541"/>
                                        </p:tgtEl>
                                        <p:attrNameLst>
                                          <p:attrName>ppt_x</p:attrName>
                                        </p:attrNameLst>
                                      </p:cBhvr>
                                      <p:tavLst>
                                        <p:tav tm="0">
                                          <p:val>
                                            <p:strVal val="#ppt_x-.2"/>
                                          </p:val>
                                        </p:tav>
                                        <p:tav tm="100000">
                                          <p:val>
                                            <p:strVal val="#ppt_x"/>
                                          </p:val>
                                        </p:tav>
                                      </p:tavLst>
                                    </p:anim>
                                    <p:anim calcmode="lin" valueType="num">
                                      <p:cBhvr>
                                        <p:cTn id="29" dur="500" fill="hold"/>
                                        <p:tgtEl>
                                          <p:spTgt spid="65541"/>
                                        </p:tgtEl>
                                        <p:attrNameLst>
                                          <p:attrName>ppt_y</p:attrName>
                                        </p:attrNameLst>
                                      </p:cBhvr>
                                      <p:tavLst>
                                        <p:tav tm="0">
                                          <p:val>
                                            <p:strVal val="#ppt_y"/>
                                          </p:val>
                                        </p:tav>
                                        <p:tav tm="100000">
                                          <p:val>
                                            <p:strVal val="#ppt_y"/>
                                          </p:val>
                                        </p:tav>
                                      </p:tavLst>
                                    </p:anim>
                                    <p:animEffect transition="in" filter="fade">
                                      <p:cBhvr>
                                        <p:cTn id="30" dur="500"/>
                                        <p:tgtEl>
                                          <p:spTgt spid="65541"/>
                                        </p:tgtEl>
                                      </p:cBhvr>
                                    </p:animEffect>
                                  </p:childTnLst>
                                </p:cTn>
                              </p:par>
                              <p:par>
                                <p:cTn id="31" presetID="54" presetClass="entr" presetSubtype="0" accel="100000" fill="hold" nodeType="withEffect">
                                  <p:stCondLst>
                                    <p:cond delay="0"/>
                                  </p:stCondLst>
                                  <p:childTnLst>
                                    <p:set>
                                      <p:cBhvr>
                                        <p:cTn id="32" dur="1" fill="hold">
                                          <p:stCondLst>
                                            <p:cond delay="0"/>
                                          </p:stCondLst>
                                        </p:cTn>
                                        <p:tgtEl>
                                          <p:spTgt spid="65542"/>
                                        </p:tgtEl>
                                        <p:attrNameLst>
                                          <p:attrName>style.visibility</p:attrName>
                                        </p:attrNameLst>
                                      </p:cBhvr>
                                      <p:to>
                                        <p:strVal val="visible"/>
                                      </p:to>
                                    </p:set>
                                    <p:anim calcmode="lin" valueType="num">
                                      <p:cBhvr>
                                        <p:cTn id="33" dur="500" fill="hold"/>
                                        <p:tgtEl>
                                          <p:spTgt spid="65542"/>
                                        </p:tgtEl>
                                        <p:attrNameLst>
                                          <p:attrName>ppt_w</p:attrName>
                                        </p:attrNameLst>
                                      </p:cBhvr>
                                      <p:tavLst>
                                        <p:tav tm="0">
                                          <p:val>
                                            <p:strVal val="#ppt_w*0.05"/>
                                          </p:val>
                                        </p:tav>
                                        <p:tav tm="100000">
                                          <p:val>
                                            <p:strVal val="#ppt_w"/>
                                          </p:val>
                                        </p:tav>
                                      </p:tavLst>
                                    </p:anim>
                                    <p:anim calcmode="lin" valueType="num">
                                      <p:cBhvr>
                                        <p:cTn id="34" dur="500" fill="hold"/>
                                        <p:tgtEl>
                                          <p:spTgt spid="65542"/>
                                        </p:tgtEl>
                                        <p:attrNameLst>
                                          <p:attrName>ppt_h</p:attrName>
                                        </p:attrNameLst>
                                      </p:cBhvr>
                                      <p:tavLst>
                                        <p:tav tm="0">
                                          <p:val>
                                            <p:strVal val="#ppt_h"/>
                                          </p:val>
                                        </p:tav>
                                        <p:tav tm="100000">
                                          <p:val>
                                            <p:strVal val="#ppt_h"/>
                                          </p:val>
                                        </p:tav>
                                      </p:tavLst>
                                    </p:anim>
                                    <p:anim calcmode="lin" valueType="num">
                                      <p:cBhvr>
                                        <p:cTn id="35" dur="500" fill="hold"/>
                                        <p:tgtEl>
                                          <p:spTgt spid="65542"/>
                                        </p:tgtEl>
                                        <p:attrNameLst>
                                          <p:attrName>ppt_x</p:attrName>
                                        </p:attrNameLst>
                                      </p:cBhvr>
                                      <p:tavLst>
                                        <p:tav tm="0">
                                          <p:val>
                                            <p:strVal val="#ppt_x-.2"/>
                                          </p:val>
                                        </p:tav>
                                        <p:tav tm="100000">
                                          <p:val>
                                            <p:strVal val="#ppt_x"/>
                                          </p:val>
                                        </p:tav>
                                      </p:tavLst>
                                    </p:anim>
                                    <p:anim calcmode="lin" valueType="num">
                                      <p:cBhvr>
                                        <p:cTn id="36" dur="500" fill="hold"/>
                                        <p:tgtEl>
                                          <p:spTgt spid="65542"/>
                                        </p:tgtEl>
                                        <p:attrNameLst>
                                          <p:attrName>ppt_y</p:attrName>
                                        </p:attrNameLst>
                                      </p:cBhvr>
                                      <p:tavLst>
                                        <p:tav tm="0">
                                          <p:val>
                                            <p:strVal val="#ppt_y"/>
                                          </p:val>
                                        </p:tav>
                                        <p:tav tm="100000">
                                          <p:val>
                                            <p:strVal val="#ppt_y"/>
                                          </p:val>
                                        </p:tav>
                                      </p:tavLst>
                                    </p:anim>
                                    <p:animEffect transition="in" filter="fade">
                                      <p:cBhvr>
                                        <p:cTn id="37" dur="500"/>
                                        <p:tgtEl>
                                          <p:spTgt spid="65542"/>
                                        </p:tgtEl>
                                      </p:cBhvr>
                                    </p:animEffect>
                                  </p:childTnLst>
                                </p:cTn>
                              </p:par>
                              <p:par>
                                <p:cTn id="38" presetID="54" presetClass="entr" presetSubtype="0" accel="100000" fill="hold" nodeType="withEffect">
                                  <p:stCondLst>
                                    <p:cond delay="0"/>
                                  </p:stCondLst>
                                  <p:childTnLst>
                                    <p:set>
                                      <p:cBhvr>
                                        <p:cTn id="39" dur="1" fill="hold">
                                          <p:stCondLst>
                                            <p:cond delay="0"/>
                                          </p:stCondLst>
                                        </p:cTn>
                                        <p:tgtEl>
                                          <p:spTgt spid="65543"/>
                                        </p:tgtEl>
                                        <p:attrNameLst>
                                          <p:attrName>style.visibility</p:attrName>
                                        </p:attrNameLst>
                                      </p:cBhvr>
                                      <p:to>
                                        <p:strVal val="visible"/>
                                      </p:to>
                                    </p:set>
                                    <p:anim calcmode="lin" valueType="num">
                                      <p:cBhvr>
                                        <p:cTn id="40" dur="500" fill="hold"/>
                                        <p:tgtEl>
                                          <p:spTgt spid="65543"/>
                                        </p:tgtEl>
                                        <p:attrNameLst>
                                          <p:attrName>ppt_w</p:attrName>
                                        </p:attrNameLst>
                                      </p:cBhvr>
                                      <p:tavLst>
                                        <p:tav tm="0">
                                          <p:val>
                                            <p:strVal val="#ppt_w*0.05"/>
                                          </p:val>
                                        </p:tav>
                                        <p:tav tm="100000">
                                          <p:val>
                                            <p:strVal val="#ppt_w"/>
                                          </p:val>
                                        </p:tav>
                                      </p:tavLst>
                                    </p:anim>
                                    <p:anim calcmode="lin" valueType="num">
                                      <p:cBhvr>
                                        <p:cTn id="41" dur="500" fill="hold"/>
                                        <p:tgtEl>
                                          <p:spTgt spid="65543"/>
                                        </p:tgtEl>
                                        <p:attrNameLst>
                                          <p:attrName>ppt_h</p:attrName>
                                        </p:attrNameLst>
                                      </p:cBhvr>
                                      <p:tavLst>
                                        <p:tav tm="0">
                                          <p:val>
                                            <p:strVal val="#ppt_h"/>
                                          </p:val>
                                        </p:tav>
                                        <p:tav tm="100000">
                                          <p:val>
                                            <p:strVal val="#ppt_h"/>
                                          </p:val>
                                        </p:tav>
                                      </p:tavLst>
                                    </p:anim>
                                    <p:anim calcmode="lin" valueType="num">
                                      <p:cBhvr>
                                        <p:cTn id="42" dur="500" fill="hold"/>
                                        <p:tgtEl>
                                          <p:spTgt spid="65543"/>
                                        </p:tgtEl>
                                        <p:attrNameLst>
                                          <p:attrName>ppt_x</p:attrName>
                                        </p:attrNameLst>
                                      </p:cBhvr>
                                      <p:tavLst>
                                        <p:tav tm="0">
                                          <p:val>
                                            <p:strVal val="#ppt_x-.2"/>
                                          </p:val>
                                        </p:tav>
                                        <p:tav tm="100000">
                                          <p:val>
                                            <p:strVal val="#ppt_x"/>
                                          </p:val>
                                        </p:tav>
                                      </p:tavLst>
                                    </p:anim>
                                    <p:anim calcmode="lin" valueType="num">
                                      <p:cBhvr>
                                        <p:cTn id="43" dur="500" fill="hold"/>
                                        <p:tgtEl>
                                          <p:spTgt spid="65543"/>
                                        </p:tgtEl>
                                        <p:attrNameLst>
                                          <p:attrName>ppt_y</p:attrName>
                                        </p:attrNameLst>
                                      </p:cBhvr>
                                      <p:tavLst>
                                        <p:tav tm="0">
                                          <p:val>
                                            <p:strVal val="#ppt_y"/>
                                          </p:val>
                                        </p:tav>
                                        <p:tav tm="100000">
                                          <p:val>
                                            <p:strVal val="#ppt_y"/>
                                          </p:val>
                                        </p:tav>
                                      </p:tavLst>
                                    </p:anim>
                                    <p:animEffect transition="in" filter="fade">
                                      <p:cBhvr>
                                        <p:cTn id="44" dur="500"/>
                                        <p:tgtEl>
                                          <p:spTgt spid="65543"/>
                                        </p:tgtEl>
                                      </p:cBhvr>
                                    </p:animEffect>
                                  </p:childTnLst>
                                </p:cTn>
                              </p:par>
                              <p:par>
                                <p:cTn id="45" presetID="54" presetClass="entr" presetSubtype="0" accel="100000" fill="hold" nodeType="withEffect">
                                  <p:stCondLst>
                                    <p:cond delay="0"/>
                                  </p:stCondLst>
                                  <p:childTnLst>
                                    <p:set>
                                      <p:cBhvr>
                                        <p:cTn id="46" dur="1" fill="hold">
                                          <p:stCondLst>
                                            <p:cond delay="0"/>
                                          </p:stCondLst>
                                        </p:cTn>
                                        <p:tgtEl>
                                          <p:spTgt spid="65544"/>
                                        </p:tgtEl>
                                        <p:attrNameLst>
                                          <p:attrName>style.visibility</p:attrName>
                                        </p:attrNameLst>
                                      </p:cBhvr>
                                      <p:to>
                                        <p:strVal val="visible"/>
                                      </p:to>
                                    </p:set>
                                    <p:anim calcmode="lin" valueType="num">
                                      <p:cBhvr>
                                        <p:cTn id="47" dur="500" fill="hold"/>
                                        <p:tgtEl>
                                          <p:spTgt spid="65544"/>
                                        </p:tgtEl>
                                        <p:attrNameLst>
                                          <p:attrName>ppt_w</p:attrName>
                                        </p:attrNameLst>
                                      </p:cBhvr>
                                      <p:tavLst>
                                        <p:tav tm="0">
                                          <p:val>
                                            <p:strVal val="#ppt_w*0.05"/>
                                          </p:val>
                                        </p:tav>
                                        <p:tav tm="100000">
                                          <p:val>
                                            <p:strVal val="#ppt_w"/>
                                          </p:val>
                                        </p:tav>
                                      </p:tavLst>
                                    </p:anim>
                                    <p:anim calcmode="lin" valueType="num">
                                      <p:cBhvr>
                                        <p:cTn id="48" dur="500" fill="hold"/>
                                        <p:tgtEl>
                                          <p:spTgt spid="65544"/>
                                        </p:tgtEl>
                                        <p:attrNameLst>
                                          <p:attrName>ppt_h</p:attrName>
                                        </p:attrNameLst>
                                      </p:cBhvr>
                                      <p:tavLst>
                                        <p:tav tm="0">
                                          <p:val>
                                            <p:strVal val="#ppt_h"/>
                                          </p:val>
                                        </p:tav>
                                        <p:tav tm="100000">
                                          <p:val>
                                            <p:strVal val="#ppt_h"/>
                                          </p:val>
                                        </p:tav>
                                      </p:tavLst>
                                    </p:anim>
                                    <p:anim calcmode="lin" valueType="num">
                                      <p:cBhvr>
                                        <p:cTn id="49" dur="500" fill="hold"/>
                                        <p:tgtEl>
                                          <p:spTgt spid="65544"/>
                                        </p:tgtEl>
                                        <p:attrNameLst>
                                          <p:attrName>ppt_x</p:attrName>
                                        </p:attrNameLst>
                                      </p:cBhvr>
                                      <p:tavLst>
                                        <p:tav tm="0">
                                          <p:val>
                                            <p:strVal val="#ppt_x-.2"/>
                                          </p:val>
                                        </p:tav>
                                        <p:tav tm="100000">
                                          <p:val>
                                            <p:strVal val="#ppt_x"/>
                                          </p:val>
                                        </p:tav>
                                      </p:tavLst>
                                    </p:anim>
                                    <p:anim calcmode="lin" valueType="num">
                                      <p:cBhvr>
                                        <p:cTn id="50" dur="500" fill="hold"/>
                                        <p:tgtEl>
                                          <p:spTgt spid="65544"/>
                                        </p:tgtEl>
                                        <p:attrNameLst>
                                          <p:attrName>ppt_y</p:attrName>
                                        </p:attrNameLst>
                                      </p:cBhvr>
                                      <p:tavLst>
                                        <p:tav tm="0">
                                          <p:val>
                                            <p:strVal val="#ppt_y"/>
                                          </p:val>
                                        </p:tav>
                                        <p:tav tm="100000">
                                          <p:val>
                                            <p:strVal val="#ppt_y"/>
                                          </p:val>
                                        </p:tav>
                                      </p:tavLst>
                                    </p:anim>
                                    <p:animEffect transition="in" filter="fade">
                                      <p:cBhvr>
                                        <p:cTn id="51" dur="500"/>
                                        <p:tgtEl>
                                          <p:spTgt spid="65544"/>
                                        </p:tgtEl>
                                      </p:cBhvr>
                                    </p:animEffect>
                                  </p:childTnLst>
                                </p:cTn>
                              </p:par>
                              <p:par>
                                <p:cTn id="52" presetID="54" presetClass="entr" presetSubtype="0" accel="100000" fill="hold" nodeType="withEffect">
                                  <p:stCondLst>
                                    <p:cond delay="0"/>
                                  </p:stCondLst>
                                  <p:childTnLst>
                                    <p:set>
                                      <p:cBhvr>
                                        <p:cTn id="53" dur="1" fill="hold">
                                          <p:stCondLst>
                                            <p:cond delay="0"/>
                                          </p:stCondLst>
                                        </p:cTn>
                                        <p:tgtEl>
                                          <p:spTgt spid="65547"/>
                                        </p:tgtEl>
                                        <p:attrNameLst>
                                          <p:attrName>style.visibility</p:attrName>
                                        </p:attrNameLst>
                                      </p:cBhvr>
                                      <p:to>
                                        <p:strVal val="visible"/>
                                      </p:to>
                                    </p:set>
                                    <p:anim calcmode="lin" valueType="num">
                                      <p:cBhvr>
                                        <p:cTn id="54" dur="500" fill="hold"/>
                                        <p:tgtEl>
                                          <p:spTgt spid="65547"/>
                                        </p:tgtEl>
                                        <p:attrNameLst>
                                          <p:attrName>ppt_w</p:attrName>
                                        </p:attrNameLst>
                                      </p:cBhvr>
                                      <p:tavLst>
                                        <p:tav tm="0">
                                          <p:val>
                                            <p:strVal val="#ppt_w*0.05"/>
                                          </p:val>
                                        </p:tav>
                                        <p:tav tm="100000">
                                          <p:val>
                                            <p:strVal val="#ppt_w"/>
                                          </p:val>
                                        </p:tav>
                                      </p:tavLst>
                                    </p:anim>
                                    <p:anim calcmode="lin" valueType="num">
                                      <p:cBhvr>
                                        <p:cTn id="55" dur="500" fill="hold"/>
                                        <p:tgtEl>
                                          <p:spTgt spid="65547"/>
                                        </p:tgtEl>
                                        <p:attrNameLst>
                                          <p:attrName>ppt_h</p:attrName>
                                        </p:attrNameLst>
                                      </p:cBhvr>
                                      <p:tavLst>
                                        <p:tav tm="0">
                                          <p:val>
                                            <p:strVal val="#ppt_h"/>
                                          </p:val>
                                        </p:tav>
                                        <p:tav tm="100000">
                                          <p:val>
                                            <p:strVal val="#ppt_h"/>
                                          </p:val>
                                        </p:tav>
                                      </p:tavLst>
                                    </p:anim>
                                    <p:anim calcmode="lin" valueType="num">
                                      <p:cBhvr>
                                        <p:cTn id="56" dur="500" fill="hold"/>
                                        <p:tgtEl>
                                          <p:spTgt spid="65547"/>
                                        </p:tgtEl>
                                        <p:attrNameLst>
                                          <p:attrName>ppt_x</p:attrName>
                                        </p:attrNameLst>
                                      </p:cBhvr>
                                      <p:tavLst>
                                        <p:tav tm="0">
                                          <p:val>
                                            <p:strVal val="#ppt_x-.2"/>
                                          </p:val>
                                        </p:tav>
                                        <p:tav tm="100000">
                                          <p:val>
                                            <p:strVal val="#ppt_x"/>
                                          </p:val>
                                        </p:tav>
                                      </p:tavLst>
                                    </p:anim>
                                    <p:anim calcmode="lin" valueType="num">
                                      <p:cBhvr>
                                        <p:cTn id="57" dur="500" fill="hold"/>
                                        <p:tgtEl>
                                          <p:spTgt spid="65547"/>
                                        </p:tgtEl>
                                        <p:attrNameLst>
                                          <p:attrName>ppt_y</p:attrName>
                                        </p:attrNameLst>
                                      </p:cBhvr>
                                      <p:tavLst>
                                        <p:tav tm="0">
                                          <p:val>
                                            <p:strVal val="#ppt_y"/>
                                          </p:val>
                                        </p:tav>
                                        <p:tav tm="100000">
                                          <p:val>
                                            <p:strVal val="#ppt_y"/>
                                          </p:val>
                                        </p:tav>
                                      </p:tavLst>
                                    </p:anim>
                                    <p:animEffect transition="in" filter="fade">
                                      <p:cBhvr>
                                        <p:cTn id="58" dur="500"/>
                                        <p:tgtEl>
                                          <p:spTgt spid="65547"/>
                                        </p:tgtEl>
                                      </p:cBhvr>
                                    </p:animEffect>
                                  </p:childTnLst>
                                </p:cTn>
                              </p:par>
                            </p:childTnLst>
                          </p:cTn>
                        </p:par>
                      </p:childTnLst>
                    </p:cTn>
                  </p:par>
                  <p:par>
                    <p:cTn id="59" fill="hold">
                      <p:stCondLst>
                        <p:cond delay="indefinite"/>
                      </p:stCondLst>
                      <p:childTnLst>
                        <p:par>
                          <p:cTn id="60" fill="hold">
                            <p:stCondLst>
                              <p:cond delay="0"/>
                            </p:stCondLst>
                            <p:childTnLst>
                              <p:par>
                                <p:cTn id="61" presetID="54" presetClass="entr" presetSubtype="0" accel="100000" fill="hold" nodeType="click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p:cTn id="63" dur="500" fill="hold"/>
                                        <p:tgtEl>
                                          <p:spTgt spid="17"/>
                                        </p:tgtEl>
                                        <p:attrNameLst>
                                          <p:attrName>ppt_w</p:attrName>
                                        </p:attrNameLst>
                                      </p:cBhvr>
                                      <p:tavLst>
                                        <p:tav tm="0">
                                          <p:val>
                                            <p:strVal val="#ppt_w*0.05"/>
                                          </p:val>
                                        </p:tav>
                                        <p:tav tm="100000">
                                          <p:val>
                                            <p:strVal val="#ppt_w"/>
                                          </p:val>
                                        </p:tav>
                                      </p:tavLst>
                                    </p:anim>
                                    <p:anim calcmode="lin" valueType="num">
                                      <p:cBhvr>
                                        <p:cTn id="64" dur="500" fill="hold"/>
                                        <p:tgtEl>
                                          <p:spTgt spid="17"/>
                                        </p:tgtEl>
                                        <p:attrNameLst>
                                          <p:attrName>ppt_h</p:attrName>
                                        </p:attrNameLst>
                                      </p:cBhvr>
                                      <p:tavLst>
                                        <p:tav tm="0">
                                          <p:val>
                                            <p:strVal val="#ppt_h"/>
                                          </p:val>
                                        </p:tav>
                                        <p:tav tm="100000">
                                          <p:val>
                                            <p:strVal val="#ppt_h"/>
                                          </p:val>
                                        </p:tav>
                                      </p:tavLst>
                                    </p:anim>
                                    <p:anim calcmode="lin" valueType="num">
                                      <p:cBhvr>
                                        <p:cTn id="65" dur="500" fill="hold"/>
                                        <p:tgtEl>
                                          <p:spTgt spid="17"/>
                                        </p:tgtEl>
                                        <p:attrNameLst>
                                          <p:attrName>ppt_x</p:attrName>
                                        </p:attrNameLst>
                                      </p:cBhvr>
                                      <p:tavLst>
                                        <p:tav tm="0">
                                          <p:val>
                                            <p:strVal val="#ppt_x-.2"/>
                                          </p:val>
                                        </p:tav>
                                        <p:tav tm="100000">
                                          <p:val>
                                            <p:strVal val="#ppt_x"/>
                                          </p:val>
                                        </p:tav>
                                      </p:tavLst>
                                    </p:anim>
                                    <p:anim calcmode="lin" valueType="num">
                                      <p:cBhvr>
                                        <p:cTn id="66" dur="500" fill="hold"/>
                                        <p:tgtEl>
                                          <p:spTgt spid="17"/>
                                        </p:tgtEl>
                                        <p:attrNameLst>
                                          <p:attrName>ppt_y</p:attrName>
                                        </p:attrNameLst>
                                      </p:cBhvr>
                                      <p:tavLst>
                                        <p:tav tm="0">
                                          <p:val>
                                            <p:strVal val="#ppt_y"/>
                                          </p:val>
                                        </p:tav>
                                        <p:tav tm="100000">
                                          <p:val>
                                            <p:strVal val="#ppt_y"/>
                                          </p:val>
                                        </p:tav>
                                      </p:tavLst>
                                    </p:anim>
                                    <p:animEffect transition="in" filter="fade">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8" presetClass="emph" presetSubtype="0" fill="hold" nodeType="clickEffect">
                                  <p:stCondLst>
                                    <p:cond delay="0"/>
                                  </p:stCondLst>
                                  <p:childTnLst>
                                    <p:animRot by="21600000">
                                      <p:cBhvr>
                                        <p:cTn id="71" dur="2000" fill="hold"/>
                                        <p:tgtEl>
                                          <p:spTgt spid="1065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Power Flow</a:t>
            </a:r>
            <a:endParaRPr lang="en-US" b="1" dirty="0"/>
          </a:p>
        </p:txBody>
      </p:sp>
      <p:pic>
        <p:nvPicPr>
          <p:cNvPr id="4" name="Picture 6"/>
          <p:cNvPicPr>
            <a:picLocks noGrp="1" noChangeAspect="1" noChangeArrowheads="1"/>
          </p:cNvPicPr>
          <p:nvPr>
            <p:ph idx="1"/>
          </p:nvPr>
        </p:nvPicPr>
        <p:blipFill>
          <a:blip r:embed="rId2" cstate="print"/>
          <a:stretch>
            <a:fillRect/>
          </a:stretch>
        </p:blipFill>
        <p:spPr bwMode="auto">
          <a:xfrm>
            <a:off x="457200" y="1524000"/>
            <a:ext cx="8229600" cy="4419599"/>
          </a:xfrm>
          <a:prstGeom prst="rect">
            <a:avLst/>
          </a:prstGeom>
          <a:ln w="38100">
            <a:solidFill>
              <a:srgbClr val="92D050"/>
            </a:solidFill>
          </a:ln>
          <a:effectLst>
            <a:outerShdw blurRad="292100" dist="139700" dir="2700000" algn="tl" rotWithShape="0">
              <a:srgbClr val="333333">
                <a:alpha val="65000"/>
              </a:srgbClr>
            </a:outerShdw>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ppt_w*0.05"/>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anim calcmode="lin" valueType="num">
                                      <p:cBhvr>
                                        <p:cTn id="14" dur="500" fill="hold"/>
                                        <p:tgtEl>
                                          <p:spTgt spid="4"/>
                                        </p:tgtEl>
                                        <p:attrNameLst>
                                          <p:attrName>ppt_x</p:attrName>
                                        </p:attrNameLst>
                                      </p:cBhvr>
                                      <p:tavLst>
                                        <p:tav tm="0">
                                          <p:val>
                                            <p:strVal val="#ppt_x-.2"/>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Grp="1" noChangeArrowheads="1"/>
          </p:cNvSpPr>
          <p:nvPr>
            <p:ph type="title" idx="4294967295"/>
          </p:nvPr>
        </p:nvSpPr>
        <p:spPr>
          <a:xfrm>
            <a:off x="203200" y="304800"/>
            <a:ext cx="8940800" cy="1143000"/>
          </a:xfrm>
          <a:noFill/>
        </p:spPr>
        <p:txBody>
          <a:bodyPr>
            <a:noAutofit/>
          </a:bodyPr>
          <a:lstStyle/>
          <a:p>
            <a:pPr algn="ctr"/>
            <a:r>
              <a:rPr lang="en-US" sz="3600" b="1" dirty="0" smtClean="0">
                <a:solidFill>
                  <a:schemeClr val="accent2">
                    <a:lumMod val="60000"/>
                    <a:lumOff val="40000"/>
                  </a:schemeClr>
                </a:solidFill>
                <a:effectLst/>
              </a:rPr>
              <a:t>Induction  Motor Efficiency and Torque </a:t>
            </a:r>
          </a:p>
        </p:txBody>
      </p:sp>
      <p:sp>
        <p:nvSpPr>
          <p:cNvPr id="6150" name="Rectangle 3"/>
          <p:cNvSpPr>
            <a:spLocks noGrp="1" noChangeArrowheads="1"/>
          </p:cNvSpPr>
          <p:nvPr>
            <p:ph type="body" idx="4294967295"/>
          </p:nvPr>
        </p:nvSpPr>
        <p:spPr>
          <a:xfrm>
            <a:off x="1371600" y="1981200"/>
            <a:ext cx="7772400" cy="4360863"/>
          </a:xfrm>
        </p:spPr>
        <p:txBody>
          <a:bodyPr/>
          <a:lstStyle/>
          <a:p>
            <a:pPr>
              <a:lnSpc>
                <a:spcPct val="90000"/>
              </a:lnSpc>
              <a:spcAft>
                <a:spcPct val="30000"/>
              </a:spcAft>
              <a:buBlip>
                <a:blip r:embed="rId3"/>
              </a:buBlip>
            </a:pPr>
            <a:r>
              <a:rPr lang="en-US" sz="2400" b="1" dirty="0" smtClean="0">
                <a:latin typeface="Times New Roman" pitchFamily="18" charset="0"/>
                <a:cs typeface="Times New Roman" pitchFamily="18" charset="0"/>
              </a:rPr>
              <a:t>The Motor efficiency:</a:t>
            </a:r>
            <a:r>
              <a:rPr lang="en-US" sz="2400" dirty="0" smtClean="0">
                <a:latin typeface="Times New Roman" pitchFamily="18" charset="0"/>
                <a:cs typeface="Times New Roman" pitchFamily="18" charset="0"/>
              </a:rPr>
              <a:t> </a:t>
            </a:r>
          </a:p>
          <a:p>
            <a:pPr>
              <a:lnSpc>
                <a:spcPct val="90000"/>
              </a:lnSpc>
              <a:spcAft>
                <a:spcPct val="30000"/>
              </a:spcAft>
              <a:buBlip>
                <a:blip r:embed="rId3"/>
              </a:buBlip>
            </a:pPr>
            <a:endParaRPr lang="en-US" sz="2400" dirty="0" smtClean="0">
              <a:latin typeface="Times New Roman" pitchFamily="18" charset="0"/>
              <a:cs typeface="Times New Roman" pitchFamily="18" charset="0"/>
            </a:endParaRPr>
          </a:p>
          <a:p>
            <a:pPr>
              <a:lnSpc>
                <a:spcPct val="90000"/>
              </a:lnSpc>
              <a:spcAft>
                <a:spcPct val="30000"/>
              </a:spcAft>
              <a:buBlip>
                <a:blip r:embed="rId3"/>
              </a:buBlip>
            </a:pPr>
            <a:endParaRPr lang="en-US" sz="2400" dirty="0" smtClean="0">
              <a:latin typeface="Times New Roman" pitchFamily="18" charset="0"/>
              <a:cs typeface="Times New Roman" pitchFamily="18" charset="0"/>
            </a:endParaRPr>
          </a:p>
          <a:p>
            <a:pPr>
              <a:lnSpc>
                <a:spcPct val="90000"/>
              </a:lnSpc>
              <a:spcAft>
                <a:spcPct val="30000"/>
              </a:spcAft>
              <a:buBlip>
                <a:blip r:embed="rId3"/>
              </a:buBlip>
            </a:pPr>
            <a:endParaRPr lang="en-US" sz="2400" dirty="0" smtClean="0">
              <a:latin typeface="Times New Roman" pitchFamily="18" charset="0"/>
              <a:cs typeface="Times New Roman" pitchFamily="18" charset="0"/>
            </a:endParaRPr>
          </a:p>
          <a:p>
            <a:pPr>
              <a:lnSpc>
                <a:spcPct val="90000"/>
              </a:lnSpc>
              <a:spcAft>
                <a:spcPct val="30000"/>
              </a:spcAft>
              <a:buBlip>
                <a:blip r:embed="rId3"/>
              </a:buBlip>
            </a:pPr>
            <a:r>
              <a:rPr lang="en-US" sz="2400" b="1" dirty="0" smtClean="0">
                <a:latin typeface="Times New Roman" pitchFamily="18" charset="0"/>
                <a:cs typeface="Times New Roman" pitchFamily="18" charset="0"/>
              </a:rPr>
              <a:t>Motor torque:</a:t>
            </a:r>
            <a:endParaRPr lang="en-US" sz="2000" b="1" dirty="0" smtClean="0">
              <a:latin typeface="Times New Roman" pitchFamily="18" charset="0"/>
              <a:cs typeface="Times New Roman" pitchFamily="18" charset="0"/>
            </a:endParaRPr>
          </a:p>
        </p:txBody>
      </p:sp>
      <p:sp>
        <p:nvSpPr>
          <p:cNvPr id="6151" name="Rectangle 4"/>
          <p:cNvSpPr>
            <a:spLocks noChangeArrowheads="1"/>
          </p:cNvSpPr>
          <p:nvPr/>
        </p:nvSpPr>
        <p:spPr bwMode="auto">
          <a:xfrm>
            <a:off x="5334000" y="1981200"/>
            <a:ext cx="3810000" cy="4114800"/>
          </a:xfrm>
          <a:prstGeom prst="rect">
            <a:avLst/>
          </a:prstGeom>
          <a:noFill/>
          <a:ln w="9525">
            <a:noFill/>
            <a:miter lim="800000"/>
            <a:headEnd/>
            <a:tailEnd/>
          </a:ln>
        </p:spPr>
        <p:txBody>
          <a:bodyPr wrap="none" anchor="ctr"/>
          <a:lstStyle/>
          <a:p>
            <a:endParaRPr lang="en-US"/>
          </a:p>
        </p:txBody>
      </p:sp>
      <p:sp>
        <p:nvSpPr>
          <p:cNvPr id="6152" name="Rectangle 5"/>
          <p:cNvSpPr>
            <a:spLocks noChangeArrowheads="1"/>
          </p:cNvSpPr>
          <p:nvPr/>
        </p:nvSpPr>
        <p:spPr bwMode="auto">
          <a:xfrm>
            <a:off x="0" y="0"/>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53" name="Rectangle 6"/>
          <p:cNvSpPr>
            <a:spLocks noChangeArrowheads="1"/>
          </p:cNvSpPr>
          <p:nvPr/>
        </p:nvSpPr>
        <p:spPr bwMode="auto">
          <a:xfrm>
            <a:off x="0" y="3419475"/>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54" name="Rectangle 7"/>
          <p:cNvSpPr>
            <a:spLocks noChangeArrowheads="1"/>
          </p:cNvSpPr>
          <p:nvPr/>
        </p:nvSpPr>
        <p:spPr bwMode="auto">
          <a:xfrm>
            <a:off x="0" y="3205163"/>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55" name="Rectangle 8"/>
          <p:cNvSpPr>
            <a:spLocks noChangeArrowheads="1"/>
          </p:cNvSpPr>
          <p:nvPr/>
        </p:nvSpPr>
        <p:spPr bwMode="auto">
          <a:xfrm>
            <a:off x="0" y="0"/>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56" name="Rectangle 9"/>
          <p:cNvSpPr>
            <a:spLocks noChangeArrowheads="1"/>
          </p:cNvSpPr>
          <p:nvPr/>
        </p:nvSpPr>
        <p:spPr bwMode="auto">
          <a:xfrm>
            <a:off x="0" y="0"/>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57" name="Rectangle 10"/>
          <p:cNvSpPr>
            <a:spLocks noChangeArrowheads="1"/>
          </p:cNvSpPr>
          <p:nvPr/>
        </p:nvSpPr>
        <p:spPr bwMode="auto">
          <a:xfrm>
            <a:off x="0" y="3205163"/>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58" name="Rectangle 11"/>
          <p:cNvSpPr>
            <a:spLocks noChangeArrowheads="1"/>
          </p:cNvSpPr>
          <p:nvPr/>
        </p:nvSpPr>
        <p:spPr bwMode="auto">
          <a:xfrm>
            <a:off x="0" y="0"/>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59" name="Rectangle 12"/>
          <p:cNvSpPr>
            <a:spLocks noChangeArrowheads="1"/>
          </p:cNvSpPr>
          <p:nvPr/>
        </p:nvSpPr>
        <p:spPr bwMode="auto">
          <a:xfrm>
            <a:off x="0" y="0"/>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60" name="Rectangle 13"/>
          <p:cNvSpPr>
            <a:spLocks noChangeArrowheads="1"/>
          </p:cNvSpPr>
          <p:nvPr/>
        </p:nvSpPr>
        <p:spPr bwMode="auto">
          <a:xfrm>
            <a:off x="0" y="0"/>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61" name="Rectangle 14"/>
          <p:cNvSpPr>
            <a:spLocks noChangeArrowheads="1"/>
          </p:cNvSpPr>
          <p:nvPr/>
        </p:nvSpPr>
        <p:spPr bwMode="auto">
          <a:xfrm>
            <a:off x="0" y="0"/>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62" name="Rectangle 15"/>
          <p:cNvSpPr>
            <a:spLocks noChangeArrowheads="1"/>
          </p:cNvSpPr>
          <p:nvPr/>
        </p:nvSpPr>
        <p:spPr bwMode="auto">
          <a:xfrm>
            <a:off x="0" y="0"/>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63" name="Rectangle 16"/>
          <p:cNvSpPr>
            <a:spLocks noChangeArrowheads="1"/>
          </p:cNvSpPr>
          <p:nvPr/>
        </p:nvSpPr>
        <p:spPr bwMode="auto">
          <a:xfrm>
            <a:off x="0" y="3233738"/>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64" name="Rectangle 17"/>
          <p:cNvSpPr>
            <a:spLocks noChangeArrowheads="1"/>
          </p:cNvSpPr>
          <p:nvPr/>
        </p:nvSpPr>
        <p:spPr bwMode="auto">
          <a:xfrm>
            <a:off x="0" y="0"/>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65" name="Rectangle 20"/>
          <p:cNvSpPr>
            <a:spLocks noChangeArrowheads="1"/>
          </p:cNvSpPr>
          <p:nvPr/>
        </p:nvSpPr>
        <p:spPr bwMode="auto">
          <a:xfrm>
            <a:off x="0" y="3314700"/>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66" name="Rectangle 22"/>
          <p:cNvSpPr>
            <a:spLocks noChangeArrowheads="1"/>
          </p:cNvSpPr>
          <p:nvPr/>
        </p:nvSpPr>
        <p:spPr bwMode="auto">
          <a:xfrm>
            <a:off x="0" y="0"/>
            <a:ext cx="9144000" cy="0"/>
          </a:xfrm>
          <a:prstGeom prst="rect">
            <a:avLst/>
          </a:prstGeom>
          <a:noFill/>
          <a:ln w="12700">
            <a:noFill/>
            <a:miter lim="800000"/>
            <a:headEnd type="none" w="sm" len="sm"/>
            <a:tailEnd type="none" w="sm" len="sm"/>
          </a:ln>
        </p:spPr>
        <p:txBody>
          <a:bodyPr wrap="none" anchor="ctr">
            <a:spAutoFit/>
          </a:bodyPr>
          <a:lstStyle/>
          <a:p>
            <a:endParaRPr lang="en-US"/>
          </a:p>
        </p:txBody>
      </p:sp>
      <p:sp>
        <p:nvSpPr>
          <p:cNvPr id="6167" name="Rectangle 24"/>
          <p:cNvSpPr>
            <a:spLocks noChangeArrowheads="1"/>
          </p:cNvSpPr>
          <p:nvPr/>
        </p:nvSpPr>
        <p:spPr bwMode="auto">
          <a:xfrm>
            <a:off x="0" y="3200400"/>
            <a:ext cx="9144000" cy="0"/>
          </a:xfrm>
          <a:prstGeom prst="rect">
            <a:avLst/>
          </a:prstGeom>
          <a:noFill/>
          <a:ln w="12700">
            <a:noFill/>
            <a:miter lim="800000"/>
            <a:headEnd type="none" w="sm" len="sm"/>
            <a:tailEnd type="none" w="sm" len="sm"/>
          </a:ln>
        </p:spPr>
        <p:txBody>
          <a:bodyPr wrap="none" anchor="ctr">
            <a:spAutoFit/>
          </a:bodyPr>
          <a:lstStyle/>
          <a:p>
            <a:endParaRPr lang="en-US"/>
          </a:p>
        </p:txBody>
      </p:sp>
      <p:graphicFrame>
        <p:nvGraphicFramePr>
          <p:cNvPr id="6146" name="Object 23"/>
          <p:cNvGraphicFramePr>
            <a:graphicFrameLocks noChangeAspect="1"/>
          </p:cNvGraphicFramePr>
          <p:nvPr/>
        </p:nvGraphicFramePr>
        <p:xfrm>
          <a:off x="4343400" y="2514600"/>
          <a:ext cx="2743200" cy="1382713"/>
        </p:xfrm>
        <a:graphic>
          <a:graphicData uri="http://schemas.openxmlformats.org/presentationml/2006/ole">
            <p:oleObj spid="_x0000_s107522" name="Equation" r:id="rId4" imgW="520560" imgH="431640" progId="Equation.3">
              <p:embed/>
            </p:oleObj>
          </a:graphicData>
        </a:graphic>
      </p:graphicFrame>
      <p:sp>
        <p:nvSpPr>
          <p:cNvPr id="6168" name="Rectangle 26"/>
          <p:cNvSpPr>
            <a:spLocks noChangeArrowheads="1"/>
          </p:cNvSpPr>
          <p:nvPr/>
        </p:nvSpPr>
        <p:spPr bwMode="auto">
          <a:xfrm>
            <a:off x="0" y="3205163"/>
            <a:ext cx="9144000" cy="0"/>
          </a:xfrm>
          <a:prstGeom prst="rect">
            <a:avLst/>
          </a:prstGeom>
          <a:noFill/>
          <a:ln w="12700">
            <a:noFill/>
            <a:miter lim="800000"/>
            <a:headEnd type="none" w="sm" len="sm"/>
            <a:tailEnd type="none" w="sm" len="sm"/>
          </a:ln>
        </p:spPr>
        <p:txBody>
          <a:bodyPr wrap="none" anchor="ctr">
            <a:spAutoFit/>
          </a:bodyPr>
          <a:lstStyle/>
          <a:p>
            <a:endParaRPr lang="en-US"/>
          </a:p>
        </p:txBody>
      </p:sp>
      <p:graphicFrame>
        <p:nvGraphicFramePr>
          <p:cNvPr id="6147" name="Object 25"/>
          <p:cNvGraphicFramePr>
            <a:graphicFrameLocks noChangeAspect="1"/>
          </p:cNvGraphicFramePr>
          <p:nvPr/>
        </p:nvGraphicFramePr>
        <p:xfrm>
          <a:off x="4419600" y="4724400"/>
          <a:ext cx="2641600" cy="1465263"/>
        </p:xfrm>
        <a:graphic>
          <a:graphicData uri="http://schemas.openxmlformats.org/presentationml/2006/ole">
            <p:oleObj spid="_x0000_s107523" name="Equation" r:id="rId5" imgW="545863" imgH="444307" progId="Equation.3">
              <p:embed/>
            </p:oleObj>
          </a:graphicData>
        </a:graphic>
      </p:graphicFrame>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149"/>
                                        </p:tgtEl>
                                        <p:attrNameLst>
                                          <p:attrName>style.visibility</p:attrName>
                                        </p:attrNameLst>
                                      </p:cBhvr>
                                      <p:to>
                                        <p:strVal val="visible"/>
                                      </p:to>
                                    </p:set>
                                    <p:animEffect transition="in" filter="diamond(in)">
                                      <p:cBhvr>
                                        <p:cTn id="7" dur="2000"/>
                                        <p:tgtEl>
                                          <p:spTgt spid="6149"/>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6150">
                                            <p:txEl>
                                              <p:pRg st="0" end="0"/>
                                            </p:txEl>
                                          </p:spTgt>
                                        </p:tgtEl>
                                        <p:attrNameLst>
                                          <p:attrName>style.visibility</p:attrName>
                                        </p:attrNameLst>
                                      </p:cBhvr>
                                      <p:to>
                                        <p:strVal val="visible"/>
                                      </p:to>
                                    </p:set>
                                    <p:anim calcmode="lin" valueType="num">
                                      <p:cBhvr>
                                        <p:cTn id="12" dur="500" fill="hold"/>
                                        <p:tgtEl>
                                          <p:spTgt spid="6150">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6150">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6150">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6150">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6150">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nodeType="clickEffect">
                                  <p:stCondLst>
                                    <p:cond delay="0"/>
                                  </p:stCondLst>
                                  <p:childTnLst>
                                    <p:set>
                                      <p:cBhvr>
                                        <p:cTn id="20" dur="1" fill="hold">
                                          <p:stCondLst>
                                            <p:cond delay="0"/>
                                          </p:stCondLst>
                                        </p:cTn>
                                        <p:tgtEl>
                                          <p:spTgt spid="6146"/>
                                        </p:tgtEl>
                                        <p:attrNameLst>
                                          <p:attrName>style.visibility</p:attrName>
                                        </p:attrNameLst>
                                      </p:cBhvr>
                                      <p:to>
                                        <p:strVal val="visible"/>
                                      </p:to>
                                    </p:set>
                                    <p:anim calcmode="lin" valueType="num">
                                      <p:cBhvr>
                                        <p:cTn id="21" dur="500" fill="hold"/>
                                        <p:tgtEl>
                                          <p:spTgt spid="6146"/>
                                        </p:tgtEl>
                                        <p:attrNameLst>
                                          <p:attrName>ppt_w</p:attrName>
                                        </p:attrNameLst>
                                      </p:cBhvr>
                                      <p:tavLst>
                                        <p:tav tm="0">
                                          <p:val>
                                            <p:strVal val="#ppt_w*0.05"/>
                                          </p:val>
                                        </p:tav>
                                        <p:tav tm="100000">
                                          <p:val>
                                            <p:strVal val="#ppt_w"/>
                                          </p:val>
                                        </p:tav>
                                      </p:tavLst>
                                    </p:anim>
                                    <p:anim calcmode="lin" valueType="num">
                                      <p:cBhvr>
                                        <p:cTn id="22" dur="500" fill="hold"/>
                                        <p:tgtEl>
                                          <p:spTgt spid="6146"/>
                                        </p:tgtEl>
                                        <p:attrNameLst>
                                          <p:attrName>ppt_h</p:attrName>
                                        </p:attrNameLst>
                                      </p:cBhvr>
                                      <p:tavLst>
                                        <p:tav tm="0">
                                          <p:val>
                                            <p:strVal val="#ppt_h"/>
                                          </p:val>
                                        </p:tav>
                                        <p:tav tm="100000">
                                          <p:val>
                                            <p:strVal val="#ppt_h"/>
                                          </p:val>
                                        </p:tav>
                                      </p:tavLst>
                                    </p:anim>
                                    <p:anim calcmode="lin" valueType="num">
                                      <p:cBhvr>
                                        <p:cTn id="23" dur="500" fill="hold"/>
                                        <p:tgtEl>
                                          <p:spTgt spid="6146"/>
                                        </p:tgtEl>
                                        <p:attrNameLst>
                                          <p:attrName>ppt_x</p:attrName>
                                        </p:attrNameLst>
                                      </p:cBhvr>
                                      <p:tavLst>
                                        <p:tav tm="0">
                                          <p:val>
                                            <p:strVal val="#ppt_x-.2"/>
                                          </p:val>
                                        </p:tav>
                                        <p:tav tm="100000">
                                          <p:val>
                                            <p:strVal val="#ppt_x"/>
                                          </p:val>
                                        </p:tav>
                                      </p:tavLst>
                                    </p:anim>
                                    <p:anim calcmode="lin" valueType="num">
                                      <p:cBhvr>
                                        <p:cTn id="24" dur="500" fill="hold"/>
                                        <p:tgtEl>
                                          <p:spTgt spid="6146"/>
                                        </p:tgtEl>
                                        <p:attrNameLst>
                                          <p:attrName>ppt_y</p:attrName>
                                        </p:attrNameLst>
                                      </p:cBhvr>
                                      <p:tavLst>
                                        <p:tav tm="0">
                                          <p:val>
                                            <p:strVal val="#ppt_y"/>
                                          </p:val>
                                        </p:tav>
                                        <p:tav tm="100000">
                                          <p:val>
                                            <p:strVal val="#ppt_y"/>
                                          </p:val>
                                        </p:tav>
                                      </p:tavLst>
                                    </p:anim>
                                    <p:animEffect transition="in" filter="fade">
                                      <p:cBhvr>
                                        <p:cTn id="25" dur="500"/>
                                        <p:tgtEl>
                                          <p:spTgt spid="6146"/>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nodeType="clickEffect">
                                  <p:stCondLst>
                                    <p:cond delay="0"/>
                                  </p:stCondLst>
                                  <p:childTnLst>
                                    <p:set>
                                      <p:cBhvr>
                                        <p:cTn id="29" dur="1" fill="hold">
                                          <p:stCondLst>
                                            <p:cond delay="0"/>
                                          </p:stCondLst>
                                        </p:cTn>
                                        <p:tgtEl>
                                          <p:spTgt spid="6150">
                                            <p:txEl>
                                              <p:pRg st="4" end="4"/>
                                            </p:txEl>
                                          </p:spTgt>
                                        </p:tgtEl>
                                        <p:attrNameLst>
                                          <p:attrName>style.visibility</p:attrName>
                                        </p:attrNameLst>
                                      </p:cBhvr>
                                      <p:to>
                                        <p:strVal val="visible"/>
                                      </p:to>
                                    </p:set>
                                    <p:anim calcmode="lin" valueType="num">
                                      <p:cBhvr>
                                        <p:cTn id="30" dur="500" fill="hold"/>
                                        <p:tgtEl>
                                          <p:spTgt spid="6150">
                                            <p:txEl>
                                              <p:pRg st="4" end="4"/>
                                            </p:txEl>
                                          </p:spTgt>
                                        </p:tgtEl>
                                        <p:attrNameLst>
                                          <p:attrName>ppt_w</p:attrName>
                                        </p:attrNameLst>
                                      </p:cBhvr>
                                      <p:tavLst>
                                        <p:tav tm="0">
                                          <p:val>
                                            <p:strVal val="#ppt_w*0.05"/>
                                          </p:val>
                                        </p:tav>
                                        <p:tav tm="100000">
                                          <p:val>
                                            <p:strVal val="#ppt_w"/>
                                          </p:val>
                                        </p:tav>
                                      </p:tavLst>
                                    </p:anim>
                                    <p:anim calcmode="lin" valueType="num">
                                      <p:cBhvr>
                                        <p:cTn id="31" dur="500" fill="hold"/>
                                        <p:tgtEl>
                                          <p:spTgt spid="6150">
                                            <p:txEl>
                                              <p:pRg st="4" end="4"/>
                                            </p:txEl>
                                          </p:spTgt>
                                        </p:tgtEl>
                                        <p:attrNameLst>
                                          <p:attrName>ppt_h</p:attrName>
                                        </p:attrNameLst>
                                      </p:cBhvr>
                                      <p:tavLst>
                                        <p:tav tm="0">
                                          <p:val>
                                            <p:strVal val="#ppt_h"/>
                                          </p:val>
                                        </p:tav>
                                        <p:tav tm="100000">
                                          <p:val>
                                            <p:strVal val="#ppt_h"/>
                                          </p:val>
                                        </p:tav>
                                      </p:tavLst>
                                    </p:anim>
                                    <p:anim calcmode="lin" valueType="num">
                                      <p:cBhvr>
                                        <p:cTn id="32" dur="500" fill="hold"/>
                                        <p:tgtEl>
                                          <p:spTgt spid="6150">
                                            <p:txEl>
                                              <p:pRg st="4" end="4"/>
                                            </p:txEl>
                                          </p:spTgt>
                                        </p:tgtEl>
                                        <p:attrNameLst>
                                          <p:attrName>ppt_x</p:attrName>
                                        </p:attrNameLst>
                                      </p:cBhvr>
                                      <p:tavLst>
                                        <p:tav tm="0">
                                          <p:val>
                                            <p:strVal val="#ppt_x-.2"/>
                                          </p:val>
                                        </p:tav>
                                        <p:tav tm="100000">
                                          <p:val>
                                            <p:strVal val="#ppt_x"/>
                                          </p:val>
                                        </p:tav>
                                      </p:tavLst>
                                    </p:anim>
                                    <p:anim calcmode="lin" valueType="num">
                                      <p:cBhvr>
                                        <p:cTn id="33" dur="500" fill="hold"/>
                                        <p:tgtEl>
                                          <p:spTgt spid="6150">
                                            <p:txEl>
                                              <p:pRg st="4" end="4"/>
                                            </p:txEl>
                                          </p:spTgt>
                                        </p:tgtEl>
                                        <p:attrNameLst>
                                          <p:attrName>ppt_y</p:attrName>
                                        </p:attrNameLst>
                                      </p:cBhvr>
                                      <p:tavLst>
                                        <p:tav tm="0">
                                          <p:val>
                                            <p:strVal val="#ppt_y"/>
                                          </p:val>
                                        </p:tav>
                                        <p:tav tm="100000">
                                          <p:val>
                                            <p:strVal val="#ppt_y"/>
                                          </p:val>
                                        </p:tav>
                                      </p:tavLst>
                                    </p:anim>
                                    <p:animEffect transition="in" filter="fade">
                                      <p:cBhvr>
                                        <p:cTn id="34" dur="500"/>
                                        <p:tgtEl>
                                          <p:spTgt spid="6150">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nodeType="clickEffect">
                                  <p:stCondLst>
                                    <p:cond delay="0"/>
                                  </p:stCondLst>
                                  <p:childTnLst>
                                    <p:set>
                                      <p:cBhvr>
                                        <p:cTn id="38" dur="1" fill="hold">
                                          <p:stCondLst>
                                            <p:cond delay="0"/>
                                          </p:stCondLst>
                                        </p:cTn>
                                        <p:tgtEl>
                                          <p:spTgt spid="6147"/>
                                        </p:tgtEl>
                                        <p:attrNameLst>
                                          <p:attrName>style.visibility</p:attrName>
                                        </p:attrNameLst>
                                      </p:cBhvr>
                                      <p:to>
                                        <p:strVal val="visible"/>
                                      </p:to>
                                    </p:set>
                                    <p:anim calcmode="lin" valueType="num">
                                      <p:cBhvr>
                                        <p:cTn id="39" dur="500" fill="hold"/>
                                        <p:tgtEl>
                                          <p:spTgt spid="6147"/>
                                        </p:tgtEl>
                                        <p:attrNameLst>
                                          <p:attrName>ppt_w</p:attrName>
                                        </p:attrNameLst>
                                      </p:cBhvr>
                                      <p:tavLst>
                                        <p:tav tm="0">
                                          <p:val>
                                            <p:strVal val="#ppt_w*0.05"/>
                                          </p:val>
                                        </p:tav>
                                        <p:tav tm="100000">
                                          <p:val>
                                            <p:strVal val="#ppt_w"/>
                                          </p:val>
                                        </p:tav>
                                      </p:tavLst>
                                    </p:anim>
                                    <p:anim calcmode="lin" valueType="num">
                                      <p:cBhvr>
                                        <p:cTn id="40" dur="500" fill="hold"/>
                                        <p:tgtEl>
                                          <p:spTgt spid="6147"/>
                                        </p:tgtEl>
                                        <p:attrNameLst>
                                          <p:attrName>ppt_h</p:attrName>
                                        </p:attrNameLst>
                                      </p:cBhvr>
                                      <p:tavLst>
                                        <p:tav tm="0">
                                          <p:val>
                                            <p:strVal val="#ppt_h"/>
                                          </p:val>
                                        </p:tav>
                                        <p:tav tm="100000">
                                          <p:val>
                                            <p:strVal val="#ppt_h"/>
                                          </p:val>
                                        </p:tav>
                                      </p:tavLst>
                                    </p:anim>
                                    <p:anim calcmode="lin" valueType="num">
                                      <p:cBhvr>
                                        <p:cTn id="41" dur="500" fill="hold"/>
                                        <p:tgtEl>
                                          <p:spTgt spid="6147"/>
                                        </p:tgtEl>
                                        <p:attrNameLst>
                                          <p:attrName>ppt_x</p:attrName>
                                        </p:attrNameLst>
                                      </p:cBhvr>
                                      <p:tavLst>
                                        <p:tav tm="0">
                                          <p:val>
                                            <p:strVal val="#ppt_x-.2"/>
                                          </p:val>
                                        </p:tav>
                                        <p:tav tm="100000">
                                          <p:val>
                                            <p:strVal val="#ppt_x"/>
                                          </p:val>
                                        </p:tav>
                                      </p:tavLst>
                                    </p:anim>
                                    <p:anim calcmode="lin" valueType="num">
                                      <p:cBhvr>
                                        <p:cTn id="42" dur="500" fill="hold"/>
                                        <p:tgtEl>
                                          <p:spTgt spid="6147"/>
                                        </p:tgtEl>
                                        <p:attrNameLst>
                                          <p:attrName>ppt_y</p:attrName>
                                        </p:attrNameLst>
                                      </p:cBhvr>
                                      <p:tavLst>
                                        <p:tav tm="0">
                                          <p:val>
                                            <p:strVal val="#ppt_y"/>
                                          </p:val>
                                        </p:tav>
                                        <p:tav tm="100000">
                                          <p:val>
                                            <p:strVal val="#ppt_y"/>
                                          </p:val>
                                        </p:tav>
                                      </p:tavLst>
                                    </p:anim>
                                    <p:animEffect transition="in" filter="fade">
                                      <p:cBhvr>
                                        <p:cTn id="43"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idx="4294967295"/>
          </p:nvPr>
        </p:nvSpPr>
        <p:spPr>
          <a:xfrm>
            <a:off x="979488" y="0"/>
            <a:ext cx="8164512" cy="1143000"/>
          </a:xfrm>
        </p:spPr>
        <p:txBody>
          <a:bodyPr>
            <a:normAutofit fontScale="90000"/>
          </a:bodyPr>
          <a:lstStyle/>
          <a:p>
            <a:r>
              <a:rPr lang="en-US" b="1" dirty="0" smtClean="0">
                <a:solidFill>
                  <a:schemeClr val="accent2">
                    <a:lumMod val="60000"/>
                    <a:lumOff val="40000"/>
                  </a:schemeClr>
                </a:solidFill>
                <a:effectLst/>
              </a:rPr>
              <a:t>IM Torque-Speed Characteristic</a:t>
            </a:r>
          </a:p>
        </p:txBody>
      </p:sp>
      <p:sp>
        <p:nvSpPr>
          <p:cNvPr id="32772" name="Rectangle 3"/>
          <p:cNvSpPr>
            <a:spLocks noGrp="1" noChangeArrowheads="1"/>
          </p:cNvSpPr>
          <p:nvPr>
            <p:ph type="body" idx="4294967295"/>
          </p:nvPr>
        </p:nvSpPr>
        <p:spPr>
          <a:xfrm>
            <a:off x="0" y="838200"/>
            <a:ext cx="8763000" cy="5867400"/>
          </a:xfrm>
        </p:spPr>
        <p:txBody>
          <a:bodyPr>
            <a:normAutofit/>
          </a:bodyPr>
          <a:lstStyle/>
          <a:p>
            <a:pPr>
              <a:lnSpc>
                <a:spcPct val="90000"/>
              </a:lnSpc>
              <a:buNone/>
            </a:pPr>
            <a:r>
              <a:rPr lang="en-US" sz="3200" u="sng" dirty="0" smtClean="0">
                <a:solidFill>
                  <a:schemeClr val="accent5">
                    <a:lumMod val="40000"/>
                    <a:lumOff val="60000"/>
                  </a:schemeClr>
                </a:solidFill>
                <a:latin typeface="Times New Roman" pitchFamily="18" charset="0"/>
                <a:cs typeface="Times New Roman" pitchFamily="18" charset="0"/>
              </a:rPr>
              <a:t>At light loads</a:t>
            </a:r>
            <a:r>
              <a:rPr lang="en-US" sz="3200" dirty="0" smtClean="0">
                <a:solidFill>
                  <a:schemeClr val="accent5">
                    <a:lumMod val="40000"/>
                    <a:lumOff val="60000"/>
                  </a:schemeClr>
                </a:solidFill>
                <a:latin typeface="Times New Roman" pitchFamily="18" charset="0"/>
                <a:cs typeface="Times New Roman" pitchFamily="18" charset="0"/>
              </a:rPr>
              <a:t>: </a:t>
            </a:r>
          </a:p>
          <a:p>
            <a:pPr>
              <a:lnSpc>
                <a:spcPct val="90000"/>
              </a:lnSpc>
              <a:buBlip>
                <a:blip r:embed="rId2"/>
              </a:buBlip>
            </a:pPr>
            <a:r>
              <a:rPr lang="en-US" sz="2600" dirty="0" smtClean="0">
                <a:latin typeface="Times New Roman" pitchFamily="18" charset="0"/>
                <a:cs typeface="Times New Roman" pitchFamily="18" charset="0"/>
              </a:rPr>
              <a:t>The rotor slip is very small </a:t>
            </a:r>
          </a:p>
          <a:p>
            <a:pPr>
              <a:lnSpc>
                <a:spcPct val="90000"/>
              </a:lnSpc>
              <a:buBlip>
                <a:blip r:embed="rId2"/>
              </a:buBlip>
            </a:pPr>
            <a:r>
              <a:rPr lang="en-US" sz="2600" dirty="0" smtClean="0">
                <a:latin typeface="Times New Roman" pitchFamily="18" charset="0"/>
                <a:cs typeface="Times New Roman" pitchFamily="18" charset="0"/>
              </a:rPr>
              <a:t>The relative motion is very small and the rotor 	frequency is also very small. </a:t>
            </a:r>
          </a:p>
          <a:p>
            <a:pPr>
              <a:lnSpc>
                <a:spcPct val="90000"/>
              </a:lnSpc>
              <a:buBlip>
                <a:blip r:embed="rId2"/>
              </a:buBlip>
            </a:pPr>
            <a:r>
              <a:rPr lang="en-US" sz="2600" dirty="0" smtClean="0">
                <a:latin typeface="Times New Roman" pitchFamily="18" charset="0"/>
                <a:cs typeface="Times New Roman" pitchFamily="18" charset="0"/>
              </a:rPr>
              <a:t>Current and ER is very small and in phase.</a:t>
            </a:r>
          </a:p>
          <a:p>
            <a:pPr>
              <a:lnSpc>
                <a:spcPct val="90000"/>
              </a:lnSpc>
              <a:buBlip>
                <a:blip r:embed="rId2"/>
              </a:buBlip>
            </a:pPr>
            <a:r>
              <a:rPr lang="en-US" sz="2600" dirty="0" smtClean="0">
                <a:latin typeface="Times New Roman" pitchFamily="18" charset="0"/>
                <a:cs typeface="Times New Roman" pitchFamily="18" charset="0"/>
              </a:rPr>
              <a:t>So BR is relatively small, as the rotor magnetic field is very small then the induced torque is small.  </a:t>
            </a:r>
          </a:p>
          <a:p>
            <a:pPr>
              <a:lnSpc>
                <a:spcPct val="90000"/>
              </a:lnSpc>
              <a:buNone/>
            </a:pPr>
            <a:r>
              <a:rPr lang="en-US" u="sng" dirty="0" smtClean="0">
                <a:solidFill>
                  <a:schemeClr val="accent5">
                    <a:lumMod val="40000"/>
                    <a:lumOff val="60000"/>
                  </a:schemeClr>
                </a:solidFill>
                <a:latin typeface="Times New Roman" pitchFamily="18" charset="0"/>
                <a:cs typeface="Times New Roman" pitchFamily="18" charset="0"/>
              </a:rPr>
              <a:t>At heavy loads:</a:t>
            </a:r>
            <a:r>
              <a:rPr lang="en-US" dirty="0" smtClean="0">
                <a:solidFill>
                  <a:schemeClr val="accent5">
                    <a:lumMod val="40000"/>
                    <a:lumOff val="60000"/>
                  </a:schemeClr>
                </a:solidFill>
                <a:latin typeface="Times New Roman" pitchFamily="18" charset="0"/>
                <a:cs typeface="Times New Roman" pitchFamily="18" charset="0"/>
              </a:rPr>
              <a:t> </a:t>
            </a:r>
          </a:p>
          <a:p>
            <a:pPr lvl="1">
              <a:lnSpc>
                <a:spcPct val="90000"/>
              </a:lnSpc>
              <a:buBlip>
                <a:blip r:embed="rId2"/>
              </a:buBlip>
            </a:pPr>
            <a:r>
              <a:rPr lang="en-US" dirty="0" smtClean="0">
                <a:latin typeface="Times New Roman" pitchFamily="18" charset="0"/>
                <a:cs typeface="Times New Roman" pitchFamily="18" charset="0"/>
              </a:rPr>
              <a:t>As load increase, the slip increase, rotor speed falls down,</a:t>
            </a:r>
          </a:p>
          <a:p>
            <a:pPr lvl="1">
              <a:lnSpc>
                <a:spcPct val="90000"/>
              </a:lnSpc>
              <a:buBlip>
                <a:blip r:embed="rId2"/>
              </a:buBlip>
            </a:pPr>
            <a:r>
              <a:rPr lang="en-US" dirty="0" smtClean="0">
                <a:latin typeface="Times New Roman" pitchFamily="18" charset="0"/>
                <a:cs typeface="Times New Roman" pitchFamily="18" charset="0"/>
              </a:rPr>
              <a:t>More relative motion appears and produce stronger E</a:t>
            </a:r>
            <a:r>
              <a:rPr lang="en-US" baseline="-25000" dirty="0" smtClean="0">
                <a:latin typeface="Times New Roman" pitchFamily="18" charset="0"/>
                <a:cs typeface="Times New Roman" pitchFamily="18" charset="0"/>
              </a:rPr>
              <a:t>R</a:t>
            </a:r>
            <a:r>
              <a:rPr lang="en-US" dirty="0" smtClean="0">
                <a:latin typeface="Times New Roman" pitchFamily="18" charset="0"/>
                <a:cs typeface="Times New Roman" pitchFamily="18" charset="0"/>
              </a:rPr>
              <a:t>, </a:t>
            </a:r>
          </a:p>
          <a:p>
            <a:pPr lvl="1">
              <a:lnSpc>
                <a:spcPct val="90000"/>
              </a:lnSpc>
              <a:buBlip>
                <a:blip r:embed="rId2"/>
              </a:buBlip>
            </a:pPr>
            <a:r>
              <a:rPr lang="en-US" dirty="0" smtClean="0">
                <a:latin typeface="Times New Roman" pitchFamily="18" charset="0"/>
                <a:cs typeface="Times New Roman" pitchFamily="18" charset="0"/>
              </a:rPr>
              <a:t>larger rotor current I</a:t>
            </a:r>
            <a:r>
              <a:rPr lang="en-US" baseline="-25000" dirty="0" smtClean="0">
                <a:latin typeface="Times New Roman" pitchFamily="18" charset="0"/>
                <a:cs typeface="Times New Roman" pitchFamily="18" charset="0"/>
              </a:rPr>
              <a:t>R</a:t>
            </a:r>
            <a:r>
              <a:rPr lang="en-US" dirty="0" smtClean="0">
                <a:latin typeface="Times New Roman" pitchFamily="18" charset="0"/>
                <a:cs typeface="Times New Roman" pitchFamily="18" charset="0"/>
              </a:rPr>
              <a:t> and so rotor magnetic field B</a:t>
            </a:r>
            <a:r>
              <a:rPr lang="en-US" baseline="-25000" dirty="0" smtClean="0">
                <a:latin typeface="Times New Roman" pitchFamily="18" charset="0"/>
                <a:cs typeface="Times New Roman" pitchFamily="18" charset="0"/>
              </a:rPr>
              <a:t>R</a:t>
            </a:r>
            <a:r>
              <a:rPr lang="en-US" dirty="0" smtClean="0">
                <a:latin typeface="Times New Roman" pitchFamily="18" charset="0"/>
                <a:cs typeface="Times New Roman" pitchFamily="18" charset="0"/>
              </a:rPr>
              <a:t> will be seen. </a:t>
            </a:r>
          </a:p>
          <a:p>
            <a:pPr lvl="1">
              <a:lnSpc>
                <a:spcPct val="90000"/>
              </a:lnSpc>
              <a:buBlip>
                <a:blip r:embed="rId2"/>
              </a:buBlip>
            </a:pPr>
            <a:r>
              <a:rPr lang="en-US" dirty="0" smtClean="0">
                <a:latin typeface="Times New Roman" pitchFamily="18" charset="0"/>
                <a:cs typeface="Times New Roman" pitchFamily="18" charset="0"/>
              </a:rPr>
              <a:t>The angle of the rotor current will be also changed. </a:t>
            </a:r>
          </a:p>
          <a:p>
            <a:pPr lvl="1">
              <a:lnSpc>
                <a:spcPct val="90000"/>
              </a:lnSpc>
              <a:buBlip>
                <a:blip r:embed="rId2"/>
              </a:buBlip>
            </a:pPr>
            <a:r>
              <a:rPr lang="en-US" dirty="0" smtClean="0">
                <a:latin typeface="Times New Roman" pitchFamily="18" charset="0"/>
                <a:cs typeface="Times New Roman" pitchFamily="18" charset="0"/>
              </a:rPr>
              <a:t>The increase in B</a:t>
            </a:r>
            <a:r>
              <a:rPr lang="en-US" baseline="-25000" dirty="0" smtClean="0">
                <a:latin typeface="Times New Roman" pitchFamily="18" charset="0"/>
                <a:cs typeface="Times New Roman" pitchFamily="18" charset="0"/>
              </a:rPr>
              <a:t>R</a:t>
            </a:r>
            <a:r>
              <a:rPr lang="en-US" dirty="0" smtClean="0">
                <a:latin typeface="Times New Roman" pitchFamily="18" charset="0"/>
                <a:cs typeface="Times New Roman" pitchFamily="18" charset="0"/>
              </a:rPr>
              <a:t> tend to increase in the torque.</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diamond(in)">
                                      <p:cBhvr>
                                        <p:cTn id="7" dur="2000"/>
                                        <p:tgtEl>
                                          <p:spTgt spid="32771"/>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32772">
                                            <p:txEl>
                                              <p:pRg st="0" end="0"/>
                                            </p:txEl>
                                          </p:spTgt>
                                        </p:tgtEl>
                                        <p:attrNameLst>
                                          <p:attrName>style.visibility</p:attrName>
                                        </p:attrNameLst>
                                      </p:cBhvr>
                                      <p:to>
                                        <p:strVal val="visible"/>
                                      </p:to>
                                    </p:set>
                                    <p:anim calcmode="lin" valueType="num">
                                      <p:cBhvr>
                                        <p:cTn id="12" dur="500" fill="hold"/>
                                        <p:tgtEl>
                                          <p:spTgt spid="32772">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32772">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32772">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32772">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3277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32772">
                                            <p:txEl>
                                              <p:pRg st="1" end="1"/>
                                            </p:txEl>
                                          </p:spTgt>
                                        </p:tgtEl>
                                        <p:attrNameLst>
                                          <p:attrName>style.visibility</p:attrName>
                                        </p:attrNameLst>
                                      </p:cBhvr>
                                      <p:to>
                                        <p:strVal val="visible"/>
                                      </p:to>
                                    </p:set>
                                    <p:anim calcmode="lin" valueType="num">
                                      <p:cBhvr>
                                        <p:cTn id="21" dur="500" fill="hold"/>
                                        <p:tgtEl>
                                          <p:spTgt spid="32772">
                                            <p:txEl>
                                              <p:pRg st="1" end="1"/>
                                            </p:txEl>
                                          </p:spTgt>
                                        </p:tgtEl>
                                        <p:attrNameLst>
                                          <p:attrName>ppt_w</p:attrName>
                                        </p:attrNameLst>
                                      </p:cBhvr>
                                      <p:tavLst>
                                        <p:tav tm="0">
                                          <p:val>
                                            <p:strVal val="#ppt_w*0.05"/>
                                          </p:val>
                                        </p:tav>
                                        <p:tav tm="100000">
                                          <p:val>
                                            <p:strVal val="#ppt_w"/>
                                          </p:val>
                                        </p:tav>
                                      </p:tavLst>
                                    </p:anim>
                                    <p:anim calcmode="lin" valueType="num">
                                      <p:cBhvr>
                                        <p:cTn id="22" dur="500" fill="hold"/>
                                        <p:tgtEl>
                                          <p:spTgt spid="32772">
                                            <p:txEl>
                                              <p:pRg st="1" end="1"/>
                                            </p:txEl>
                                          </p:spTgt>
                                        </p:tgtEl>
                                        <p:attrNameLst>
                                          <p:attrName>ppt_h</p:attrName>
                                        </p:attrNameLst>
                                      </p:cBhvr>
                                      <p:tavLst>
                                        <p:tav tm="0">
                                          <p:val>
                                            <p:strVal val="#ppt_h"/>
                                          </p:val>
                                        </p:tav>
                                        <p:tav tm="100000">
                                          <p:val>
                                            <p:strVal val="#ppt_h"/>
                                          </p:val>
                                        </p:tav>
                                      </p:tavLst>
                                    </p:anim>
                                    <p:anim calcmode="lin" valueType="num">
                                      <p:cBhvr>
                                        <p:cTn id="23" dur="500" fill="hold"/>
                                        <p:tgtEl>
                                          <p:spTgt spid="32772">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32772">
                                            <p:txEl>
                                              <p:pRg st="1" end="1"/>
                                            </p:txEl>
                                          </p:spTgt>
                                        </p:tgtEl>
                                        <p:attrNameLst>
                                          <p:attrName>ppt_y</p:attrName>
                                        </p:attrNameLst>
                                      </p:cBhvr>
                                      <p:tavLst>
                                        <p:tav tm="0">
                                          <p:val>
                                            <p:strVal val="#ppt_y"/>
                                          </p:val>
                                        </p:tav>
                                        <p:tav tm="100000">
                                          <p:val>
                                            <p:strVal val="#ppt_y"/>
                                          </p:val>
                                        </p:tav>
                                      </p:tavLst>
                                    </p:anim>
                                    <p:animEffect transition="in" filter="fade">
                                      <p:cBhvr>
                                        <p:cTn id="25" dur="500"/>
                                        <p:tgtEl>
                                          <p:spTgt spid="3277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32772">
                                            <p:txEl>
                                              <p:pRg st="2" end="2"/>
                                            </p:txEl>
                                          </p:spTgt>
                                        </p:tgtEl>
                                        <p:attrNameLst>
                                          <p:attrName>style.visibility</p:attrName>
                                        </p:attrNameLst>
                                      </p:cBhvr>
                                      <p:to>
                                        <p:strVal val="visible"/>
                                      </p:to>
                                    </p:set>
                                    <p:anim calcmode="lin" valueType="num">
                                      <p:cBhvr>
                                        <p:cTn id="30" dur="500" fill="hold"/>
                                        <p:tgtEl>
                                          <p:spTgt spid="32772">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2772">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2772">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2772">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2772">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grpId="0" nodeType="clickEffect">
                                  <p:stCondLst>
                                    <p:cond delay="0"/>
                                  </p:stCondLst>
                                  <p:childTnLst>
                                    <p:set>
                                      <p:cBhvr>
                                        <p:cTn id="38" dur="1" fill="hold">
                                          <p:stCondLst>
                                            <p:cond delay="0"/>
                                          </p:stCondLst>
                                        </p:cTn>
                                        <p:tgtEl>
                                          <p:spTgt spid="32772">
                                            <p:txEl>
                                              <p:pRg st="3" end="3"/>
                                            </p:txEl>
                                          </p:spTgt>
                                        </p:tgtEl>
                                        <p:attrNameLst>
                                          <p:attrName>style.visibility</p:attrName>
                                        </p:attrNameLst>
                                      </p:cBhvr>
                                      <p:to>
                                        <p:strVal val="visible"/>
                                      </p:to>
                                    </p:set>
                                    <p:anim calcmode="lin" valueType="num">
                                      <p:cBhvr>
                                        <p:cTn id="39" dur="500" fill="hold"/>
                                        <p:tgtEl>
                                          <p:spTgt spid="32772">
                                            <p:txEl>
                                              <p:pRg st="3" end="3"/>
                                            </p:txEl>
                                          </p:spTgt>
                                        </p:tgtEl>
                                        <p:attrNameLst>
                                          <p:attrName>ppt_w</p:attrName>
                                        </p:attrNameLst>
                                      </p:cBhvr>
                                      <p:tavLst>
                                        <p:tav tm="0">
                                          <p:val>
                                            <p:strVal val="#ppt_w*0.05"/>
                                          </p:val>
                                        </p:tav>
                                        <p:tav tm="100000">
                                          <p:val>
                                            <p:strVal val="#ppt_w"/>
                                          </p:val>
                                        </p:tav>
                                      </p:tavLst>
                                    </p:anim>
                                    <p:anim calcmode="lin" valueType="num">
                                      <p:cBhvr>
                                        <p:cTn id="40" dur="500" fill="hold"/>
                                        <p:tgtEl>
                                          <p:spTgt spid="32772">
                                            <p:txEl>
                                              <p:pRg st="3" end="3"/>
                                            </p:txEl>
                                          </p:spTgt>
                                        </p:tgtEl>
                                        <p:attrNameLst>
                                          <p:attrName>ppt_h</p:attrName>
                                        </p:attrNameLst>
                                      </p:cBhvr>
                                      <p:tavLst>
                                        <p:tav tm="0">
                                          <p:val>
                                            <p:strVal val="#ppt_h"/>
                                          </p:val>
                                        </p:tav>
                                        <p:tav tm="100000">
                                          <p:val>
                                            <p:strVal val="#ppt_h"/>
                                          </p:val>
                                        </p:tav>
                                      </p:tavLst>
                                    </p:anim>
                                    <p:anim calcmode="lin" valueType="num">
                                      <p:cBhvr>
                                        <p:cTn id="41" dur="500" fill="hold"/>
                                        <p:tgtEl>
                                          <p:spTgt spid="32772">
                                            <p:txEl>
                                              <p:pRg st="3" end="3"/>
                                            </p:txEl>
                                          </p:spTgt>
                                        </p:tgtEl>
                                        <p:attrNameLst>
                                          <p:attrName>ppt_x</p:attrName>
                                        </p:attrNameLst>
                                      </p:cBhvr>
                                      <p:tavLst>
                                        <p:tav tm="0">
                                          <p:val>
                                            <p:strVal val="#ppt_x-.2"/>
                                          </p:val>
                                        </p:tav>
                                        <p:tav tm="100000">
                                          <p:val>
                                            <p:strVal val="#ppt_x"/>
                                          </p:val>
                                        </p:tav>
                                      </p:tavLst>
                                    </p:anim>
                                    <p:anim calcmode="lin" valueType="num">
                                      <p:cBhvr>
                                        <p:cTn id="42" dur="500" fill="hold"/>
                                        <p:tgtEl>
                                          <p:spTgt spid="32772">
                                            <p:txEl>
                                              <p:pRg st="3" end="3"/>
                                            </p:txEl>
                                          </p:spTgt>
                                        </p:tgtEl>
                                        <p:attrNameLst>
                                          <p:attrName>ppt_y</p:attrName>
                                        </p:attrNameLst>
                                      </p:cBhvr>
                                      <p:tavLst>
                                        <p:tav tm="0">
                                          <p:val>
                                            <p:strVal val="#ppt_y"/>
                                          </p:val>
                                        </p:tav>
                                        <p:tav tm="100000">
                                          <p:val>
                                            <p:strVal val="#ppt_y"/>
                                          </p:val>
                                        </p:tav>
                                      </p:tavLst>
                                    </p:anim>
                                    <p:animEffect transition="in" filter="fade">
                                      <p:cBhvr>
                                        <p:cTn id="43" dur="500"/>
                                        <p:tgtEl>
                                          <p:spTgt spid="32772">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32772">
                                            <p:txEl>
                                              <p:pRg st="4" end="4"/>
                                            </p:txEl>
                                          </p:spTgt>
                                        </p:tgtEl>
                                        <p:attrNameLst>
                                          <p:attrName>style.visibility</p:attrName>
                                        </p:attrNameLst>
                                      </p:cBhvr>
                                      <p:to>
                                        <p:strVal val="visible"/>
                                      </p:to>
                                    </p:set>
                                    <p:anim calcmode="lin" valueType="num">
                                      <p:cBhvr>
                                        <p:cTn id="48" dur="500" fill="hold"/>
                                        <p:tgtEl>
                                          <p:spTgt spid="32772">
                                            <p:txEl>
                                              <p:pRg st="4" end="4"/>
                                            </p:txEl>
                                          </p:spTgt>
                                        </p:tgtEl>
                                        <p:attrNameLst>
                                          <p:attrName>ppt_w</p:attrName>
                                        </p:attrNameLst>
                                      </p:cBhvr>
                                      <p:tavLst>
                                        <p:tav tm="0">
                                          <p:val>
                                            <p:strVal val="#ppt_w*0.05"/>
                                          </p:val>
                                        </p:tav>
                                        <p:tav tm="100000">
                                          <p:val>
                                            <p:strVal val="#ppt_w"/>
                                          </p:val>
                                        </p:tav>
                                      </p:tavLst>
                                    </p:anim>
                                    <p:anim calcmode="lin" valueType="num">
                                      <p:cBhvr>
                                        <p:cTn id="49" dur="500" fill="hold"/>
                                        <p:tgtEl>
                                          <p:spTgt spid="32772">
                                            <p:txEl>
                                              <p:pRg st="4" end="4"/>
                                            </p:txEl>
                                          </p:spTgt>
                                        </p:tgtEl>
                                        <p:attrNameLst>
                                          <p:attrName>ppt_h</p:attrName>
                                        </p:attrNameLst>
                                      </p:cBhvr>
                                      <p:tavLst>
                                        <p:tav tm="0">
                                          <p:val>
                                            <p:strVal val="#ppt_h"/>
                                          </p:val>
                                        </p:tav>
                                        <p:tav tm="100000">
                                          <p:val>
                                            <p:strVal val="#ppt_h"/>
                                          </p:val>
                                        </p:tav>
                                      </p:tavLst>
                                    </p:anim>
                                    <p:anim calcmode="lin" valueType="num">
                                      <p:cBhvr>
                                        <p:cTn id="50" dur="500" fill="hold"/>
                                        <p:tgtEl>
                                          <p:spTgt spid="32772">
                                            <p:txEl>
                                              <p:pRg st="4" end="4"/>
                                            </p:txEl>
                                          </p:spTgt>
                                        </p:tgtEl>
                                        <p:attrNameLst>
                                          <p:attrName>ppt_x</p:attrName>
                                        </p:attrNameLst>
                                      </p:cBhvr>
                                      <p:tavLst>
                                        <p:tav tm="0">
                                          <p:val>
                                            <p:strVal val="#ppt_x-.2"/>
                                          </p:val>
                                        </p:tav>
                                        <p:tav tm="100000">
                                          <p:val>
                                            <p:strVal val="#ppt_x"/>
                                          </p:val>
                                        </p:tav>
                                      </p:tavLst>
                                    </p:anim>
                                    <p:anim calcmode="lin" valueType="num">
                                      <p:cBhvr>
                                        <p:cTn id="51" dur="500" fill="hold"/>
                                        <p:tgtEl>
                                          <p:spTgt spid="32772">
                                            <p:txEl>
                                              <p:pRg st="4" end="4"/>
                                            </p:txEl>
                                          </p:spTgt>
                                        </p:tgtEl>
                                        <p:attrNameLst>
                                          <p:attrName>ppt_y</p:attrName>
                                        </p:attrNameLst>
                                      </p:cBhvr>
                                      <p:tavLst>
                                        <p:tav tm="0">
                                          <p:val>
                                            <p:strVal val="#ppt_y"/>
                                          </p:val>
                                        </p:tav>
                                        <p:tav tm="100000">
                                          <p:val>
                                            <p:strVal val="#ppt_y"/>
                                          </p:val>
                                        </p:tav>
                                      </p:tavLst>
                                    </p:anim>
                                    <p:animEffect transition="in" filter="fade">
                                      <p:cBhvr>
                                        <p:cTn id="52" dur="500"/>
                                        <p:tgtEl>
                                          <p:spTgt spid="32772">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32772">
                                            <p:txEl>
                                              <p:pRg st="5" end="5"/>
                                            </p:txEl>
                                          </p:spTgt>
                                        </p:tgtEl>
                                        <p:attrNameLst>
                                          <p:attrName>style.visibility</p:attrName>
                                        </p:attrNameLst>
                                      </p:cBhvr>
                                      <p:to>
                                        <p:strVal val="visible"/>
                                      </p:to>
                                    </p:set>
                                    <p:anim calcmode="lin" valueType="num">
                                      <p:cBhvr>
                                        <p:cTn id="57" dur="500" fill="hold"/>
                                        <p:tgtEl>
                                          <p:spTgt spid="32772">
                                            <p:txEl>
                                              <p:pRg st="5" end="5"/>
                                            </p:txEl>
                                          </p:spTgt>
                                        </p:tgtEl>
                                        <p:attrNameLst>
                                          <p:attrName>ppt_w</p:attrName>
                                        </p:attrNameLst>
                                      </p:cBhvr>
                                      <p:tavLst>
                                        <p:tav tm="0">
                                          <p:val>
                                            <p:strVal val="#ppt_w*0.05"/>
                                          </p:val>
                                        </p:tav>
                                        <p:tav tm="100000">
                                          <p:val>
                                            <p:strVal val="#ppt_w"/>
                                          </p:val>
                                        </p:tav>
                                      </p:tavLst>
                                    </p:anim>
                                    <p:anim calcmode="lin" valueType="num">
                                      <p:cBhvr>
                                        <p:cTn id="58" dur="500" fill="hold"/>
                                        <p:tgtEl>
                                          <p:spTgt spid="32772">
                                            <p:txEl>
                                              <p:pRg st="5" end="5"/>
                                            </p:txEl>
                                          </p:spTgt>
                                        </p:tgtEl>
                                        <p:attrNameLst>
                                          <p:attrName>ppt_h</p:attrName>
                                        </p:attrNameLst>
                                      </p:cBhvr>
                                      <p:tavLst>
                                        <p:tav tm="0">
                                          <p:val>
                                            <p:strVal val="#ppt_h"/>
                                          </p:val>
                                        </p:tav>
                                        <p:tav tm="100000">
                                          <p:val>
                                            <p:strVal val="#ppt_h"/>
                                          </p:val>
                                        </p:tav>
                                      </p:tavLst>
                                    </p:anim>
                                    <p:anim calcmode="lin" valueType="num">
                                      <p:cBhvr>
                                        <p:cTn id="59" dur="500" fill="hold"/>
                                        <p:tgtEl>
                                          <p:spTgt spid="32772">
                                            <p:txEl>
                                              <p:pRg st="5" end="5"/>
                                            </p:txEl>
                                          </p:spTgt>
                                        </p:tgtEl>
                                        <p:attrNameLst>
                                          <p:attrName>ppt_x</p:attrName>
                                        </p:attrNameLst>
                                      </p:cBhvr>
                                      <p:tavLst>
                                        <p:tav tm="0">
                                          <p:val>
                                            <p:strVal val="#ppt_x-.2"/>
                                          </p:val>
                                        </p:tav>
                                        <p:tav tm="100000">
                                          <p:val>
                                            <p:strVal val="#ppt_x"/>
                                          </p:val>
                                        </p:tav>
                                      </p:tavLst>
                                    </p:anim>
                                    <p:anim calcmode="lin" valueType="num">
                                      <p:cBhvr>
                                        <p:cTn id="60" dur="500" fill="hold"/>
                                        <p:tgtEl>
                                          <p:spTgt spid="32772">
                                            <p:txEl>
                                              <p:pRg st="5" end="5"/>
                                            </p:txEl>
                                          </p:spTgt>
                                        </p:tgtEl>
                                        <p:attrNameLst>
                                          <p:attrName>ppt_y</p:attrName>
                                        </p:attrNameLst>
                                      </p:cBhvr>
                                      <p:tavLst>
                                        <p:tav tm="0">
                                          <p:val>
                                            <p:strVal val="#ppt_y"/>
                                          </p:val>
                                        </p:tav>
                                        <p:tav tm="100000">
                                          <p:val>
                                            <p:strVal val="#ppt_y"/>
                                          </p:val>
                                        </p:tav>
                                      </p:tavLst>
                                    </p:anim>
                                    <p:animEffect transition="in" filter="fade">
                                      <p:cBhvr>
                                        <p:cTn id="61" dur="500"/>
                                        <p:tgtEl>
                                          <p:spTgt spid="32772">
                                            <p:txEl>
                                              <p:pRg st="5" end="5"/>
                                            </p:txEl>
                                          </p:spTgt>
                                        </p:tgtEl>
                                      </p:cBhvr>
                                    </p:animEffect>
                                  </p:childTnLst>
                                </p:cTn>
                              </p:par>
                              <p:par>
                                <p:cTn id="62" presetID="54" presetClass="entr" presetSubtype="0" accel="100000" fill="hold" grpId="0" nodeType="withEffect">
                                  <p:stCondLst>
                                    <p:cond delay="0"/>
                                  </p:stCondLst>
                                  <p:childTnLst>
                                    <p:set>
                                      <p:cBhvr>
                                        <p:cTn id="63" dur="1" fill="hold">
                                          <p:stCondLst>
                                            <p:cond delay="0"/>
                                          </p:stCondLst>
                                        </p:cTn>
                                        <p:tgtEl>
                                          <p:spTgt spid="32772">
                                            <p:txEl>
                                              <p:pRg st="6" end="6"/>
                                            </p:txEl>
                                          </p:spTgt>
                                        </p:tgtEl>
                                        <p:attrNameLst>
                                          <p:attrName>style.visibility</p:attrName>
                                        </p:attrNameLst>
                                      </p:cBhvr>
                                      <p:to>
                                        <p:strVal val="visible"/>
                                      </p:to>
                                    </p:set>
                                    <p:anim calcmode="lin" valueType="num">
                                      <p:cBhvr>
                                        <p:cTn id="64" dur="500" fill="hold"/>
                                        <p:tgtEl>
                                          <p:spTgt spid="32772">
                                            <p:txEl>
                                              <p:pRg st="6" end="6"/>
                                            </p:txEl>
                                          </p:spTgt>
                                        </p:tgtEl>
                                        <p:attrNameLst>
                                          <p:attrName>ppt_w</p:attrName>
                                        </p:attrNameLst>
                                      </p:cBhvr>
                                      <p:tavLst>
                                        <p:tav tm="0">
                                          <p:val>
                                            <p:strVal val="#ppt_w*0.05"/>
                                          </p:val>
                                        </p:tav>
                                        <p:tav tm="100000">
                                          <p:val>
                                            <p:strVal val="#ppt_w"/>
                                          </p:val>
                                        </p:tav>
                                      </p:tavLst>
                                    </p:anim>
                                    <p:anim calcmode="lin" valueType="num">
                                      <p:cBhvr>
                                        <p:cTn id="65" dur="500" fill="hold"/>
                                        <p:tgtEl>
                                          <p:spTgt spid="32772">
                                            <p:txEl>
                                              <p:pRg st="6" end="6"/>
                                            </p:txEl>
                                          </p:spTgt>
                                        </p:tgtEl>
                                        <p:attrNameLst>
                                          <p:attrName>ppt_h</p:attrName>
                                        </p:attrNameLst>
                                      </p:cBhvr>
                                      <p:tavLst>
                                        <p:tav tm="0">
                                          <p:val>
                                            <p:strVal val="#ppt_h"/>
                                          </p:val>
                                        </p:tav>
                                        <p:tav tm="100000">
                                          <p:val>
                                            <p:strVal val="#ppt_h"/>
                                          </p:val>
                                        </p:tav>
                                      </p:tavLst>
                                    </p:anim>
                                    <p:anim calcmode="lin" valueType="num">
                                      <p:cBhvr>
                                        <p:cTn id="66" dur="500" fill="hold"/>
                                        <p:tgtEl>
                                          <p:spTgt spid="32772">
                                            <p:txEl>
                                              <p:pRg st="6" end="6"/>
                                            </p:txEl>
                                          </p:spTgt>
                                        </p:tgtEl>
                                        <p:attrNameLst>
                                          <p:attrName>ppt_x</p:attrName>
                                        </p:attrNameLst>
                                      </p:cBhvr>
                                      <p:tavLst>
                                        <p:tav tm="0">
                                          <p:val>
                                            <p:strVal val="#ppt_x-.2"/>
                                          </p:val>
                                        </p:tav>
                                        <p:tav tm="100000">
                                          <p:val>
                                            <p:strVal val="#ppt_x"/>
                                          </p:val>
                                        </p:tav>
                                      </p:tavLst>
                                    </p:anim>
                                    <p:anim calcmode="lin" valueType="num">
                                      <p:cBhvr>
                                        <p:cTn id="67" dur="500" fill="hold"/>
                                        <p:tgtEl>
                                          <p:spTgt spid="32772">
                                            <p:txEl>
                                              <p:pRg st="6" end="6"/>
                                            </p:txEl>
                                          </p:spTgt>
                                        </p:tgtEl>
                                        <p:attrNameLst>
                                          <p:attrName>ppt_y</p:attrName>
                                        </p:attrNameLst>
                                      </p:cBhvr>
                                      <p:tavLst>
                                        <p:tav tm="0">
                                          <p:val>
                                            <p:strVal val="#ppt_y"/>
                                          </p:val>
                                        </p:tav>
                                        <p:tav tm="100000">
                                          <p:val>
                                            <p:strVal val="#ppt_y"/>
                                          </p:val>
                                        </p:tav>
                                      </p:tavLst>
                                    </p:anim>
                                    <p:animEffect transition="in" filter="fade">
                                      <p:cBhvr>
                                        <p:cTn id="68" dur="500"/>
                                        <p:tgtEl>
                                          <p:spTgt spid="32772">
                                            <p:txEl>
                                              <p:pRg st="6" end="6"/>
                                            </p:txEl>
                                          </p:spTgt>
                                        </p:tgtEl>
                                      </p:cBhvr>
                                    </p:animEffect>
                                  </p:childTnLst>
                                </p:cTn>
                              </p:par>
                              <p:par>
                                <p:cTn id="69" presetID="54" presetClass="entr" presetSubtype="0" accel="100000" fill="hold" grpId="0" nodeType="withEffect">
                                  <p:stCondLst>
                                    <p:cond delay="0"/>
                                  </p:stCondLst>
                                  <p:childTnLst>
                                    <p:set>
                                      <p:cBhvr>
                                        <p:cTn id="70" dur="1" fill="hold">
                                          <p:stCondLst>
                                            <p:cond delay="0"/>
                                          </p:stCondLst>
                                        </p:cTn>
                                        <p:tgtEl>
                                          <p:spTgt spid="32772">
                                            <p:txEl>
                                              <p:pRg st="7" end="7"/>
                                            </p:txEl>
                                          </p:spTgt>
                                        </p:tgtEl>
                                        <p:attrNameLst>
                                          <p:attrName>style.visibility</p:attrName>
                                        </p:attrNameLst>
                                      </p:cBhvr>
                                      <p:to>
                                        <p:strVal val="visible"/>
                                      </p:to>
                                    </p:set>
                                    <p:anim calcmode="lin" valueType="num">
                                      <p:cBhvr>
                                        <p:cTn id="71" dur="500" fill="hold"/>
                                        <p:tgtEl>
                                          <p:spTgt spid="32772">
                                            <p:txEl>
                                              <p:pRg st="7" end="7"/>
                                            </p:txEl>
                                          </p:spTgt>
                                        </p:tgtEl>
                                        <p:attrNameLst>
                                          <p:attrName>ppt_w</p:attrName>
                                        </p:attrNameLst>
                                      </p:cBhvr>
                                      <p:tavLst>
                                        <p:tav tm="0">
                                          <p:val>
                                            <p:strVal val="#ppt_w*0.05"/>
                                          </p:val>
                                        </p:tav>
                                        <p:tav tm="100000">
                                          <p:val>
                                            <p:strVal val="#ppt_w"/>
                                          </p:val>
                                        </p:tav>
                                      </p:tavLst>
                                    </p:anim>
                                    <p:anim calcmode="lin" valueType="num">
                                      <p:cBhvr>
                                        <p:cTn id="72" dur="500" fill="hold"/>
                                        <p:tgtEl>
                                          <p:spTgt spid="32772">
                                            <p:txEl>
                                              <p:pRg st="7" end="7"/>
                                            </p:txEl>
                                          </p:spTgt>
                                        </p:tgtEl>
                                        <p:attrNameLst>
                                          <p:attrName>ppt_h</p:attrName>
                                        </p:attrNameLst>
                                      </p:cBhvr>
                                      <p:tavLst>
                                        <p:tav tm="0">
                                          <p:val>
                                            <p:strVal val="#ppt_h"/>
                                          </p:val>
                                        </p:tav>
                                        <p:tav tm="100000">
                                          <p:val>
                                            <p:strVal val="#ppt_h"/>
                                          </p:val>
                                        </p:tav>
                                      </p:tavLst>
                                    </p:anim>
                                    <p:anim calcmode="lin" valueType="num">
                                      <p:cBhvr>
                                        <p:cTn id="73" dur="500" fill="hold"/>
                                        <p:tgtEl>
                                          <p:spTgt spid="32772">
                                            <p:txEl>
                                              <p:pRg st="7" end="7"/>
                                            </p:txEl>
                                          </p:spTgt>
                                        </p:tgtEl>
                                        <p:attrNameLst>
                                          <p:attrName>ppt_x</p:attrName>
                                        </p:attrNameLst>
                                      </p:cBhvr>
                                      <p:tavLst>
                                        <p:tav tm="0">
                                          <p:val>
                                            <p:strVal val="#ppt_x-.2"/>
                                          </p:val>
                                        </p:tav>
                                        <p:tav tm="100000">
                                          <p:val>
                                            <p:strVal val="#ppt_x"/>
                                          </p:val>
                                        </p:tav>
                                      </p:tavLst>
                                    </p:anim>
                                    <p:anim calcmode="lin" valueType="num">
                                      <p:cBhvr>
                                        <p:cTn id="74" dur="500" fill="hold"/>
                                        <p:tgtEl>
                                          <p:spTgt spid="32772">
                                            <p:txEl>
                                              <p:pRg st="7" end="7"/>
                                            </p:txEl>
                                          </p:spTgt>
                                        </p:tgtEl>
                                        <p:attrNameLst>
                                          <p:attrName>ppt_y</p:attrName>
                                        </p:attrNameLst>
                                      </p:cBhvr>
                                      <p:tavLst>
                                        <p:tav tm="0">
                                          <p:val>
                                            <p:strVal val="#ppt_y"/>
                                          </p:val>
                                        </p:tav>
                                        <p:tav tm="100000">
                                          <p:val>
                                            <p:strVal val="#ppt_y"/>
                                          </p:val>
                                        </p:tav>
                                      </p:tavLst>
                                    </p:anim>
                                    <p:animEffect transition="in" filter="fade">
                                      <p:cBhvr>
                                        <p:cTn id="75" dur="500"/>
                                        <p:tgtEl>
                                          <p:spTgt spid="32772">
                                            <p:txEl>
                                              <p:pRg st="7" end="7"/>
                                            </p:txEl>
                                          </p:spTgt>
                                        </p:tgtEl>
                                      </p:cBhvr>
                                    </p:animEffect>
                                  </p:childTnLst>
                                </p:cTn>
                              </p:par>
                              <p:par>
                                <p:cTn id="76" presetID="54" presetClass="entr" presetSubtype="0" accel="100000" fill="hold" grpId="0" nodeType="withEffect">
                                  <p:stCondLst>
                                    <p:cond delay="0"/>
                                  </p:stCondLst>
                                  <p:childTnLst>
                                    <p:set>
                                      <p:cBhvr>
                                        <p:cTn id="77" dur="1" fill="hold">
                                          <p:stCondLst>
                                            <p:cond delay="0"/>
                                          </p:stCondLst>
                                        </p:cTn>
                                        <p:tgtEl>
                                          <p:spTgt spid="32772">
                                            <p:txEl>
                                              <p:pRg st="8" end="8"/>
                                            </p:txEl>
                                          </p:spTgt>
                                        </p:tgtEl>
                                        <p:attrNameLst>
                                          <p:attrName>style.visibility</p:attrName>
                                        </p:attrNameLst>
                                      </p:cBhvr>
                                      <p:to>
                                        <p:strVal val="visible"/>
                                      </p:to>
                                    </p:set>
                                    <p:anim calcmode="lin" valueType="num">
                                      <p:cBhvr>
                                        <p:cTn id="78" dur="500" fill="hold"/>
                                        <p:tgtEl>
                                          <p:spTgt spid="32772">
                                            <p:txEl>
                                              <p:pRg st="8" end="8"/>
                                            </p:txEl>
                                          </p:spTgt>
                                        </p:tgtEl>
                                        <p:attrNameLst>
                                          <p:attrName>ppt_w</p:attrName>
                                        </p:attrNameLst>
                                      </p:cBhvr>
                                      <p:tavLst>
                                        <p:tav tm="0">
                                          <p:val>
                                            <p:strVal val="#ppt_w*0.05"/>
                                          </p:val>
                                        </p:tav>
                                        <p:tav tm="100000">
                                          <p:val>
                                            <p:strVal val="#ppt_w"/>
                                          </p:val>
                                        </p:tav>
                                      </p:tavLst>
                                    </p:anim>
                                    <p:anim calcmode="lin" valueType="num">
                                      <p:cBhvr>
                                        <p:cTn id="79" dur="500" fill="hold"/>
                                        <p:tgtEl>
                                          <p:spTgt spid="32772">
                                            <p:txEl>
                                              <p:pRg st="8" end="8"/>
                                            </p:txEl>
                                          </p:spTgt>
                                        </p:tgtEl>
                                        <p:attrNameLst>
                                          <p:attrName>ppt_h</p:attrName>
                                        </p:attrNameLst>
                                      </p:cBhvr>
                                      <p:tavLst>
                                        <p:tav tm="0">
                                          <p:val>
                                            <p:strVal val="#ppt_h"/>
                                          </p:val>
                                        </p:tav>
                                        <p:tav tm="100000">
                                          <p:val>
                                            <p:strVal val="#ppt_h"/>
                                          </p:val>
                                        </p:tav>
                                      </p:tavLst>
                                    </p:anim>
                                    <p:anim calcmode="lin" valueType="num">
                                      <p:cBhvr>
                                        <p:cTn id="80" dur="500" fill="hold"/>
                                        <p:tgtEl>
                                          <p:spTgt spid="32772">
                                            <p:txEl>
                                              <p:pRg st="8" end="8"/>
                                            </p:txEl>
                                          </p:spTgt>
                                        </p:tgtEl>
                                        <p:attrNameLst>
                                          <p:attrName>ppt_x</p:attrName>
                                        </p:attrNameLst>
                                      </p:cBhvr>
                                      <p:tavLst>
                                        <p:tav tm="0">
                                          <p:val>
                                            <p:strVal val="#ppt_x-.2"/>
                                          </p:val>
                                        </p:tav>
                                        <p:tav tm="100000">
                                          <p:val>
                                            <p:strVal val="#ppt_x"/>
                                          </p:val>
                                        </p:tav>
                                      </p:tavLst>
                                    </p:anim>
                                    <p:anim calcmode="lin" valueType="num">
                                      <p:cBhvr>
                                        <p:cTn id="81" dur="500" fill="hold"/>
                                        <p:tgtEl>
                                          <p:spTgt spid="32772">
                                            <p:txEl>
                                              <p:pRg st="8" end="8"/>
                                            </p:txEl>
                                          </p:spTgt>
                                        </p:tgtEl>
                                        <p:attrNameLst>
                                          <p:attrName>ppt_y</p:attrName>
                                        </p:attrNameLst>
                                      </p:cBhvr>
                                      <p:tavLst>
                                        <p:tav tm="0">
                                          <p:val>
                                            <p:strVal val="#ppt_y"/>
                                          </p:val>
                                        </p:tav>
                                        <p:tav tm="100000">
                                          <p:val>
                                            <p:strVal val="#ppt_y"/>
                                          </p:val>
                                        </p:tav>
                                      </p:tavLst>
                                    </p:anim>
                                    <p:animEffect transition="in" filter="fade">
                                      <p:cBhvr>
                                        <p:cTn id="82" dur="500"/>
                                        <p:tgtEl>
                                          <p:spTgt spid="32772">
                                            <p:txEl>
                                              <p:pRg st="8" end="8"/>
                                            </p:txEl>
                                          </p:spTgt>
                                        </p:tgtEl>
                                      </p:cBhvr>
                                    </p:animEffect>
                                  </p:childTnLst>
                                </p:cTn>
                              </p:par>
                              <p:par>
                                <p:cTn id="83" presetID="54" presetClass="entr" presetSubtype="0" accel="100000" fill="hold" grpId="0" nodeType="withEffect">
                                  <p:stCondLst>
                                    <p:cond delay="0"/>
                                  </p:stCondLst>
                                  <p:childTnLst>
                                    <p:set>
                                      <p:cBhvr>
                                        <p:cTn id="84" dur="1" fill="hold">
                                          <p:stCondLst>
                                            <p:cond delay="0"/>
                                          </p:stCondLst>
                                        </p:cTn>
                                        <p:tgtEl>
                                          <p:spTgt spid="32772">
                                            <p:txEl>
                                              <p:pRg st="9" end="9"/>
                                            </p:txEl>
                                          </p:spTgt>
                                        </p:tgtEl>
                                        <p:attrNameLst>
                                          <p:attrName>style.visibility</p:attrName>
                                        </p:attrNameLst>
                                      </p:cBhvr>
                                      <p:to>
                                        <p:strVal val="visible"/>
                                      </p:to>
                                    </p:set>
                                    <p:anim calcmode="lin" valueType="num">
                                      <p:cBhvr>
                                        <p:cTn id="85" dur="500" fill="hold"/>
                                        <p:tgtEl>
                                          <p:spTgt spid="32772">
                                            <p:txEl>
                                              <p:pRg st="9" end="9"/>
                                            </p:txEl>
                                          </p:spTgt>
                                        </p:tgtEl>
                                        <p:attrNameLst>
                                          <p:attrName>ppt_w</p:attrName>
                                        </p:attrNameLst>
                                      </p:cBhvr>
                                      <p:tavLst>
                                        <p:tav tm="0">
                                          <p:val>
                                            <p:strVal val="#ppt_w*0.05"/>
                                          </p:val>
                                        </p:tav>
                                        <p:tav tm="100000">
                                          <p:val>
                                            <p:strVal val="#ppt_w"/>
                                          </p:val>
                                        </p:tav>
                                      </p:tavLst>
                                    </p:anim>
                                    <p:anim calcmode="lin" valueType="num">
                                      <p:cBhvr>
                                        <p:cTn id="86" dur="500" fill="hold"/>
                                        <p:tgtEl>
                                          <p:spTgt spid="32772">
                                            <p:txEl>
                                              <p:pRg st="9" end="9"/>
                                            </p:txEl>
                                          </p:spTgt>
                                        </p:tgtEl>
                                        <p:attrNameLst>
                                          <p:attrName>ppt_h</p:attrName>
                                        </p:attrNameLst>
                                      </p:cBhvr>
                                      <p:tavLst>
                                        <p:tav tm="0">
                                          <p:val>
                                            <p:strVal val="#ppt_h"/>
                                          </p:val>
                                        </p:tav>
                                        <p:tav tm="100000">
                                          <p:val>
                                            <p:strVal val="#ppt_h"/>
                                          </p:val>
                                        </p:tav>
                                      </p:tavLst>
                                    </p:anim>
                                    <p:anim calcmode="lin" valueType="num">
                                      <p:cBhvr>
                                        <p:cTn id="87" dur="500" fill="hold"/>
                                        <p:tgtEl>
                                          <p:spTgt spid="32772">
                                            <p:txEl>
                                              <p:pRg st="9" end="9"/>
                                            </p:txEl>
                                          </p:spTgt>
                                        </p:tgtEl>
                                        <p:attrNameLst>
                                          <p:attrName>ppt_x</p:attrName>
                                        </p:attrNameLst>
                                      </p:cBhvr>
                                      <p:tavLst>
                                        <p:tav tm="0">
                                          <p:val>
                                            <p:strVal val="#ppt_x-.2"/>
                                          </p:val>
                                        </p:tav>
                                        <p:tav tm="100000">
                                          <p:val>
                                            <p:strVal val="#ppt_x"/>
                                          </p:val>
                                        </p:tav>
                                      </p:tavLst>
                                    </p:anim>
                                    <p:anim calcmode="lin" valueType="num">
                                      <p:cBhvr>
                                        <p:cTn id="88" dur="500" fill="hold"/>
                                        <p:tgtEl>
                                          <p:spTgt spid="32772">
                                            <p:txEl>
                                              <p:pRg st="9" end="9"/>
                                            </p:txEl>
                                          </p:spTgt>
                                        </p:tgtEl>
                                        <p:attrNameLst>
                                          <p:attrName>ppt_y</p:attrName>
                                        </p:attrNameLst>
                                      </p:cBhvr>
                                      <p:tavLst>
                                        <p:tav tm="0">
                                          <p:val>
                                            <p:strVal val="#ppt_y"/>
                                          </p:val>
                                        </p:tav>
                                        <p:tav tm="100000">
                                          <p:val>
                                            <p:strVal val="#ppt_y"/>
                                          </p:val>
                                        </p:tav>
                                      </p:tavLst>
                                    </p:anim>
                                    <p:animEffect transition="in" filter="fade">
                                      <p:cBhvr>
                                        <p:cTn id="89" dur="500"/>
                                        <p:tgtEl>
                                          <p:spTgt spid="32772">
                                            <p:txEl>
                                              <p:pRg st="9" end="9"/>
                                            </p:txEl>
                                          </p:spTgt>
                                        </p:tgtEl>
                                      </p:cBhvr>
                                    </p:animEffect>
                                  </p:childTnLst>
                                </p:cTn>
                              </p:par>
                              <p:par>
                                <p:cTn id="90" presetID="54" presetClass="entr" presetSubtype="0" accel="100000" fill="hold" grpId="0" nodeType="withEffect">
                                  <p:stCondLst>
                                    <p:cond delay="0"/>
                                  </p:stCondLst>
                                  <p:childTnLst>
                                    <p:set>
                                      <p:cBhvr>
                                        <p:cTn id="91" dur="1" fill="hold">
                                          <p:stCondLst>
                                            <p:cond delay="0"/>
                                          </p:stCondLst>
                                        </p:cTn>
                                        <p:tgtEl>
                                          <p:spTgt spid="32772">
                                            <p:txEl>
                                              <p:pRg st="10" end="10"/>
                                            </p:txEl>
                                          </p:spTgt>
                                        </p:tgtEl>
                                        <p:attrNameLst>
                                          <p:attrName>style.visibility</p:attrName>
                                        </p:attrNameLst>
                                      </p:cBhvr>
                                      <p:to>
                                        <p:strVal val="visible"/>
                                      </p:to>
                                    </p:set>
                                    <p:anim calcmode="lin" valueType="num">
                                      <p:cBhvr>
                                        <p:cTn id="92" dur="500" fill="hold"/>
                                        <p:tgtEl>
                                          <p:spTgt spid="32772">
                                            <p:txEl>
                                              <p:pRg st="10" end="10"/>
                                            </p:txEl>
                                          </p:spTgt>
                                        </p:tgtEl>
                                        <p:attrNameLst>
                                          <p:attrName>ppt_w</p:attrName>
                                        </p:attrNameLst>
                                      </p:cBhvr>
                                      <p:tavLst>
                                        <p:tav tm="0">
                                          <p:val>
                                            <p:strVal val="#ppt_w*0.05"/>
                                          </p:val>
                                        </p:tav>
                                        <p:tav tm="100000">
                                          <p:val>
                                            <p:strVal val="#ppt_w"/>
                                          </p:val>
                                        </p:tav>
                                      </p:tavLst>
                                    </p:anim>
                                    <p:anim calcmode="lin" valueType="num">
                                      <p:cBhvr>
                                        <p:cTn id="93" dur="500" fill="hold"/>
                                        <p:tgtEl>
                                          <p:spTgt spid="32772">
                                            <p:txEl>
                                              <p:pRg st="10" end="10"/>
                                            </p:txEl>
                                          </p:spTgt>
                                        </p:tgtEl>
                                        <p:attrNameLst>
                                          <p:attrName>ppt_h</p:attrName>
                                        </p:attrNameLst>
                                      </p:cBhvr>
                                      <p:tavLst>
                                        <p:tav tm="0">
                                          <p:val>
                                            <p:strVal val="#ppt_h"/>
                                          </p:val>
                                        </p:tav>
                                        <p:tav tm="100000">
                                          <p:val>
                                            <p:strVal val="#ppt_h"/>
                                          </p:val>
                                        </p:tav>
                                      </p:tavLst>
                                    </p:anim>
                                    <p:anim calcmode="lin" valueType="num">
                                      <p:cBhvr>
                                        <p:cTn id="94" dur="500" fill="hold"/>
                                        <p:tgtEl>
                                          <p:spTgt spid="32772">
                                            <p:txEl>
                                              <p:pRg st="10" end="10"/>
                                            </p:txEl>
                                          </p:spTgt>
                                        </p:tgtEl>
                                        <p:attrNameLst>
                                          <p:attrName>ppt_x</p:attrName>
                                        </p:attrNameLst>
                                      </p:cBhvr>
                                      <p:tavLst>
                                        <p:tav tm="0">
                                          <p:val>
                                            <p:strVal val="#ppt_x-.2"/>
                                          </p:val>
                                        </p:tav>
                                        <p:tav tm="100000">
                                          <p:val>
                                            <p:strVal val="#ppt_x"/>
                                          </p:val>
                                        </p:tav>
                                      </p:tavLst>
                                    </p:anim>
                                    <p:anim calcmode="lin" valueType="num">
                                      <p:cBhvr>
                                        <p:cTn id="95" dur="500" fill="hold"/>
                                        <p:tgtEl>
                                          <p:spTgt spid="32772">
                                            <p:txEl>
                                              <p:pRg st="10" end="10"/>
                                            </p:txEl>
                                          </p:spTgt>
                                        </p:tgtEl>
                                        <p:attrNameLst>
                                          <p:attrName>ppt_y</p:attrName>
                                        </p:attrNameLst>
                                      </p:cBhvr>
                                      <p:tavLst>
                                        <p:tav tm="0">
                                          <p:val>
                                            <p:strVal val="#ppt_y"/>
                                          </p:val>
                                        </p:tav>
                                        <p:tav tm="100000">
                                          <p:val>
                                            <p:strVal val="#ppt_y"/>
                                          </p:val>
                                        </p:tav>
                                      </p:tavLst>
                                    </p:anim>
                                    <p:animEffect transition="in" filter="fade">
                                      <p:cBhvr>
                                        <p:cTn id="96" dur="500"/>
                                        <p:tgtEl>
                                          <p:spTgt spid="3277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p:bldP spid="32772"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533400" y="-304800"/>
            <a:ext cx="8229600" cy="1399032"/>
          </a:xfrm>
        </p:spPr>
        <p:txBody>
          <a:bodyPr/>
          <a:lstStyle/>
          <a:p>
            <a:r>
              <a:rPr lang="en-CA" b="1" dirty="0"/>
              <a:t>Torque-speed characteristics</a:t>
            </a:r>
            <a:endParaRPr lang="en-US" b="1" dirty="0"/>
          </a:p>
        </p:txBody>
      </p:sp>
      <p:pic>
        <p:nvPicPr>
          <p:cNvPr id="79881" name="Picture 9" descr="fig1"/>
          <p:cNvPicPr>
            <a:picLocks noGrp="1" noChangeAspect="1" noChangeArrowheads="1"/>
          </p:cNvPicPr>
          <p:nvPr>
            <p:ph idx="1"/>
          </p:nvPr>
        </p:nvPicPr>
        <p:blipFill>
          <a:blip r:embed="rId2" cstate="print"/>
          <a:srcRect/>
          <a:stretch>
            <a:fillRect/>
          </a:stretch>
        </p:blipFill>
        <p:spPr>
          <a:xfrm>
            <a:off x="1676400" y="1066800"/>
            <a:ext cx="6121400" cy="4848225"/>
          </a:xfrm>
          <a:prstGeom prst="rect">
            <a:avLst/>
          </a:prstGeom>
          <a:ln w="57150">
            <a:solidFill>
              <a:srgbClr val="92D050"/>
            </a:solidFill>
          </a:ln>
          <a:effectLst>
            <a:outerShdw blurRad="292100" dist="139700" dir="2700000" algn="tl" rotWithShape="0">
              <a:srgbClr val="333333">
                <a:alpha val="65000"/>
              </a:srgbClr>
            </a:outerShdw>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9874"/>
                                        </p:tgtEl>
                                        <p:attrNameLst>
                                          <p:attrName>style.visibility</p:attrName>
                                        </p:attrNameLst>
                                      </p:cBhvr>
                                      <p:to>
                                        <p:strVal val="visible"/>
                                      </p:to>
                                    </p:set>
                                    <p:animEffect transition="in" filter="diamond(in)">
                                      <p:cBhvr>
                                        <p:cTn id="7" dur="2000"/>
                                        <p:tgtEl>
                                          <p:spTgt spid="7987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9881"/>
                                        </p:tgtEl>
                                        <p:attrNameLst>
                                          <p:attrName>style.visibility</p:attrName>
                                        </p:attrNameLst>
                                      </p:cBhvr>
                                      <p:to>
                                        <p:strVal val="visible"/>
                                      </p:to>
                                    </p:set>
                                    <p:animEffect transition="in" filter="randombar(horizontal)">
                                      <p:cBhvr>
                                        <p:cTn id="12" dur="500"/>
                                        <p:tgtEl>
                                          <p:spTgt spid="798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wrap="none" lIns="92075" tIns="46038" rIns="92075" bIns="46038" anchor="ctr"/>
          <a:lstStyle/>
          <a:p>
            <a:pPr algn="r"/>
            <a:fld id="{BF30E930-CE13-4137-92C3-6F2B97FA7B9D}" type="slidenum">
              <a:rPr lang="ar-SA" sz="1400">
                <a:cs typeface="Times New Roman" pitchFamily="18" charset="0"/>
              </a:rPr>
              <a:pPr algn="r"/>
              <a:t>96</a:t>
            </a:fld>
            <a:endParaRPr lang="en-US" sz="1400">
              <a:cs typeface="Times New Roman" pitchFamily="18" charset="0"/>
            </a:endParaRPr>
          </a:p>
        </p:txBody>
      </p:sp>
      <p:sp>
        <p:nvSpPr>
          <p:cNvPr id="33795" name="Rectangle 3"/>
          <p:cNvSpPr>
            <a:spLocks noGrp="1" noChangeArrowheads="1"/>
          </p:cNvSpPr>
          <p:nvPr>
            <p:ph type="body" idx="4294967295"/>
          </p:nvPr>
        </p:nvSpPr>
        <p:spPr>
          <a:xfrm>
            <a:off x="0" y="762000"/>
            <a:ext cx="7772400" cy="5334000"/>
          </a:xfrm>
        </p:spPr>
        <p:txBody>
          <a:bodyPr/>
          <a:lstStyle/>
          <a:p>
            <a:pPr>
              <a:buBlip>
                <a:blip r:embed="rId2"/>
              </a:buBlip>
            </a:pPr>
            <a:r>
              <a:rPr lang="en-US" u="sng" dirty="0" smtClean="0">
                <a:solidFill>
                  <a:schemeClr val="accent5">
                    <a:lumMod val="40000"/>
                    <a:lumOff val="60000"/>
                  </a:schemeClr>
                </a:solidFill>
                <a:latin typeface="Times New Roman" pitchFamily="18" charset="0"/>
                <a:cs typeface="Times New Roman" pitchFamily="18" charset="0"/>
              </a:rPr>
              <a:t>Starting torque</a:t>
            </a:r>
            <a:r>
              <a:rPr lang="en-US" dirty="0" smtClean="0">
                <a:solidFill>
                  <a:schemeClr val="accent5">
                    <a:lumMod val="40000"/>
                    <a:lumOff val="60000"/>
                  </a:schemeClr>
                </a:solidFill>
                <a:latin typeface="Times New Roman" pitchFamily="18" charset="0"/>
                <a:cs typeface="Times New Roman" pitchFamily="18" charset="0"/>
              </a:rPr>
              <a:t>: </a:t>
            </a:r>
            <a:r>
              <a:rPr lang="en-US" dirty="0" smtClean="0">
                <a:latin typeface="Times New Roman" pitchFamily="18" charset="0"/>
                <a:cs typeface="Times New Roman" pitchFamily="18" charset="0"/>
              </a:rPr>
              <a:t>is 200-250% of the full load torque (rated torque).</a:t>
            </a:r>
          </a:p>
          <a:p>
            <a:pPr>
              <a:buBlip>
                <a:blip r:embed="rId2"/>
              </a:buBlip>
            </a:pPr>
            <a:endParaRPr lang="en-US" dirty="0" smtClean="0">
              <a:latin typeface="Times New Roman" pitchFamily="18" charset="0"/>
              <a:cs typeface="Times New Roman" pitchFamily="18" charset="0"/>
            </a:endParaRPr>
          </a:p>
          <a:p>
            <a:pPr>
              <a:buBlip>
                <a:blip r:embed="rId2"/>
              </a:buBlip>
            </a:pPr>
            <a:r>
              <a:rPr lang="en-US" u="sng" dirty="0" smtClean="0">
                <a:solidFill>
                  <a:schemeClr val="accent5">
                    <a:lumMod val="40000"/>
                    <a:lumOff val="60000"/>
                  </a:schemeClr>
                </a:solidFill>
                <a:latin typeface="Times New Roman" pitchFamily="18" charset="0"/>
                <a:cs typeface="Times New Roman" pitchFamily="18" charset="0"/>
              </a:rPr>
              <a:t>Pullout torque</a:t>
            </a:r>
            <a:r>
              <a:rPr lang="en-US" dirty="0" smtClean="0">
                <a:solidFill>
                  <a:schemeClr val="accent5">
                    <a:lumMod val="40000"/>
                    <a:lumOff val="60000"/>
                  </a:schemeClr>
                </a:solidFill>
                <a:latin typeface="Times New Roman" pitchFamily="18" charset="0"/>
                <a:cs typeface="Times New Roman" pitchFamily="18" charset="0"/>
              </a:rPr>
              <a:t>: </a:t>
            </a:r>
            <a:r>
              <a:rPr lang="en-US" dirty="0" smtClean="0">
                <a:latin typeface="Times New Roman" pitchFamily="18" charset="0"/>
                <a:cs typeface="Times New Roman" pitchFamily="18" charset="0"/>
              </a:rPr>
              <a:t>Occurs at the point where for an incremental increase in load the increase in the rotor current is exactly balanced by the decrease in the rotor power factor. It is 200-250 % of the full load torque.</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plus(in)">
                                      <p:cBhvr>
                                        <p:cTn id="7" dur="2000"/>
                                        <p:tgtEl>
                                          <p:spTgt spid="337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33795">
                                            <p:txEl>
                                              <p:pRg st="2" end="2"/>
                                            </p:txEl>
                                          </p:spTgt>
                                        </p:tgtEl>
                                        <p:attrNameLst>
                                          <p:attrName>style.visibility</p:attrName>
                                        </p:attrNameLst>
                                      </p:cBhvr>
                                      <p:to>
                                        <p:strVal val="visible"/>
                                      </p:to>
                                    </p:set>
                                    <p:animEffect transition="in" filter="plus(in)">
                                      <p:cBhvr>
                                        <p:cTn id="12" dur="2000"/>
                                        <p:tgtEl>
                                          <p:spTgt spid="337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0" y="0"/>
            <a:ext cx="9144000" cy="1143000"/>
          </a:xfrm>
        </p:spPr>
        <p:txBody>
          <a:bodyPr/>
          <a:lstStyle/>
          <a:p>
            <a:r>
              <a:rPr lang="en-US" sz="4000" b="1" dirty="0" smtClean="0">
                <a:solidFill>
                  <a:schemeClr val="accent1">
                    <a:lumMod val="60000"/>
                    <a:lumOff val="40000"/>
                  </a:schemeClr>
                </a:solidFill>
              </a:rPr>
              <a:t>Induction Motor/Generator Mode</a:t>
            </a:r>
          </a:p>
        </p:txBody>
      </p:sp>
      <p:sp>
        <p:nvSpPr>
          <p:cNvPr id="40963" name="Rectangle 3"/>
          <p:cNvSpPr>
            <a:spLocks noGrp="1" noChangeArrowheads="1"/>
          </p:cNvSpPr>
          <p:nvPr>
            <p:ph type="body" idx="4294967295"/>
          </p:nvPr>
        </p:nvSpPr>
        <p:spPr>
          <a:xfrm>
            <a:off x="0" y="1143000"/>
            <a:ext cx="9144000" cy="5486400"/>
          </a:xfrm>
        </p:spPr>
        <p:txBody>
          <a:bodyPr/>
          <a:lstStyle/>
          <a:p>
            <a:pPr>
              <a:buFontTx/>
              <a:buNone/>
            </a:pPr>
            <a:r>
              <a:rPr lang="en-US" smtClean="0"/>
              <a:t> </a:t>
            </a:r>
          </a:p>
        </p:txBody>
      </p:sp>
      <p:pic>
        <p:nvPicPr>
          <p:cNvPr id="5" name="Picture 8" descr="fig16"/>
          <p:cNvPicPr>
            <a:picLocks noChangeAspect="1" noChangeArrowheads="1"/>
          </p:cNvPicPr>
          <p:nvPr/>
        </p:nvPicPr>
        <p:blipFill>
          <a:blip r:embed="rId2" cstate="print"/>
          <a:srcRect/>
          <a:stretch>
            <a:fillRect/>
          </a:stretch>
        </p:blipFill>
        <p:spPr>
          <a:xfrm>
            <a:off x="533400" y="1371600"/>
            <a:ext cx="8305800" cy="4878387"/>
          </a:xfrm>
          <a:prstGeom prst="rect">
            <a:avLst/>
          </a:prstGeom>
          <a:noFill/>
          <a:ln w="38100">
            <a:solidFill>
              <a:srgbClr val="92D050"/>
            </a:solidFill>
          </a:ln>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diamond(in)">
                                      <p:cBhvr>
                                        <p:cTn id="7" dur="2000"/>
                                        <p:tgtEl>
                                          <p:spTgt spid="40962"/>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ppt_w*0.05"/>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anim calcmode="lin" valueType="num">
                                      <p:cBhvr>
                                        <p:cTn id="14" dur="500" fill="hold"/>
                                        <p:tgtEl>
                                          <p:spTgt spid="5"/>
                                        </p:tgtEl>
                                        <p:attrNameLst>
                                          <p:attrName>ppt_x</p:attrName>
                                        </p:attrNameLst>
                                      </p:cBhvr>
                                      <p:tavLst>
                                        <p:tav tm="0">
                                          <p:val>
                                            <p:strVal val="#ppt_x-.2"/>
                                          </p:val>
                                        </p:tav>
                                        <p:tav tm="100000">
                                          <p:val>
                                            <p:strVal val="#ppt_x"/>
                                          </p:val>
                                        </p:tav>
                                      </p:tavLst>
                                    </p:anim>
                                    <p:anim calcmode="lin" valueType="num">
                                      <p:cBhvr>
                                        <p:cTn id="15" dur="500" fill="hold"/>
                                        <p:tgtEl>
                                          <p:spTgt spid="5"/>
                                        </p:tgtEl>
                                        <p:attrNameLst>
                                          <p:attrName>ppt_y</p:attrName>
                                        </p:attrNameLst>
                                      </p:cBhvr>
                                      <p:tavLst>
                                        <p:tav tm="0">
                                          <p:val>
                                            <p:strVal val="#ppt_y"/>
                                          </p:val>
                                        </p:tav>
                                        <p:tav tm="100000">
                                          <p:val>
                                            <p:strVal val="#ppt_y"/>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0"/>
            <a:ext cx="8229600" cy="1399032"/>
          </a:xfrm>
        </p:spPr>
        <p:txBody>
          <a:bodyPr/>
          <a:lstStyle/>
          <a:p>
            <a:pPr algn="ctr"/>
            <a:r>
              <a:rPr lang="en-CA" b="1" dirty="0"/>
              <a:t>Maximum torque</a:t>
            </a:r>
            <a:endParaRPr lang="en-US" b="1" dirty="0"/>
          </a:p>
        </p:txBody>
      </p:sp>
      <p:sp>
        <p:nvSpPr>
          <p:cNvPr id="82947" name="Rectangle 3"/>
          <p:cNvSpPr>
            <a:spLocks noGrp="1" noChangeArrowheads="1"/>
          </p:cNvSpPr>
          <p:nvPr>
            <p:ph idx="1"/>
          </p:nvPr>
        </p:nvSpPr>
        <p:spPr>
          <a:xfrm>
            <a:off x="457200" y="990600"/>
            <a:ext cx="8229600" cy="5464208"/>
          </a:xfrm>
        </p:spPr>
        <p:txBody>
          <a:bodyPr>
            <a:normAutofit/>
          </a:bodyPr>
          <a:lstStyle/>
          <a:p>
            <a:pPr>
              <a:buBlip>
                <a:blip r:embed="rId3"/>
              </a:buBlip>
            </a:pPr>
            <a:r>
              <a:rPr lang="en-CA" sz="2400" dirty="0">
                <a:latin typeface="Times New Roman" pitchFamily="18" charset="0"/>
                <a:cs typeface="Times New Roman" pitchFamily="18" charset="0"/>
              </a:rPr>
              <a:t>Maximum torque occurs when the power transferred to </a:t>
            </a:r>
            <a:r>
              <a:rPr lang="en-CA" sz="2400" i="1" dirty="0">
                <a:latin typeface="Times New Roman" pitchFamily="18" charset="0"/>
                <a:cs typeface="Times New Roman" pitchFamily="18" charset="0"/>
              </a:rPr>
              <a:t>R</a:t>
            </a:r>
            <a:r>
              <a:rPr lang="en-CA" sz="2400" i="1" baseline="-25000" dirty="0">
                <a:latin typeface="Times New Roman" pitchFamily="18" charset="0"/>
                <a:cs typeface="Times New Roman" pitchFamily="18" charset="0"/>
              </a:rPr>
              <a:t>2</a:t>
            </a:r>
            <a:r>
              <a:rPr lang="en-CA" sz="2400" dirty="0">
                <a:latin typeface="Times New Roman" pitchFamily="18" charset="0"/>
                <a:cs typeface="Times New Roman" pitchFamily="18" charset="0"/>
              </a:rPr>
              <a:t>/</a:t>
            </a:r>
            <a:r>
              <a:rPr lang="en-CA" sz="2400" i="1" dirty="0">
                <a:latin typeface="Times New Roman" pitchFamily="18" charset="0"/>
                <a:cs typeface="Times New Roman" pitchFamily="18" charset="0"/>
              </a:rPr>
              <a:t>s</a:t>
            </a:r>
            <a:r>
              <a:rPr lang="en-CA" sz="2400" dirty="0">
                <a:latin typeface="Times New Roman" pitchFamily="18" charset="0"/>
                <a:cs typeface="Times New Roman" pitchFamily="18" charset="0"/>
              </a:rPr>
              <a:t> is maximum</a:t>
            </a:r>
            <a:r>
              <a:rPr lang="en-CA" sz="2400" dirty="0" smtClean="0">
                <a:latin typeface="Times New Roman" pitchFamily="18" charset="0"/>
                <a:cs typeface="Times New Roman" pitchFamily="18" charset="0"/>
              </a:rPr>
              <a:t>.</a:t>
            </a:r>
            <a:endParaRPr lang="en-CA" sz="2400" dirty="0">
              <a:latin typeface="Times New Roman" pitchFamily="18" charset="0"/>
              <a:cs typeface="Times New Roman" pitchFamily="18" charset="0"/>
            </a:endParaRPr>
          </a:p>
        </p:txBody>
      </p:sp>
      <p:sp>
        <p:nvSpPr>
          <p:cNvPr id="7" name="Rectangle 6"/>
          <p:cNvSpPr/>
          <p:nvPr/>
        </p:nvSpPr>
        <p:spPr>
          <a:xfrm>
            <a:off x="914400" y="2057400"/>
            <a:ext cx="7543800" cy="3662541"/>
          </a:xfrm>
          <a:prstGeom prst="rect">
            <a:avLst/>
          </a:prstGeom>
          <a:blipFill>
            <a:blip r:embed="rId4" cstate="print"/>
            <a:tile tx="0" ty="0" sx="100000" sy="100000" flip="none" algn="tl"/>
          </a:blipFill>
        </p:spPr>
        <p:txBody>
          <a:bodyPr wrap="square">
            <a:spAutoFit/>
          </a:bodyPr>
          <a:lstStyle/>
          <a:p>
            <a:r>
              <a:rPr lang="en-CA" sz="2400" dirty="0" smtClean="0">
                <a:latin typeface="Times New Roman" pitchFamily="18" charset="0"/>
                <a:cs typeface="Times New Roman" pitchFamily="18" charset="0"/>
              </a:rPr>
              <a:t>The corresponding maximum torque of an induction motor equals</a:t>
            </a:r>
          </a:p>
          <a:p>
            <a:endParaRPr lang="en-CA" sz="2400" dirty="0" smtClean="0">
              <a:latin typeface="Times New Roman" pitchFamily="18" charset="0"/>
              <a:cs typeface="Times New Roman" pitchFamily="18" charset="0"/>
            </a:endParaRPr>
          </a:p>
          <a:p>
            <a:endParaRPr lang="en-CA" sz="2400" dirty="0" smtClean="0">
              <a:latin typeface="Times New Roman" pitchFamily="18" charset="0"/>
              <a:cs typeface="Times New Roman" pitchFamily="18" charset="0"/>
            </a:endParaRPr>
          </a:p>
          <a:p>
            <a:endParaRPr lang="en-CA" sz="2400" dirty="0" smtClean="0">
              <a:latin typeface="Times New Roman" pitchFamily="18" charset="0"/>
              <a:cs typeface="Times New Roman" pitchFamily="18" charset="0"/>
            </a:endParaRPr>
          </a:p>
          <a:p>
            <a:endParaRPr lang="en-CA" sz="2400" dirty="0" smtClean="0">
              <a:latin typeface="Times New Roman" pitchFamily="18" charset="0"/>
              <a:cs typeface="Times New Roman" pitchFamily="18" charset="0"/>
            </a:endParaRPr>
          </a:p>
          <a:p>
            <a:pPr algn="ctr">
              <a:buFont typeface="Wingdings" pitchFamily="2" charset="2"/>
              <a:buNone/>
            </a:pPr>
            <a:r>
              <a:rPr lang="en-CA" sz="2400" b="1" dirty="0" smtClean="0">
                <a:solidFill>
                  <a:srgbClr val="92D050"/>
                </a:solidFill>
                <a:latin typeface="Times New Roman" pitchFamily="18" charset="0"/>
                <a:cs typeface="Times New Roman" pitchFamily="18" charset="0"/>
              </a:rPr>
              <a:t>The slip at maximum torque is directly proportional to the rotor resistance </a:t>
            </a:r>
            <a:r>
              <a:rPr lang="en-CA" sz="2400" b="1" i="1" dirty="0" smtClean="0">
                <a:solidFill>
                  <a:srgbClr val="92D050"/>
                </a:solidFill>
                <a:latin typeface="Times New Roman" pitchFamily="18" charset="0"/>
                <a:cs typeface="Times New Roman" pitchFamily="18" charset="0"/>
              </a:rPr>
              <a:t>R</a:t>
            </a:r>
            <a:r>
              <a:rPr lang="en-CA" sz="2400" b="1" i="1" baseline="-25000" dirty="0" smtClean="0">
                <a:solidFill>
                  <a:srgbClr val="92D050"/>
                </a:solidFill>
                <a:latin typeface="Times New Roman" pitchFamily="18" charset="0"/>
                <a:cs typeface="Times New Roman" pitchFamily="18" charset="0"/>
              </a:rPr>
              <a:t>2</a:t>
            </a:r>
          </a:p>
          <a:p>
            <a:endParaRPr lang="en-CA" sz="2400" i="1" baseline="-25000" dirty="0" smtClean="0">
              <a:latin typeface="Times New Roman" pitchFamily="18" charset="0"/>
              <a:cs typeface="Times New Roman" pitchFamily="18" charset="0"/>
            </a:endParaRPr>
          </a:p>
          <a:p>
            <a:pPr algn="ctr">
              <a:buFont typeface="Wingdings" pitchFamily="2" charset="2"/>
              <a:buNone/>
            </a:pPr>
            <a:r>
              <a:rPr lang="en-CA" sz="2400" b="1" dirty="0" smtClean="0">
                <a:solidFill>
                  <a:srgbClr val="00B0F0"/>
                </a:solidFill>
                <a:latin typeface="Times New Roman" pitchFamily="18" charset="0"/>
                <a:cs typeface="Times New Roman" pitchFamily="18" charset="0"/>
              </a:rPr>
              <a:t>The maximum torque is independent of </a:t>
            </a:r>
            <a:r>
              <a:rPr lang="en-CA" sz="2400" b="1" i="1" dirty="0" smtClean="0">
                <a:solidFill>
                  <a:srgbClr val="00B0F0"/>
                </a:solidFill>
                <a:latin typeface="Times New Roman" pitchFamily="18" charset="0"/>
                <a:cs typeface="Times New Roman" pitchFamily="18" charset="0"/>
              </a:rPr>
              <a:t>R</a:t>
            </a:r>
            <a:r>
              <a:rPr lang="en-CA" sz="2400" b="1" i="1" baseline="-25000" dirty="0" smtClean="0">
                <a:solidFill>
                  <a:srgbClr val="00B0F0"/>
                </a:solidFill>
                <a:latin typeface="Times New Roman" pitchFamily="18" charset="0"/>
                <a:cs typeface="Times New Roman" pitchFamily="18" charset="0"/>
              </a:rPr>
              <a:t>2</a:t>
            </a:r>
            <a:endParaRPr lang="en-US" sz="2400" b="1" dirty="0">
              <a:solidFill>
                <a:srgbClr val="00B0F0"/>
              </a:solidFill>
              <a:latin typeface="Times New Roman" pitchFamily="18" charset="0"/>
              <a:cs typeface="Times New Roman" pitchFamily="18" charset="0"/>
            </a:endParaRPr>
          </a:p>
        </p:txBody>
      </p:sp>
      <p:graphicFrame>
        <p:nvGraphicFramePr>
          <p:cNvPr id="108548" name="Object 4"/>
          <p:cNvGraphicFramePr>
            <a:graphicFrameLocks noChangeAspect="1"/>
          </p:cNvGraphicFramePr>
          <p:nvPr/>
        </p:nvGraphicFramePr>
        <p:xfrm>
          <a:off x="1871663" y="2690813"/>
          <a:ext cx="5251450" cy="1184275"/>
        </p:xfrm>
        <a:graphic>
          <a:graphicData uri="http://schemas.openxmlformats.org/presentationml/2006/ole">
            <p:oleObj spid="_x0000_s108548" name="Equation" r:id="rId5" imgW="2476440" imgH="558720" progId="Equation.DSMT4">
              <p:embed/>
            </p:oleObj>
          </a:graphicData>
        </a:graphic>
      </p:graphicFrame>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2946"/>
                                        </p:tgtEl>
                                        <p:attrNameLst>
                                          <p:attrName>style.visibility</p:attrName>
                                        </p:attrNameLst>
                                      </p:cBhvr>
                                      <p:to>
                                        <p:strVal val="visible"/>
                                      </p:to>
                                    </p:set>
                                    <p:animEffect transition="in" filter="diamond(in)">
                                      <p:cBhvr>
                                        <p:cTn id="7" dur="2000"/>
                                        <p:tgtEl>
                                          <p:spTgt spid="82946"/>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82947">
                                            <p:txEl>
                                              <p:pRg st="0" end="0"/>
                                            </p:txEl>
                                          </p:spTgt>
                                        </p:tgtEl>
                                        <p:attrNameLst>
                                          <p:attrName>style.visibility</p:attrName>
                                        </p:attrNameLst>
                                      </p:cBhvr>
                                      <p:to>
                                        <p:strVal val="visible"/>
                                      </p:to>
                                    </p:set>
                                    <p:anim calcmode="lin" valueType="num">
                                      <p:cBhvr>
                                        <p:cTn id="12" dur="500" fill="hold"/>
                                        <p:tgtEl>
                                          <p:spTgt spid="82947">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82947">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82947">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82947">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8294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strVal val="#ppt_w*0.05"/>
                                          </p:val>
                                        </p:tav>
                                        <p:tav tm="100000">
                                          <p:val>
                                            <p:strVal val="#ppt_w"/>
                                          </p:val>
                                        </p:tav>
                                      </p:tavLst>
                                    </p:anim>
                                    <p:anim calcmode="lin" valueType="num">
                                      <p:cBhvr>
                                        <p:cTn id="22" dur="500" fill="hold"/>
                                        <p:tgtEl>
                                          <p:spTgt spid="7"/>
                                        </p:tgtEl>
                                        <p:attrNameLst>
                                          <p:attrName>ppt_h</p:attrName>
                                        </p:attrNameLst>
                                      </p:cBhvr>
                                      <p:tavLst>
                                        <p:tav tm="0">
                                          <p:val>
                                            <p:strVal val="#ppt_h"/>
                                          </p:val>
                                        </p:tav>
                                        <p:tav tm="100000">
                                          <p:val>
                                            <p:strVal val="#ppt_h"/>
                                          </p:val>
                                        </p:tav>
                                      </p:tavLst>
                                    </p:anim>
                                    <p:anim calcmode="lin" valueType="num">
                                      <p:cBhvr>
                                        <p:cTn id="23" dur="500" fill="hold"/>
                                        <p:tgtEl>
                                          <p:spTgt spid="7"/>
                                        </p:tgtEl>
                                        <p:attrNameLst>
                                          <p:attrName>ppt_x</p:attrName>
                                        </p:attrNameLst>
                                      </p:cBhvr>
                                      <p:tavLst>
                                        <p:tav tm="0">
                                          <p:val>
                                            <p:strVal val="#ppt_x-.2"/>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nodeType="clickEffect">
                                  <p:stCondLst>
                                    <p:cond delay="0"/>
                                  </p:stCondLst>
                                  <p:childTnLst>
                                    <p:set>
                                      <p:cBhvr>
                                        <p:cTn id="29" dur="1" fill="hold">
                                          <p:stCondLst>
                                            <p:cond delay="0"/>
                                          </p:stCondLst>
                                        </p:cTn>
                                        <p:tgtEl>
                                          <p:spTgt spid="108548"/>
                                        </p:tgtEl>
                                        <p:attrNameLst>
                                          <p:attrName>style.visibility</p:attrName>
                                        </p:attrNameLst>
                                      </p:cBhvr>
                                      <p:to>
                                        <p:strVal val="visible"/>
                                      </p:to>
                                    </p:set>
                                    <p:anim calcmode="lin" valueType="num">
                                      <p:cBhvr>
                                        <p:cTn id="30" dur="500" fill="hold"/>
                                        <p:tgtEl>
                                          <p:spTgt spid="108548"/>
                                        </p:tgtEl>
                                        <p:attrNameLst>
                                          <p:attrName>ppt_w</p:attrName>
                                        </p:attrNameLst>
                                      </p:cBhvr>
                                      <p:tavLst>
                                        <p:tav tm="0">
                                          <p:val>
                                            <p:strVal val="#ppt_w*0.05"/>
                                          </p:val>
                                        </p:tav>
                                        <p:tav tm="100000">
                                          <p:val>
                                            <p:strVal val="#ppt_w"/>
                                          </p:val>
                                        </p:tav>
                                      </p:tavLst>
                                    </p:anim>
                                    <p:anim calcmode="lin" valueType="num">
                                      <p:cBhvr>
                                        <p:cTn id="31" dur="500" fill="hold"/>
                                        <p:tgtEl>
                                          <p:spTgt spid="108548"/>
                                        </p:tgtEl>
                                        <p:attrNameLst>
                                          <p:attrName>ppt_h</p:attrName>
                                        </p:attrNameLst>
                                      </p:cBhvr>
                                      <p:tavLst>
                                        <p:tav tm="0">
                                          <p:val>
                                            <p:strVal val="#ppt_h"/>
                                          </p:val>
                                        </p:tav>
                                        <p:tav tm="100000">
                                          <p:val>
                                            <p:strVal val="#ppt_h"/>
                                          </p:val>
                                        </p:tav>
                                      </p:tavLst>
                                    </p:anim>
                                    <p:anim calcmode="lin" valueType="num">
                                      <p:cBhvr>
                                        <p:cTn id="32" dur="500" fill="hold"/>
                                        <p:tgtEl>
                                          <p:spTgt spid="108548"/>
                                        </p:tgtEl>
                                        <p:attrNameLst>
                                          <p:attrName>ppt_x</p:attrName>
                                        </p:attrNameLst>
                                      </p:cBhvr>
                                      <p:tavLst>
                                        <p:tav tm="0">
                                          <p:val>
                                            <p:strVal val="#ppt_x-.2"/>
                                          </p:val>
                                        </p:tav>
                                        <p:tav tm="100000">
                                          <p:val>
                                            <p:strVal val="#ppt_x"/>
                                          </p:val>
                                        </p:tav>
                                      </p:tavLst>
                                    </p:anim>
                                    <p:anim calcmode="lin" valueType="num">
                                      <p:cBhvr>
                                        <p:cTn id="33" dur="500" fill="hold"/>
                                        <p:tgtEl>
                                          <p:spTgt spid="108548"/>
                                        </p:tgtEl>
                                        <p:attrNameLst>
                                          <p:attrName>ppt_y</p:attrName>
                                        </p:attrNameLst>
                                      </p:cBhvr>
                                      <p:tavLst>
                                        <p:tav tm="0">
                                          <p:val>
                                            <p:strVal val="#ppt_y"/>
                                          </p:val>
                                        </p:tav>
                                        <p:tav tm="100000">
                                          <p:val>
                                            <p:strVal val="#ppt_y"/>
                                          </p:val>
                                        </p:tav>
                                      </p:tavLst>
                                    </p:anim>
                                    <p:animEffect transition="in" filter="fade">
                                      <p:cBhvr>
                                        <p:cTn id="34" dur="500"/>
                                        <p:tgtEl>
                                          <p:spTgt spid="1085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p:bldP spid="82947" grpId="0" build="p"/>
      <p:bldP spid="7"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0" y="152400"/>
            <a:ext cx="9144000" cy="1143000"/>
          </a:xfrm>
        </p:spPr>
        <p:txBody>
          <a:bodyPr>
            <a:normAutofit fontScale="90000"/>
          </a:bodyPr>
          <a:lstStyle/>
          <a:p>
            <a:pPr algn="ctr"/>
            <a:r>
              <a:rPr lang="en-US" sz="4000" b="1" dirty="0" smtClean="0">
                <a:solidFill>
                  <a:schemeClr val="accent1">
                    <a:lumMod val="60000"/>
                    <a:lumOff val="40000"/>
                  </a:schemeClr>
                </a:solidFill>
                <a:effectLst/>
              </a:rPr>
              <a:t>Effect of Varying Rotor Resistance</a:t>
            </a:r>
            <a:br>
              <a:rPr lang="en-US" sz="4000" b="1" dirty="0" smtClean="0">
                <a:solidFill>
                  <a:schemeClr val="accent1">
                    <a:lumMod val="60000"/>
                    <a:lumOff val="40000"/>
                  </a:schemeClr>
                </a:solidFill>
                <a:effectLst/>
              </a:rPr>
            </a:br>
            <a:r>
              <a:rPr lang="en-US" sz="4000" b="1" dirty="0" smtClean="0">
                <a:solidFill>
                  <a:schemeClr val="accent1">
                    <a:lumMod val="60000"/>
                    <a:lumOff val="40000"/>
                  </a:schemeClr>
                </a:solidFill>
                <a:effectLst/>
              </a:rPr>
              <a:t>in wound rotor IM</a:t>
            </a:r>
            <a:endParaRPr lang="en-US" sz="4000" b="1" u="sng" dirty="0" smtClean="0">
              <a:solidFill>
                <a:schemeClr val="accent1">
                  <a:lumMod val="60000"/>
                  <a:lumOff val="40000"/>
                </a:schemeClr>
              </a:solidFill>
              <a:effectLst/>
            </a:endParaRPr>
          </a:p>
        </p:txBody>
      </p:sp>
      <p:sp>
        <p:nvSpPr>
          <p:cNvPr id="43011" name="Rectangle 3"/>
          <p:cNvSpPr>
            <a:spLocks noGrp="1" noChangeArrowheads="1"/>
          </p:cNvSpPr>
          <p:nvPr>
            <p:ph type="body" idx="4294967295"/>
          </p:nvPr>
        </p:nvSpPr>
        <p:spPr>
          <a:xfrm>
            <a:off x="0" y="982663"/>
            <a:ext cx="9144000" cy="4983162"/>
          </a:xfrm>
        </p:spPr>
        <p:txBody>
          <a:bodyPr/>
          <a:lstStyle/>
          <a:p>
            <a:pPr>
              <a:buFontTx/>
              <a:buNone/>
            </a:pPr>
            <a:r>
              <a:rPr lang="en-US" dirty="0" smtClean="0"/>
              <a:t> </a:t>
            </a:r>
          </a:p>
          <a:p>
            <a:endParaRPr lang="el-GR" dirty="0" smtClean="0">
              <a:cs typeface="Arial" charset="0"/>
            </a:endParaRPr>
          </a:p>
        </p:txBody>
      </p:sp>
      <p:pic>
        <p:nvPicPr>
          <p:cNvPr id="43012" name="Picture 4"/>
          <p:cNvPicPr>
            <a:picLocks noChangeAspect="1" noChangeArrowheads="1"/>
          </p:cNvPicPr>
          <p:nvPr/>
        </p:nvPicPr>
        <p:blipFill>
          <a:blip r:embed="rId3" cstate="print"/>
          <a:srcRect/>
          <a:stretch>
            <a:fillRect/>
          </a:stretch>
        </p:blipFill>
        <p:spPr bwMode="auto">
          <a:xfrm>
            <a:off x="838200" y="1676400"/>
            <a:ext cx="7543800" cy="4738688"/>
          </a:xfrm>
          <a:prstGeom prst="rect">
            <a:avLst/>
          </a:prstGeom>
          <a:noFill/>
          <a:ln w="28575">
            <a:solidFill>
              <a:srgbClr val="92D050"/>
            </a:solidFill>
            <a:miter lim="800000"/>
            <a:headEnd/>
            <a:tailEnd/>
          </a:ln>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diamond(in)">
                                      <p:cBhvr>
                                        <p:cTn id="7" dur="2000"/>
                                        <p:tgtEl>
                                          <p:spTgt spid="43010"/>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43012"/>
                                        </p:tgtEl>
                                        <p:attrNameLst>
                                          <p:attrName>style.visibility</p:attrName>
                                        </p:attrNameLst>
                                      </p:cBhvr>
                                      <p:to>
                                        <p:strVal val="visible"/>
                                      </p:to>
                                    </p:set>
                                    <p:anim calcmode="lin" valueType="num">
                                      <p:cBhvr>
                                        <p:cTn id="12" dur="500" fill="hold"/>
                                        <p:tgtEl>
                                          <p:spTgt spid="43012"/>
                                        </p:tgtEl>
                                        <p:attrNameLst>
                                          <p:attrName>ppt_w</p:attrName>
                                        </p:attrNameLst>
                                      </p:cBhvr>
                                      <p:tavLst>
                                        <p:tav tm="0">
                                          <p:val>
                                            <p:strVal val="#ppt_w*0.05"/>
                                          </p:val>
                                        </p:tav>
                                        <p:tav tm="100000">
                                          <p:val>
                                            <p:strVal val="#ppt_w"/>
                                          </p:val>
                                        </p:tav>
                                      </p:tavLst>
                                    </p:anim>
                                    <p:anim calcmode="lin" valueType="num">
                                      <p:cBhvr>
                                        <p:cTn id="13" dur="500" fill="hold"/>
                                        <p:tgtEl>
                                          <p:spTgt spid="43012"/>
                                        </p:tgtEl>
                                        <p:attrNameLst>
                                          <p:attrName>ppt_h</p:attrName>
                                        </p:attrNameLst>
                                      </p:cBhvr>
                                      <p:tavLst>
                                        <p:tav tm="0">
                                          <p:val>
                                            <p:strVal val="#ppt_h"/>
                                          </p:val>
                                        </p:tav>
                                        <p:tav tm="100000">
                                          <p:val>
                                            <p:strVal val="#ppt_h"/>
                                          </p:val>
                                        </p:tav>
                                      </p:tavLst>
                                    </p:anim>
                                    <p:anim calcmode="lin" valueType="num">
                                      <p:cBhvr>
                                        <p:cTn id="14" dur="500" fill="hold"/>
                                        <p:tgtEl>
                                          <p:spTgt spid="43012"/>
                                        </p:tgtEl>
                                        <p:attrNameLst>
                                          <p:attrName>ppt_x</p:attrName>
                                        </p:attrNameLst>
                                      </p:cBhvr>
                                      <p:tavLst>
                                        <p:tav tm="0">
                                          <p:val>
                                            <p:strVal val="#ppt_x-.2"/>
                                          </p:val>
                                        </p:tav>
                                        <p:tav tm="100000">
                                          <p:val>
                                            <p:strVal val="#ppt_x"/>
                                          </p:val>
                                        </p:tav>
                                      </p:tavLst>
                                    </p:anim>
                                    <p:anim calcmode="lin" valueType="num">
                                      <p:cBhvr>
                                        <p:cTn id="15" dur="500" fill="hold"/>
                                        <p:tgtEl>
                                          <p:spTgt spid="43012"/>
                                        </p:tgtEl>
                                        <p:attrNameLst>
                                          <p:attrName>ppt_y</p:attrName>
                                        </p:attrNameLst>
                                      </p:cBhvr>
                                      <p:tavLst>
                                        <p:tav tm="0">
                                          <p:val>
                                            <p:strVal val="#ppt_y"/>
                                          </p:val>
                                        </p:tav>
                                        <p:tav tm="100000">
                                          <p:val>
                                            <p:strVal val="#ppt_y"/>
                                          </p:val>
                                        </p:tav>
                                      </p:tavLst>
                                    </p:anim>
                                    <p:animEffect transition="in" filter="fade">
                                      <p:cBhvr>
                                        <p:cTn id="16" dur="500"/>
                                        <p:tgtEl>
                                          <p:spTgt spid="43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0" y="267494"/>
            <a:ext cx="9144000" cy="1399032"/>
          </a:xfrm>
        </p:spPr>
        <p:txBody>
          <a:bodyPr/>
          <a:lstStyle/>
          <a:p>
            <a:pPr algn="ctr"/>
            <a:r>
              <a:rPr lang="en-CA" b="1" dirty="0"/>
              <a:t>Determination of motor parameters</a:t>
            </a:r>
            <a:endParaRPr lang="en-US" b="1" dirty="0"/>
          </a:p>
        </p:txBody>
      </p:sp>
      <p:sp>
        <p:nvSpPr>
          <p:cNvPr id="154627" name="Rectangle 3"/>
          <p:cNvSpPr>
            <a:spLocks noGrp="1" noChangeArrowheads="1"/>
          </p:cNvSpPr>
          <p:nvPr>
            <p:ph idx="1"/>
          </p:nvPr>
        </p:nvSpPr>
        <p:spPr>
          <a:xfrm>
            <a:off x="0" y="1600200"/>
            <a:ext cx="9144000" cy="4854608"/>
          </a:xfrm>
        </p:spPr>
        <p:txBody>
          <a:bodyPr>
            <a:normAutofit/>
          </a:bodyPr>
          <a:lstStyle/>
          <a:p>
            <a:pPr>
              <a:buNone/>
            </a:pPr>
            <a:r>
              <a:rPr lang="en-CA" dirty="0" smtClean="0">
                <a:latin typeface="Times New Roman" pitchFamily="18" charset="0"/>
                <a:cs typeface="Times New Roman" pitchFamily="18" charset="0"/>
              </a:rPr>
              <a:t> Due </a:t>
            </a:r>
            <a:r>
              <a:rPr lang="en-CA" dirty="0">
                <a:latin typeface="Times New Roman" pitchFamily="18" charset="0"/>
                <a:cs typeface="Times New Roman" pitchFamily="18" charset="0"/>
              </a:rPr>
              <a:t>to the similarity between the induction motor equivalent circuit and the transformer equivalent circuit, same tests are used to determine the values of the motor parameters.</a:t>
            </a:r>
          </a:p>
          <a:p>
            <a:pPr lvl="1">
              <a:buBlip>
                <a:blip r:embed="rId2"/>
              </a:buBlip>
            </a:pPr>
            <a:r>
              <a:rPr lang="en-CA" sz="2800" b="1" dirty="0">
                <a:solidFill>
                  <a:srgbClr val="92D050"/>
                </a:solidFill>
                <a:latin typeface="Times New Roman" pitchFamily="18" charset="0"/>
                <a:cs typeface="Times New Roman" pitchFamily="18" charset="0"/>
              </a:rPr>
              <a:t>DC test: </a:t>
            </a:r>
            <a:r>
              <a:rPr lang="en-CA" sz="2800" dirty="0">
                <a:latin typeface="Times New Roman" pitchFamily="18" charset="0"/>
                <a:cs typeface="Times New Roman" pitchFamily="18" charset="0"/>
              </a:rPr>
              <a:t>determine the stator resistance </a:t>
            </a:r>
            <a:r>
              <a:rPr lang="en-CA" sz="2800" i="1" dirty="0">
                <a:latin typeface="Times New Roman" pitchFamily="18" charset="0"/>
                <a:cs typeface="Times New Roman" pitchFamily="18" charset="0"/>
              </a:rPr>
              <a:t>R</a:t>
            </a:r>
            <a:r>
              <a:rPr lang="en-CA" sz="2800" i="1" baseline="-25000" dirty="0">
                <a:latin typeface="Times New Roman" pitchFamily="18" charset="0"/>
                <a:cs typeface="Times New Roman" pitchFamily="18" charset="0"/>
              </a:rPr>
              <a:t>1</a:t>
            </a:r>
            <a:r>
              <a:rPr lang="en-CA" sz="2800" dirty="0">
                <a:latin typeface="Times New Roman" pitchFamily="18" charset="0"/>
                <a:cs typeface="Times New Roman" pitchFamily="18" charset="0"/>
              </a:rPr>
              <a:t> </a:t>
            </a:r>
          </a:p>
          <a:p>
            <a:pPr lvl="1">
              <a:buBlip>
                <a:blip r:embed="rId2"/>
              </a:buBlip>
            </a:pPr>
            <a:r>
              <a:rPr lang="en-CA" sz="2800" b="1" dirty="0">
                <a:solidFill>
                  <a:srgbClr val="92D050"/>
                </a:solidFill>
                <a:latin typeface="Times New Roman" pitchFamily="18" charset="0"/>
                <a:cs typeface="Times New Roman" pitchFamily="18" charset="0"/>
              </a:rPr>
              <a:t>No-load test: </a:t>
            </a:r>
            <a:r>
              <a:rPr lang="en-CA" sz="2800" dirty="0">
                <a:latin typeface="Times New Roman" pitchFamily="18" charset="0"/>
                <a:cs typeface="Times New Roman" pitchFamily="18" charset="0"/>
              </a:rPr>
              <a:t>determine the rotational losses and magnetization </a:t>
            </a:r>
            <a:r>
              <a:rPr lang="en-CA" sz="2800" dirty="0" smtClean="0">
                <a:latin typeface="Times New Roman" pitchFamily="18" charset="0"/>
                <a:cs typeface="Times New Roman" pitchFamily="18" charset="0"/>
              </a:rPr>
              <a:t>current (similar to no-load test in Transformers).</a:t>
            </a:r>
            <a:endParaRPr lang="en-CA" sz="2800" dirty="0">
              <a:latin typeface="Times New Roman" pitchFamily="18" charset="0"/>
              <a:cs typeface="Times New Roman" pitchFamily="18" charset="0"/>
            </a:endParaRPr>
          </a:p>
          <a:p>
            <a:pPr lvl="1">
              <a:buBlip>
                <a:blip r:embed="rId2"/>
              </a:buBlip>
            </a:pPr>
            <a:r>
              <a:rPr lang="en-CA" sz="2800" b="1" dirty="0">
                <a:solidFill>
                  <a:srgbClr val="92D050"/>
                </a:solidFill>
                <a:latin typeface="Times New Roman" pitchFamily="18" charset="0"/>
                <a:cs typeface="Times New Roman" pitchFamily="18" charset="0"/>
              </a:rPr>
              <a:t>Locked-rotor test: </a:t>
            </a:r>
            <a:r>
              <a:rPr lang="en-CA" sz="2800" dirty="0">
                <a:latin typeface="Times New Roman" pitchFamily="18" charset="0"/>
                <a:cs typeface="Times New Roman" pitchFamily="18" charset="0"/>
              </a:rPr>
              <a:t>determine the rotor and stator impedances (similar to short-circuit test in Transformers).</a:t>
            </a:r>
            <a:endParaRPr lang="en-US" sz="2800"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54626"/>
                                        </p:tgtEl>
                                        <p:attrNameLst>
                                          <p:attrName>style.visibility</p:attrName>
                                        </p:attrNameLst>
                                      </p:cBhvr>
                                      <p:to>
                                        <p:strVal val="visible"/>
                                      </p:to>
                                    </p:set>
                                    <p:animEffect transition="in" filter="diamond(in)">
                                      <p:cBhvr>
                                        <p:cTn id="7" dur="2000"/>
                                        <p:tgtEl>
                                          <p:spTgt spid="154626"/>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grpId="0" nodeType="clickEffect">
                                  <p:stCondLst>
                                    <p:cond delay="0"/>
                                  </p:stCondLst>
                                  <p:childTnLst>
                                    <p:set>
                                      <p:cBhvr>
                                        <p:cTn id="11" dur="1" fill="hold">
                                          <p:stCondLst>
                                            <p:cond delay="0"/>
                                          </p:stCondLst>
                                        </p:cTn>
                                        <p:tgtEl>
                                          <p:spTgt spid="154627">
                                            <p:txEl>
                                              <p:pRg st="0" end="0"/>
                                            </p:txEl>
                                          </p:spTgt>
                                        </p:tgtEl>
                                        <p:attrNameLst>
                                          <p:attrName>style.visibility</p:attrName>
                                        </p:attrNameLst>
                                      </p:cBhvr>
                                      <p:to>
                                        <p:strVal val="visible"/>
                                      </p:to>
                                    </p:set>
                                    <p:anim calcmode="lin" valueType="num">
                                      <p:cBhvr>
                                        <p:cTn id="12" dur="500" fill="hold"/>
                                        <p:tgtEl>
                                          <p:spTgt spid="154627">
                                            <p:txEl>
                                              <p:pRg st="0" end="0"/>
                                            </p:txEl>
                                          </p:spTgt>
                                        </p:tgtEl>
                                        <p:attrNameLst>
                                          <p:attrName>ppt_w</p:attrName>
                                        </p:attrNameLst>
                                      </p:cBhvr>
                                      <p:tavLst>
                                        <p:tav tm="0">
                                          <p:val>
                                            <p:strVal val="#ppt_w*0.05"/>
                                          </p:val>
                                        </p:tav>
                                        <p:tav tm="100000">
                                          <p:val>
                                            <p:strVal val="#ppt_w"/>
                                          </p:val>
                                        </p:tav>
                                      </p:tavLst>
                                    </p:anim>
                                    <p:anim calcmode="lin" valueType="num">
                                      <p:cBhvr>
                                        <p:cTn id="13" dur="500" fill="hold"/>
                                        <p:tgtEl>
                                          <p:spTgt spid="154627">
                                            <p:txEl>
                                              <p:pRg st="0" end="0"/>
                                            </p:txEl>
                                          </p:spTgt>
                                        </p:tgtEl>
                                        <p:attrNameLst>
                                          <p:attrName>ppt_h</p:attrName>
                                        </p:attrNameLst>
                                      </p:cBhvr>
                                      <p:tavLst>
                                        <p:tav tm="0">
                                          <p:val>
                                            <p:strVal val="#ppt_h"/>
                                          </p:val>
                                        </p:tav>
                                        <p:tav tm="100000">
                                          <p:val>
                                            <p:strVal val="#ppt_h"/>
                                          </p:val>
                                        </p:tav>
                                      </p:tavLst>
                                    </p:anim>
                                    <p:anim calcmode="lin" valueType="num">
                                      <p:cBhvr>
                                        <p:cTn id="14" dur="500" fill="hold"/>
                                        <p:tgtEl>
                                          <p:spTgt spid="154627">
                                            <p:txEl>
                                              <p:pRg st="0" end="0"/>
                                            </p:txEl>
                                          </p:spTgt>
                                        </p:tgtEl>
                                        <p:attrNameLst>
                                          <p:attrName>ppt_x</p:attrName>
                                        </p:attrNameLst>
                                      </p:cBhvr>
                                      <p:tavLst>
                                        <p:tav tm="0">
                                          <p:val>
                                            <p:strVal val="#ppt_x-.2"/>
                                          </p:val>
                                        </p:tav>
                                        <p:tav tm="100000">
                                          <p:val>
                                            <p:strVal val="#ppt_x"/>
                                          </p:val>
                                        </p:tav>
                                      </p:tavLst>
                                    </p:anim>
                                    <p:anim calcmode="lin" valueType="num">
                                      <p:cBhvr>
                                        <p:cTn id="15" dur="500" fill="hold"/>
                                        <p:tgtEl>
                                          <p:spTgt spid="154627">
                                            <p:txEl>
                                              <p:pRg st="0" end="0"/>
                                            </p:txEl>
                                          </p:spTgt>
                                        </p:tgtEl>
                                        <p:attrNameLst>
                                          <p:attrName>ppt_y</p:attrName>
                                        </p:attrNameLst>
                                      </p:cBhvr>
                                      <p:tavLst>
                                        <p:tav tm="0">
                                          <p:val>
                                            <p:strVal val="#ppt_y"/>
                                          </p:val>
                                        </p:tav>
                                        <p:tav tm="100000">
                                          <p:val>
                                            <p:strVal val="#ppt_y"/>
                                          </p:val>
                                        </p:tav>
                                      </p:tavLst>
                                    </p:anim>
                                    <p:animEffect transition="in" filter="fade">
                                      <p:cBhvr>
                                        <p:cTn id="16" dur="500"/>
                                        <p:tgtEl>
                                          <p:spTgt spid="154627">
                                            <p:txEl>
                                              <p:pRg st="0" end="0"/>
                                            </p:txEl>
                                          </p:spTgt>
                                        </p:tgtEl>
                                      </p:cBhvr>
                                    </p:animEffect>
                                  </p:childTnLst>
                                </p:cTn>
                              </p:par>
                              <p:par>
                                <p:cTn id="17" presetID="54" presetClass="entr" presetSubtype="0" accel="100000" fill="hold" grpId="0" nodeType="withEffect">
                                  <p:stCondLst>
                                    <p:cond delay="0"/>
                                  </p:stCondLst>
                                  <p:childTnLst>
                                    <p:set>
                                      <p:cBhvr>
                                        <p:cTn id="18" dur="1" fill="hold">
                                          <p:stCondLst>
                                            <p:cond delay="0"/>
                                          </p:stCondLst>
                                        </p:cTn>
                                        <p:tgtEl>
                                          <p:spTgt spid="154627">
                                            <p:txEl>
                                              <p:pRg st="1" end="1"/>
                                            </p:txEl>
                                          </p:spTgt>
                                        </p:tgtEl>
                                        <p:attrNameLst>
                                          <p:attrName>style.visibility</p:attrName>
                                        </p:attrNameLst>
                                      </p:cBhvr>
                                      <p:to>
                                        <p:strVal val="visible"/>
                                      </p:to>
                                    </p:set>
                                    <p:anim calcmode="lin" valueType="num">
                                      <p:cBhvr>
                                        <p:cTn id="19" dur="500" fill="hold"/>
                                        <p:tgtEl>
                                          <p:spTgt spid="154627">
                                            <p:txEl>
                                              <p:pRg st="1" end="1"/>
                                            </p:txEl>
                                          </p:spTgt>
                                        </p:tgtEl>
                                        <p:attrNameLst>
                                          <p:attrName>ppt_w</p:attrName>
                                        </p:attrNameLst>
                                      </p:cBhvr>
                                      <p:tavLst>
                                        <p:tav tm="0">
                                          <p:val>
                                            <p:strVal val="#ppt_w*0.05"/>
                                          </p:val>
                                        </p:tav>
                                        <p:tav tm="100000">
                                          <p:val>
                                            <p:strVal val="#ppt_w"/>
                                          </p:val>
                                        </p:tav>
                                      </p:tavLst>
                                    </p:anim>
                                    <p:anim calcmode="lin" valueType="num">
                                      <p:cBhvr>
                                        <p:cTn id="20" dur="500" fill="hold"/>
                                        <p:tgtEl>
                                          <p:spTgt spid="154627">
                                            <p:txEl>
                                              <p:pRg st="1" end="1"/>
                                            </p:txEl>
                                          </p:spTgt>
                                        </p:tgtEl>
                                        <p:attrNameLst>
                                          <p:attrName>ppt_h</p:attrName>
                                        </p:attrNameLst>
                                      </p:cBhvr>
                                      <p:tavLst>
                                        <p:tav tm="0">
                                          <p:val>
                                            <p:strVal val="#ppt_h"/>
                                          </p:val>
                                        </p:tav>
                                        <p:tav tm="100000">
                                          <p:val>
                                            <p:strVal val="#ppt_h"/>
                                          </p:val>
                                        </p:tav>
                                      </p:tavLst>
                                    </p:anim>
                                    <p:anim calcmode="lin" valueType="num">
                                      <p:cBhvr>
                                        <p:cTn id="21" dur="500" fill="hold"/>
                                        <p:tgtEl>
                                          <p:spTgt spid="154627">
                                            <p:txEl>
                                              <p:pRg st="1" end="1"/>
                                            </p:txEl>
                                          </p:spTgt>
                                        </p:tgtEl>
                                        <p:attrNameLst>
                                          <p:attrName>ppt_x</p:attrName>
                                        </p:attrNameLst>
                                      </p:cBhvr>
                                      <p:tavLst>
                                        <p:tav tm="0">
                                          <p:val>
                                            <p:strVal val="#ppt_x-.2"/>
                                          </p:val>
                                        </p:tav>
                                        <p:tav tm="100000">
                                          <p:val>
                                            <p:strVal val="#ppt_x"/>
                                          </p:val>
                                        </p:tav>
                                      </p:tavLst>
                                    </p:anim>
                                    <p:anim calcmode="lin" valueType="num">
                                      <p:cBhvr>
                                        <p:cTn id="22" dur="500" fill="hold"/>
                                        <p:tgtEl>
                                          <p:spTgt spid="154627">
                                            <p:txEl>
                                              <p:pRg st="1" end="1"/>
                                            </p:txEl>
                                          </p:spTgt>
                                        </p:tgtEl>
                                        <p:attrNameLst>
                                          <p:attrName>ppt_y</p:attrName>
                                        </p:attrNameLst>
                                      </p:cBhvr>
                                      <p:tavLst>
                                        <p:tav tm="0">
                                          <p:val>
                                            <p:strVal val="#ppt_y"/>
                                          </p:val>
                                        </p:tav>
                                        <p:tav tm="100000">
                                          <p:val>
                                            <p:strVal val="#ppt_y"/>
                                          </p:val>
                                        </p:tav>
                                      </p:tavLst>
                                    </p:anim>
                                    <p:animEffect transition="in" filter="fade">
                                      <p:cBhvr>
                                        <p:cTn id="23" dur="500"/>
                                        <p:tgtEl>
                                          <p:spTgt spid="154627">
                                            <p:txEl>
                                              <p:pRg st="1" end="1"/>
                                            </p:txEl>
                                          </p:spTgt>
                                        </p:tgtEl>
                                      </p:cBhvr>
                                    </p:animEffect>
                                  </p:childTnLst>
                                </p:cTn>
                              </p:par>
                              <p:par>
                                <p:cTn id="24" presetID="54" presetClass="entr" presetSubtype="0" accel="100000" fill="hold" grpId="0" nodeType="withEffect">
                                  <p:stCondLst>
                                    <p:cond delay="0"/>
                                  </p:stCondLst>
                                  <p:childTnLst>
                                    <p:set>
                                      <p:cBhvr>
                                        <p:cTn id="25" dur="1" fill="hold">
                                          <p:stCondLst>
                                            <p:cond delay="0"/>
                                          </p:stCondLst>
                                        </p:cTn>
                                        <p:tgtEl>
                                          <p:spTgt spid="154627">
                                            <p:txEl>
                                              <p:pRg st="2" end="2"/>
                                            </p:txEl>
                                          </p:spTgt>
                                        </p:tgtEl>
                                        <p:attrNameLst>
                                          <p:attrName>style.visibility</p:attrName>
                                        </p:attrNameLst>
                                      </p:cBhvr>
                                      <p:to>
                                        <p:strVal val="visible"/>
                                      </p:to>
                                    </p:set>
                                    <p:anim calcmode="lin" valueType="num">
                                      <p:cBhvr>
                                        <p:cTn id="26" dur="500" fill="hold"/>
                                        <p:tgtEl>
                                          <p:spTgt spid="154627">
                                            <p:txEl>
                                              <p:pRg st="2" end="2"/>
                                            </p:txEl>
                                          </p:spTgt>
                                        </p:tgtEl>
                                        <p:attrNameLst>
                                          <p:attrName>ppt_w</p:attrName>
                                        </p:attrNameLst>
                                      </p:cBhvr>
                                      <p:tavLst>
                                        <p:tav tm="0">
                                          <p:val>
                                            <p:strVal val="#ppt_w*0.05"/>
                                          </p:val>
                                        </p:tav>
                                        <p:tav tm="100000">
                                          <p:val>
                                            <p:strVal val="#ppt_w"/>
                                          </p:val>
                                        </p:tav>
                                      </p:tavLst>
                                    </p:anim>
                                    <p:anim calcmode="lin" valueType="num">
                                      <p:cBhvr>
                                        <p:cTn id="27" dur="500" fill="hold"/>
                                        <p:tgtEl>
                                          <p:spTgt spid="154627">
                                            <p:txEl>
                                              <p:pRg st="2" end="2"/>
                                            </p:txEl>
                                          </p:spTgt>
                                        </p:tgtEl>
                                        <p:attrNameLst>
                                          <p:attrName>ppt_h</p:attrName>
                                        </p:attrNameLst>
                                      </p:cBhvr>
                                      <p:tavLst>
                                        <p:tav tm="0">
                                          <p:val>
                                            <p:strVal val="#ppt_h"/>
                                          </p:val>
                                        </p:tav>
                                        <p:tav tm="100000">
                                          <p:val>
                                            <p:strVal val="#ppt_h"/>
                                          </p:val>
                                        </p:tav>
                                      </p:tavLst>
                                    </p:anim>
                                    <p:anim calcmode="lin" valueType="num">
                                      <p:cBhvr>
                                        <p:cTn id="28" dur="500" fill="hold"/>
                                        <p:tgtEl>
                                          <p:spTgt spid="154627">
                                            <p:txEl>
                                              <p:pRg st="2" end="2"/>
                                            </p:txEl>
                                          </p:spTgt>
                                        </p:tgtEl>
                                        <p:attrNameLst>
                                          <p:attrName>ppt_x</p:attrName>
                                        </p:attrNameLst>
                                      </p:cBhvr>
                                      <p:tavLst>
                                        <p:tav tm="0">
                                          <p:val>
                                            <p:strVal val="#ppt_x-.2"/>
                                          </p:val>
                                        </p:tav>
                                        <p:tav tm="100000">
                                          <p:val>
                                            <p:strVal val="#ppt_x"/>
                                          </p:val>
                                        </p:tav>
                                      </p:tavLst>
                                    </p:anim>
                                    <p:anim calcmode="lin" valueType="num">
                                      <p:cBhvr>
                                        <p:cTn id="29" dur="500" fill="hold"/>
                                        <p:tgtEl>
                                          <p:spTgt spid="154627">
                                            <p:txEl>
                                              <p:pRg st="2" end="2"/>
                                            </p:txEl>
                                          </p:spTgt>
                                        </p:tgtEl>
                                        <p:attrNameLst>
                                          <p:attrName>ppt_y</p:attrName>
                                        </p:attrNameLst>
                                      </p:cBhvr>
                                      <p:tavLst>
                                        <p:tav tm="0">
                                          <p:val>
                                            <p:strVal val="#ppt_y"/>
                                          </p:val>
                                        </p:tav>
                                        <p:tav tm="100000">
                                          <p:val>
                                            <p:strVal val="#ppt_y"/>
                                          </p:val>
                                        </p:tav>
                                      </p:tavLst>
                                    </p:anim>
                                    <p:animEffect transition="in" filter="fade">
                                      <p:cBhvr>
                                        <p:cTn id="30" dur="500"/>
                                        <p:tgtEl>
                                          <p:spTgt spid="154627">
                                            <p:txEl>
                                              <p:pRg st="2" end="2"/>
                                            </p:txEl>
                                          </p:spTgt>
                                        </p:tgtEl>
                                      </p:cBhvr>
                                    </p:animEffect>
                                  </p:childTnLst>
                                </p:cTn>
                              </p:par>
                              <p:par>
                                <p:cTn id="31" presetID="54" presetClass="entr" presetSubtype="0" accel="100000" fill="hold" grpId="0" nodeType="withEffect">
                                  <p:stCondLst>
                                    <p:cond delay="0"/>
                                  </p:stCondLst>
                                  <p:childTnLst>
                                    <p:set>
                                      <p:cBhvr>
                                        <p:cTn id="32" dur="1" fill="hold">
                                          <p:stCondLst>
                                            <p:cond delay="0"/>
                                          </p:stCondLst>
                                        </p:cTn>
                                        <p:tgtEl>
                                          <p:spTgt spid="154627">
                                            <p:txEl>
                                              <p:pRg st="3" end="3"/>
                                            </p:txEl>
                                          </p:spTgt>
                                        </p:tgtEl>
                                        <p:attrNameLst>
                                          <p:attrName>style.visibility</p:attrName>
                                        </p:attrNameLst>
                                      </p:cBhvr>
                                      <p:to>
                                        <p:strVal val="visible"/>
                                      </p:to>
                                    </p:set>
                                    <p:anim calcmode="lin" valueType="num">
                                      <p:cBhvr>
                                        <p:cTn id="33" dur="500" fill="hold"/>
                                        <p:tgtEl>
                                          <p:spTgt spid="154627">
                                            <p:txEl>
                                              <p:pRg st="3" end="3"/>
                                            </p:txEl>
                                          </p:spTgt>
                                        </p:tgtEl>
                                        <p:attrNameLst>
                                          <p:attrName>ppt_w</p:attrName>
                                        </p:attrNameLst>
                                      </p:cBhvr>
                                      <p:tavLst>
                                        <p:tav tm="0">
                                          <p:val>
                                            <p:strVal val="#ppt_w*0.05"/>
                                          </p:val>
                                        </p:tav>
                                        <p:tav tm="100000">
                                          <p:val>
                                            <p:strVal val="#ppt_w"/>
                                          </p:val>
                                        </p:tav>
                                      </p:tavLst>
                                    </p:anim>
                                    <p:anim calcmode="lin" valueType="num">
                                      <p:cBhvr>
                                        <p:cTn id="34" dur="500" fill="hold"/>
                                        <p:tgtEl>
                                          <p:spTgt spid="154627">
                                            <p:txEl>
                                              <p:pRg st="3" end="3"/>
                                            </p:txEl>
                                          </p:spTgt>
                                        </p:tgtEl>
                                        <p:attrNameLst>
                                          <p:attrName>ppt_h</p:attrName>
                                        </p:attrNameLst>
                                      </p:cBhvr>
                                      <p:tavLst>
                                        <p:tav tm="0">
                                          <p:val>
                                            <p:strVal val="#ppt_h"/>
                                          </p:val>
                                        </p:tav>
                                        <p:tav tm="100000">
                                          <p:val>
                                            <p:strVal val="#ppt_h"/>
                                          </p:val>
                                        </p:tav>
                                      </p:tavLst>
                                    </p:anim>
                                    <p:anim calcmode="lin" valueType="num">
                                      <p:cBhvr>
                                        <p:cTn id="35" dur="500" fill="hold"/>
                                        <p:tgtEl>
                                          <p:spTgt spid="154627">
                                            <p:txEl>
                                              <p:pRg st="3" end="3"/>
                                            </p:txEl>
                                          </p:spTgt>
                                        </p:tgtEl>
                                        <p:attrNameLst>
                                          <p:attrName>ppt_x</p:attrName>
                                        </p:attrNameLst>
                                      </p:cBhvr>
                                      <p:tavLst>
                                        <p:tav tm="0">
                                          <p:val>
                                            <p:strVal val="#ppt_x-.2"/>
                                          </p:val>
                                        </p:tav>
                                        <p:tav tm="100000">
                                          <p:val>
                                            <p:strVal val="#ppt_x"/>
                                          </p:val>
                                        </p:tav>
                                      </p:tavLst>
                                    </p:anim>
                                    <p:anim calcmode="lin" valueType="num">
                                      <p:cBhvr>
                                        <p:cTn id="36" dur="500" fill="hold"/>
                                        <p:tgtEl>
                                          <p:spTgt spid="154627">
                                            <p:txEl>
                                              <p:pRg st="3" end="3"/>
                                            </p:txEl>
                                          </p:spTgt>
                                        </p:tgtEl>
                                        <p:attrNameLst>
                                          <p:attrName>ppt_y</p:attrName>
                                        </p:attrNameLst>
                                      </p:cBhvr>
                                      <p:tavLst>
                                        <p:tav tm="0">
                                          <p:val>
                                            <p:strVal val="#ppt_y"/>
                                          </p:val>
                                        </p:tav>
                                        <p:tav tm="100000">
                                          <p:val>
                                            <p:strVal val="#ppt_y"/>
                                          </p:val>
                                        </p:tav>
                                      </p:tavLst>
                                    </p:anim>
                                    <p:animEffect transition="in" filter="fade">
                                      <p:cBhvr>
                                        <p:cTn id="37" dur="500"/>
                                        <p:tgtEl>
                                          <p:spTgt spid="1546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6" grpId="0"/>
      <p:bldP spid="154627"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Applications of Induction motors</a:t>
            </a:r>
            <a:endParaRPr lang="en-IN" b="1" dirty="0"/>
          </a:p>
        </p:txBody>
      </p:sp>
      <p:sp>
        <p:nvSpPr>
          <p:cNvPr id="3" name="Content Placeholder 2"/>
          <p:cNvSpPr>
            <a:spLocks noGrp="1"/>
          </p:cNvSpPr>
          <p:nvPr>
            <p:ph idx="1"/>
          </p:nvPr>
        </p:nvSpPr>
        <p:spPr/>
        <p:txBody>
          <a:bodyPr>
            <a:normAutofit/>
          </a:bodyPr>
          <a:lstStyle/>
          <a:p>
            <a:pPr>
              <a:buBlip>
                <a:blip r:embed="rId2"/>
              </a:buBlip>
            </a:pPr>
            <a:r>
              <a:rPr lang="en-US" sz="3200" dirty="0" smtClean="0">
                <a:latin typeface="Times New Roman" pitchFamily="18" charset="0"/>
                <a:cs typeface="Times New Roman" pitchFamily="18" charset="0"/>
              </a:rPr>
              <a:t>Fans and blowers</a:t>
            </a:r>
          </a:p>
          <a:p>
            <a:pPr>
              <a:buBlip>
                <a:blip r:embed="rId2"/>
              </a:buBlip>
            </a:pPr>
            <a:r>
              <a:rPr lang="en-US" sz="3200" dirty="0" smtClean="0">
                <a:latin typeface="Times New Roman" pitchFamily="18" charset="0"/>
                <a:cs typeface="Times New Roman" pitchFamily="18" charset="0"/>
              </a:rPr>
              <a:t>All pumps</a:t>
            </a:r>
          </a:p>
          <a:p>
            <a:pPr>
              <a:buBlip>
                <a:blip r:embed="rId2"/>
              </a:buBlip>
            </a:pPr>
            <a:r>
              <a:rPr lang="en-US" sz="3200" dirty="0" smtClean="0">
                <a:latin typeface="Times New Roman" pitchFamily="18" charset="0"/>
                <a:cs typeface="Times New Roman" pitchFamily="18" charset="0"/>
              </a:rPr>
              <a:t>Lathes, drilling machines and grinding machines</a:t>
            </a:r>
          </a:p>
          <a:p>
            <a:pPr>
              <a:buBlip>
                <a:blip r:embed="rId2"/>
              </a:buBlip>
            </a:pPr>
            <a:r>
              <a:rPr lang="en-US" sz="3200" dirty="0" smtClean="0">
                <a:latin typeface="Times New Roman" pitchFamily="18" charset="0"/>
                <a:cs typeface="Times New Roman" pitchFamily="18" charset="0"/>
              </a:rPr>
              <a:t>Rolling mills , Compressors</a:t>
            </a:r>
          </a:p>
          <a:p>
            <a:pPr>
              <a:buBlip>
                <a:blip r:embed="rId2"/>
              </a:buBlip>
            </a:pPr>
            <a:r>
              <a:rPr lang="en-US" sz="3200" dirty="0" smtClean="0">
                <a:latin typeface="Times New Roman" pitchFamily="18" charset="0"/>
                <a:cs typeface="Times New Roman" pitchFamily="18" charset="0"/>
              </a:rPr>
              <a:t>Crushers, Cranes , hoist and conveyors etc.                </a:t>
            </a:r>
            <a:endParaRPr lang="en-IN" sz="3200" dirty="0">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0" y="2967335"/>
            <a:ext cx="44196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 you</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2614</TotalTime>
  <Words>3682</Words>
  <Application>Microsoft Office PowerPoint</Application>
  <PresentationFormat>On-screen Show (4:3)</PresentationFormat>
  <Paragraphs>624</Paragraphs>
  <Slides>102</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102</vt:i4>
      </vt:variant>
    </vt:vector>
  </HeadingPairs>
  <TitlesOfParts>
    <vt:vector size="104" baseType="lpstr">
      <vt:lpstr>Apex</vt:lpstr>
      <vt:lpstr>Equation</vt:lpstr>
      <vt:lpstr>Introduction </vt:lpstr>
      <vt:lpstr>Faraday’s laws of electromagnetic induction</vt:lpstr>
      <vt:lpstr>Slide 3</vt:lpstr>
      <vt:lpstr>Alternator - Construction</vt:lpstr>
      <vt:lpstr>Advantages of rotating field and stationary armature type</vt:lpstr>
      <vt:lpstr>Types of alternators    </vt:lpstr>
      <vt:lpstr>Rotor </vt:lpstr>
      <vt:lpstr>Salient pole type alternator </vt:lpstr>
      <vt:lpstr>Advantages of a smooth cylindrical type rotor </vt:lpstr>
      <vt:lpstr>Hunting</vt:lpstr>
      <vt:lpstr>Causes of hunting</vt:lpstr>
      <vt:lpstr> Effects of hunting  </vt:lpstr>
      <vt:lpstr>Damper winding</vt:lpstr>
      <vt:lpstr>Advantages of a smooth cylindrical type rotor </vt:lpstr>
      <vt:lpstr>Comparison of Salient pole rotor and Cylindrical rotor  </vt:lpstr>
      <vt:lpstr>Speed and Frequency </vt:lpstr>
      <vt:lpstr>Different shapes of slots </vt:lpstr>
      <vt:lpstr>Terms used in armature winding </vt:lpstr>
      <vt:lpstr>Different types of windings </vt:lpstr>
      <vt:lpstr>Slide 20</vt:lpstr>
      <vt:lpstr>Advantages of chorded pitch winding </vt:lpstr>
      <vt:lpstr>Phase spread </vt:lpstr>
      <vt:lpstr>Effects of distribution  </vt:lpstr>
      <vt:lpstr>Advantages of distribution Winding  </vt:lpstr>
      <vt:lpstr>Pitch factor or Coil span (Kp or Kc )</vt:lpstr>
      <vt:lpstr>Derivation for Distribution factor  </vt:lpstr>
      <vt:lpstr> Derivation for Distribution factor     </vt:lpstr>
      <vt:lpstr>Vector sum of coils </vt:lpstr>
      <vt:lpstr>Effect of pitch factor on EMF </vt:lpstr>
      <vt:lpstr>Harmonics  </vt:lpstr>
      <vt:lpstr>Harmonics  </vt:lpstr>
      <vt:lpstr>Effect of Harmonics</vt:lpstr>
      <vt:lpstr>Effect of pitch factor on Harmonics </vt:lpstr>
      <vt:lpstr>Methods for sine wave </vt:lpstr>
      <vt:lpstr>Relation between electrical and mechancial degree </vt:lpstr>
      <vt:lpstr>EMF equation of an alternator </vt:lpstr>
      <vt:lpstr>Slide 37</vt:lpstr>
      <vt:lpstr>Cooling and ventilation </vt:lpstr>
      <vt:lpstr>Cooling media  </vt:lpstr>
      <vt:lpstr>Hydrogen cooling  </vt:lpstr>
      <vt:lpstr>Conditions and advantages of hydrogen </vt:lpstr>
      <vt:lpstr>Performance of an Alternator  </vt:lpstr>
      <vt:lpstr>Armature leakage reactance Xl</vt:lpstr>
      <vt:lpstr>The Armature leakage fluxes are wasted in two ways-</vt:lpstr>
      <vt:lpstr>Armature reactance Xa</vt:lpstr>
      <vt:lpstr>Slide 46</vt:lpstr>
      <vt:lpstr>Armature reaction </vt:lpstr>
      <vt:lpstr>Armature reaction </vt:lpstr>
      <vt:lpstr>Armature reaction </vt:lpstr>
      <vt:lpstr>Armature reaction </vt:lpstr>
      <vt:lpstr>Armature reaction </vt:lpstr>
      <vt:lpstr>Vector diagram of a loaded Alternator </vt:lpstr>
      <vt:lpstr>Load characteristics of an Alternator 1. Zero PF lag    2.0.8 pf lag ,  3.unity pf,   4.08 pf lead,   5. 0 pf lag </vt:lpstr>
      <vt:lpstr>Voltage regulation of an alternator </vt:lpstr>
      <vt:lpstr>Voltage regulation of an alternator </vt:lpstr>
      <vt:lpstr>Determination of Regulation </vt:lpstr>
      <vt:lpstr>Predetermination of Regulation </vt:lpstr>
      <vt:lpstr>Testing of Alternator </vt:lpstr>
      <vt:lpstr>Parallel operation</vt:lpstr>
      <vt:lpstr>Conditions for parallel operation </vt:lpstr>
      <vt:lpstr>Load sharing</vt:lpstr>
      <vt:lpstr>Load sharing</vt:lpstr>
      <vt:lpstr>Effects of change in steam supply </vt:lpstr>
      <vt:lpstr>Alternators in parallel when steam input to No1 is increased </vt:lpstr>
      <vt:lpstr>Effects of change in steam supply </vt:lpstr>
      <vt:lpstr> Effects of change in excitation of alternators in parallel  (control of reactive power kVAR generation)</vt:lpstr>
      <vt:lpstr>Applications </vt:lpstr>
      <vt:lpstr>Summary</vt:lpstr>
      <vt:lpstr>Three phase induction Motor </vt:lpstr>
      <vt:lpstr>Three phase induction Motor </vt:lpstr>
      <vt:lpstr>Constructional Details </vt:lpstr>
      <vt:lpstr>Rotors</vt:lpstr>
      <vt:lpstr>Slide 73</vt:lpstr>
      <vt:lpstr>Construction</vt:lpstr>
      <vt:lpstr>Types of Induction motor </vt:lpstr>
      <vt:lpstr>Rotating Magnetic Field</vt:lpstr>
      <vt:lpstr>Rotating Magnetic Field</vt:lpstr>
      <vt:lpstr>Rotating Magnetic Field</vt:lpstr>
      <vt:lpstr>Rotating Field – Direction of rotation</vt:lpstr>
      <vt:lpstr>No of Poles and Synchronous Speed</vt:lpstr>
      <vt:lpstr>Induction Motors Slip</vt:lpstr>
      <vt:lpstr>Frequency Induced In the Rotor</vt:lpstr>
      <vt:lpstr>Induction motor speed</vt:lpstr>
      <vt:lpstr>Induction motor speed</vt:lpstr>
      <vt:lpstr>Equivalent Circuit</vt:lpstr>
      <vt:lpstr>Induction  Motors Equivalent circuit</vt:lpstr>
      <vt:lpstr>Rotor Equivalent Circuit</vt:lpstr>
      <vt:lpstr>Transformer model of induction motor</vt:lpstr>
      <vt:lpstr>Horse power</vt:lpstr>
      <vt:lpstr>Power flow in induction motor</vt:lpstr>
      <vt:lpstr>Power relations</vt:lpstr>
      <vt:lpstr>Power Flow</vt:lpstr>
      <vt:lpstr>Induction  Motor Efficiency and Torque </vt:lpstr>
      <vt:lpstr>IM Torque-Speed Characteristic</vt:lpstr>
      <vt:lpstr>Torque-speed characteristics</vt:lpstr>
      <vt:lpstr>Slide 96</vt:lpstr>
      <vt:lpstr>Induction Motor/Generator Mode</vt:lpstr>
      <vt:lpstr>Maximum torque</vt:lpstr>
      <vt:lpstr>Effect of Varying Rotor Resistance in wound rotor IM</vt:lpstr>
      <vt:lpstr>Determination of motor parameters</vt:lpstr>
      <vt:lpstr>Applications of Induction motors</vt:lpstr>
      <vt:lpstr>Slide 102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dc:title>
  <dc:creator>RMS</dc:creator>
  <cp:lastModifiedBy>VMS</cp:lastModifiedBy>
  <cp:revision>360</cp:revision>
  <dcterms:created xsi:type="dcterms:W3CDTF">2006-08-16T00:00:00Z</dcterms:created>
  <dcterms:modified xsi:type="dcterms:W3CDTF">2014-11-26T06:34:30Z</dcterms:modified>
</cp:coreProperties>
</file>